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3" r:id="rId5"/>
    <p:sldId id="264" r:id="rId6"/>
    <p:sldId id="265" r:id="rId7"/>
    <p:sldId id="262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917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C36205-8A27-4CC3-98B1-BCDC6C61882B}" type="datetimeFigureOut">
              <a:rPr lang="sk-SK" smtClean="0"/>
              <a:pPr/>
              <a:t>15.12.2021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AD4ECC-C7BB-4696-8C79-5F833E15E63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8662" y="3886200"/>
            <a:ext cx="7148538" cy="9906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 Zvetrávanie, zemská príťažlivosť a </a:t>
            </a:r>
            <a:br>
              <a:rPr lang="sk-SK" b="1" dirty="0" smtClean="0"/>
            </a:br>
            <a:r>
              <a:rPr lang="sk-SK" b="1" dirty="0" smtClean="0"/>
              <a:t>geologická činnosť vetra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 smtClean="0"/>
              <a:t>ZŠ Jarovnice 192</a:t>
            </a:r>
          </a:p>
          <a:p>
            <a:r>
              <a:rPr lang="sk-SK" b="1" dirty="0" smtClean="0"/>
              <a:t>Mgr. Gabriela </a:t>
            </a:r>
            <a:r>
              <a:rPr lang="sk-SK" b="1" dirty="0" err="1" smtClean="0"/>
              <a:t>Kropuchová</a:t>
            </a:r>
            <a:endParaRPr lang="sk-SK" b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642918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4143372" y="357187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Vonkajšie geologické procesy</a:t>
            </a:r>
            <a:endParaRPr lang="sk-SK" dirty="0"/>
          </a:p>
        </p:txBody>
      </p:sp>
      <p:pic>
        <p:nvPicPr>
          <p:cNvPr id="6" name="Picture 2" descr="Vonkajšie geologické procesy | Biológia pre 8. ročník základných škôl a 3.  ročník osemročných gymnáz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551225" cy="2635676"/>
          </a:xfrm>
          <a:prstGeom prst="rect">
            <a:avLst/>
          </a:prstGeom>
          <a:noFill/>
        </p:spPr>
      </p:pic>
      <p:pic>
        <p:nvPicPr>
          <p:cNvPr id="7" name="Obrázok 6" descr="kamenné m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2143116"/>
            <a:ext cx="1857356" cy="139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solidFill>
                  <a:schemeClr val="tx1"/>
                </a:solidFill>
                <a:latin typeface="+mn-lt"/>
              </a:rPr>
              <a:t>5. Pomenuj útvary a javy na obrázkoch. Vysvetli ako vznikajú</a:t>
            </a:r>
            <a:r>
              <a:rPr lang="sk-SK" sz="2600" dirty="0" smtClean="0">
                <a:solidFill>
                  <a:schemeClr val="tx1"/>
                </a:solidFill>
                <a:latin typeface="+mn-lt"/>
              </a:rPr>
              <a:t>.</a:t>
            </a:r>
            <a:endParaRPr lang="sk-SK" sz="2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ázok 3" descr="duny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2524128" cy="1643074"/>
          </a:xfrm>
          <a:prstGeom prst="rect">
            <a:avLst/>
          </a:prstGeom>
        </p:spPr>
      </p:pic>
      <p:pic>
        <p:nvPicPr>
          <p:cNvPr id="7" name="Obrázok 6" descr="piesočná búr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357298"/>
            <a:ext cx="3458332" cy="1785950"/>
          </a:xfrm>
          <a:prstGeom prst="rect">
            <a:avLst/>
          </a:prstGeom>
        </p:spPr>
      </p:pic>
      <p:pic>
        <p:nvPicPr>
          <p:cNvPr id="8" name="Obrázok 7" descr="rúte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7523" y="4357694"/>
            <a:ext cx="35378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456181"/>
            <a:ext cx="3500462" cy="235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ok 9" descr="stiahnuťkamen.hrí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3500438"/>
            <a:ext cx="1928826" cy="281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Zvetrávanie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Zvetrávanie je rozpad hornín a minerálov na menšie čiastočky. Takáto zvetranina má podobu hliny.</a:t>
            </a:r>
          </a:p>
          <a:p>
            <a:endParaRPr lang="sk-SK" dirty="0" smtClean="0"/>
          </a:p>
          <a:p>
            <a:r>
              <a:rPr lang="sk-SK" b="1" dirty="0" smtClean="0"/>
              <a:t>Čiastkové procesy zvetrávania: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rozrušovanie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prenášanie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usadzovanie</a:t>
            </a:r>
          </a:p>
          <a:p>
            <a:endParaRPr lang="sk-SK" dirty="0" smtClean="0"/>
          </a:p>
          <a:p>
            <a:r>
              <a:rPr lang="sk-SK" b="1" dirty="0" smtClean="0"/>
              <a:t>Typy zvetrávania: 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Mechanické</a:t>
            </a:r>
          </a:p>
          <a:p>
            <a:pPr>
              <a:buNone/>
            </a:pPr>
            <a:r>
              <a:rPr lang="sk-SK" dirty="0" smtClean="0"/>
              <a:t>Fyzikálne činitele - voda, teplota (mráz)</a:t>
            </a:r>
          </a:p>
          <a:p>
            <a:pPr>
              <a:buNone/>
            </a:pPr>
            <a:r>
              <a:rPr lang="sk-SK" dirty="0" smtClean="0"/>
              <a:t>Biologické činitele – korene rastlín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Chemické</a:t>
            </a:r>
          </a:p>
          <a:p>
            <a:pPr>
              <a:buNone/>
            </a:pPr>
            <a:r>
              <a:rPr lang="sk-SK" dirty="0" smtClean="0"/>
              <a:t>Voda, kyslík, oxid uhličitý, zvýšená teplota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Činnosť zvetrávania sa prejavuje najmä na svahoch a v púštnych </a:t>
            </a:r>
            <a:r>
              <a:rPr lang="sk-SK" dirty="0" smtClean="0"/>
              <a:t>oblastiach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5" name="Obrázok 4" descr="zvetrávani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857628"/>
            <a:ext cx="1981200" cy="1478280"/>
          </a:xfrm>
          <a:prstGeom prst="rect">
            <a:avLst/>
          </a:prstGeom>
        </p:spPr>
      </p:pic>
      <p:pic>
        <p:nvPicPr>
          <p:cNvPr id="6" name="Obrázok 5" descr="zvetrávani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428868"/>
            <a:ext cx="197358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Zemská príťažlivosť ako </a:t>
            </a:r>
            <a:r>
              <a:rPr lang="sk-SK" b="1" dirty="0" err="1" smtClean="0"/>
              <a:t>geolog</a:t>
            </a:r>
            <a:r>
              <a:rPr lang="sk-SK" b="1" dirty="0" smtClean="0"/>
              <a:t>. činiteľ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Pôsobí predovšetkým na svahoch, kopcoch</a:t>
            </a:r>
          </a:p>
          <a:p>
            <a:r>
              <a:rPr lang="sk-SK" dirty="0" smtClean="0"/>
              <a:t>Prejavuje sa premiestňovaním úlomkov hornín smerom dolu</a:t>
            </a:r>
          </a:p>
          <a:p>
            <a:r>
              <a:rPr lang="sk-SK" dirty="0" smtClean="0"/>
              <a:t>Prejavuje sa ako:</a:t>
            </a:r>
          </a:p>
          <a:p>
            <a:pPr>
              <a:buNone/>
            </a:pPr>
            <a:r>
              <a:rPr lang="sk-SK" b="1" dirty="0" smtClean="0"/>
              <a:t>   Zliezanie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             Opadávanie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</a:t>
            </a:r>
            <a:r>
              <a:rPr lang="sk-SK" b="1" dirty="0" smtClean="0"/>
              <a:t>Zosuvy</a:t>
            </a:r>
            <a:endParaRPr lang="sk-SK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7"/>
            <a:ext cx="2214578" cy="1285884"/>
          </a:xfrm>
          <a:prstGeom prst="rect">
            <a:avLst/>
          </a:prstGeom>
          <a:noFill/>
        </p:spPr>
      </p:pic>
      <p:pic>
        <p:nvPicPr>
          <p:cNvPr id="5" name="Picture 2" descr="C:\Users\ZS-Lubela-6\Desktop\zosu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929198"/>
            <a:ext cx="2500330" cy="1524010"/>
          </a:xfrm>
          <a:prstGeom prst="rect">
            <a:avLst/>
          </a:prstGeom>
          <a:noFill/>
        </p:spPr>
      </p:pic>
      <p:pic>
        <p:nvPicPr>
          <p:cNvPr id="6" name="Obrázok 5" descr="rúte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000504"/>
            <a:ext cx="2629535" cy="138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Zliezanie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Zliezanie je pomalý </a:t>
            </a:r>
            <a:r>
              <a:rPr lang="sk-SK" dirty="0" smtClean="0"/>
              <a:t>pohyb jemných zvetranín po svahu</a:t>
            </a:r>
          </a:p>
          <a:p>
            <a:r>
              <a:rPr lang="sk-SK" dirty="0" smtClean="0"/>
              <a:t>Niekoľko mm – cm za rok</a:t>
            </a:r>
          </a:p>
          <a:p>
            <a:r>
              <a:rPr lang="sk-SK" dirty="0" smtClean="0"/>
              <a:t>Prejavujú sa naklonením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stromov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pomníkov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stĺpov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plotov a ciest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2714620"/>
            <a:ext cx="5429303" cy="3429024"/>
          </a:xfrm>
          <a:prstGeom prst="rect">
            <a:avLst/>
          </a:prstGeom>
          <a:noFill/>
        </p:spPr>
      </p:pic>
      <p:pic>
        <p:nvPicPr>
          <p:cNvPr id="4098" name="Picture 2" descr="Prezentácia programu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2643206" cy="168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Opadávanie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Zo strmých skalnatých stien sa uvoľňujú úlomky hornín pri topení ľadu a snehu.</a:t>
            </a:r>
          </a:p>
          <a:p>
            <a:r>
              <a:rPr lang="sk-SK" dirty="0" smtClean="0"/>
              <a:t>Vznikajú </a:t>
            </a:r>
            <a:r>
              <a:rPr lang="sk-SK" dirty="0" err="1" smtClean="0"/>
              <a:t>úsypy</a:t>
            </a:r>
            <a:r>
              <a:rPr lang="sk-SK" dirty="0" smtClean="0"/>
              <a:t> a kamenné moria</a:t>
            </a:r>
          </a:p>
          <a:p>
            <a:endParaRPr lang="sk-SK" dirty="0"/>
          </a:p>
        </p:txBody>
      </p:sp>
      <p:pic>
        <p:nvPicPr>
          <p:cNvPr id="4" name="Obrázok 3" descr="rúte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643182"/>
            <a:ext cx="4071966" cy="213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 descr="GC2V4CJ Kamenne moria - roboty (Traditional Cache) in Trenčiansky kraj,  Slovakia created by rob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 descr="kamenné m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00438"/>
            <a:ext cx="3786214" cy="283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Zosuvy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Zosuvy vznikajú narušením rovnováhy na svahu</a:t>
            </a:r>
          </a:p>
          <a:p>
            <a:r>
              <a:rPr lang="sk-SK" dirty="0" smtClean="0"/>
              <a:t>Príčinou sú dlhodobé zrážky a nevhodné stavebné zásahy</a:t>
            </a:r>
            <a:endParaRPr lang="sk-SK" dirty="0"/>
          </a:p>
        </p:txBody>
      </p:sp>
      <p:sp>
        <p:nvSpPr>
          <p:cNvPr id="2050" name="AutoShape 2" descr="Záplavy a zosuvy pôdy na Filipínach majú už 126 obetí - Svet - Správy -  Prav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Slovensko ohrozujú zosuvy pôdy, na prieskum a sanáciu pôjde 5,6 mil. e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 descr="zosuv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428868"/>
            <a:ext cx="3357586" cy="206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zosuv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428868"/>
            <a:ext cx="3690956" cy="245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zosuvy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879" y="4000504"/>
            <a:ext cx="397203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Šípka doprava 9"/>
          <p:cNvSpPr/>
          <p:nvPr/>
        </p:nvSpPr>
        <p:spPr>
          <a:xfrm>
            <a:off x="357158" y="3571876"/>
            <a:ext cx="978408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1" name="Šípka doprava 10"/>
          <p:cNvSpPr/>
          <p:nvPr/>
        </p:nvSpPr>
        <p:spPr>
          <a:xfrm>
            <a:off x="2643174" y="5572140"/>
            <a:ext cx="978408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prava 11"/>
          <p:cNvSpPr/>
          <p:nvPr/>
        </p:nvSpPr>
        <p:spPr>
          <a:xfrm>
            <a:off x="5572132" y="3500438"/>
            <a:ext cx="978408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Geologická činnosť vetra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Vietor </a:t>
            </a:r>
            <a:r>
              <a:rPr lang="sk-SK" dirty="0" smtClean="0">
                <a:cs typeface="Times New Roman" pitchFamily="18" charset="0"/>
              </a:rPr>
              <a:t>pôsobí v suchých a horúcich púšťach, v horách,   na piesočnatých morských plážach, odnáša drobné úlomky</a:t>
            </a:r>
          </a:p>
          <a:p>
            <a:pPr>
              <a:buNone/>
            </a:pPr>
            <a:r>
              <a:rPr lang="sk-SK" dirty="0" smtClean="0">
                <a:cs typeface="Times New Roman" pitchFamily="18" charset="0"/>
              </a:rPr>
              <a:t>   vytvára piesočné duny                 vymieľa povrch skál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k-SK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k-SK" dirty="0" smtClean="0">
              <a:cs typeface="Times New Roman" pitchFamily="18" charset="0"/>
            </a:endParaRPr>
          </a:p>
          <a:p>
            <a:pPr>
              <a:buNone/>
            </a:pPr>
            <a:r>
              <a:rPr lang="sk-SK" dirty="0" smtClean="0">
                <a:cs typeface="Times New Roman" pitchFamily="18" charset="0"/>
              </a:rPr>
              <a:t>zrnká piesku obrusujú skaly - </a:t>
            </a:r>
            <a:r>
              <a:rPr lang="sk-SK" sz="1800" dirty="0" smtClean="0">
                <a:cs typeface="Times New Roman" pitchFamily="18" charset="0"/>
              </a:rPr>
              <a:t>Vznikajú tak </a:t>
            </a:r>
            <a:r>
              <a:rPr lang="sk-SK" sz="1800" u="sng" dirty="0" smtClean="0">
                <a:cs typeface="Times New Roman" pitchFamily="18" charset="0"/>
              </a:rPr>
              <a:t>piliere</a:t>
            </a:r>
            <a:r>
              <a:rPr lang="sk-SK" sz="1800" dirty="0" smtClean="0">
                <a:cs typeface="Times New Roman" pitchFamily="18" charset="0"/>
              </a:rPr>
              <a:t> alebo </a:t>
            </a:r>
            <a:r>
              <a:rPr lang="sk-SK" sz="1800" u="sng" dirty="0" smtClean="0">
                <a:cs typeface="Times New Roman" pitchFamily="18" charset="0"/>
              </a:rPr>
              <a:t>kamenné </a:t>
            </a:r>
            <a:r>
              <a:rPr lang="sk-SK" sz="1900" u="sng" dirty="0" smtClean="0">
                <a:cs typeface="Times New Roman" pitchFamily="18" charset="0"/>
              </a:rPr>
              <a:t>hríby</a:t>
            </a:r>
          </a:p>
          <a:p>
            <a:endParaRPr lang="sk-SK" dirty="0" smtClean="0"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4" name="Picture 2" descr="C:\Users\ZS-Lubela-6\Desktop\Duny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2643206" cy="128588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43182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ok 5" descr="vietor1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5000636"/>
            <a:ext cx="1973580" cy="1478280"/>
          </a:xfrm>
          <a:prstGeom prst="rect">
            <a:avLst/>
          </a:prstGeom>
        </p:spPr>
      </p:pic>
      <p:pic>
        <p:nvPicPr>
          <p:cNvPr id="7" name="Obrázok 6" descr="vietor 2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5000636"/>
            <a:ext cx="2193588" cy="1643074"/>
          </a:xfrm>
          <a:prstGeom prst="rect">
            <a:avLst/>
          </a:prstGeom>
        </p:spPr>
      </p:pic>
      <p:pic>
        <p:nvPicPr>
          <p:cNvPr id="8" name="Obrázok 7" descr="duny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2643182"/>
            <a:ext cx="2524128" cy="1643074"/>
          </a:xfrm>
          <a:prstGeom prst="rect">
            <a:avLst/>
          </a:prstGeom>
        </p:spPr>
      </p:pic>
      <p:pic>
        <p:nvPicPr>
          <p:cNvPr id="10" name="Obrázok 9" descr="piesočná búr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5072074"/>
            <a:ext cx="2958266" cy="150019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857884" y="56435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Piesočná búrka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</a:t>
            </a:r>
            <a:r>
              <a:rPr lang="sk-SK" sz="2000" dirty="0" smtClean="0"/>
              <a:t>racovný list k téme:</a:t>
            </a:r>
            <a:r>
              <a:rPr lang="sk-SK" sz="2000" b="1" dirty="0" smtClean="0"/>
              <a:t> </a:t>
            </a:r>
            <a:r>
              <a:rPr lang="sk-SK" sz="2000" b="1" dirty="0" smtClean="0"/>
              <a:t>Zvetrávanie, zemská príťažlivosť a </a:t>
            </a:r>
            <a:br>
              <a:rPr lang="sk-SK" sz="2000" b="1" dirty="0" smtClean="0"/>
            </a:br>
            <a:r>
              <a:rPr lang="sk-SK" sz="2000" b="1" dirty="0" smtClean="0"/>
              <a:t>geologická činnosť vetra</a:t>
            </a: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1.Čo je zvetrávanie, a čo je jeho príčinou? Pokús sa uviesť konkrétny príklad.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2. Utvor správne dvojice, spoj slovo s obrázkom</a:t>
            </a:r>
          </a:p>
          <a:p>
            <a:pPr>
              <a:buNone/>
            </a:pPr>
            <a:r>
              <a:rPr lang="sk-SK" dirty="0" smtClean="0"/>
              <a:t>  Zliezanie      Opadávanie       Zosuv      Kamenné more</a:t>
            </a:r>
          </a:p>
          <a:p>
            <a:endParaRPr lang="sk-SK" dirty="0"/>
          </a:p>
        </p:txBody>
      </p:sp>
      <p:pic>
        <p:nvPicPr>
          <p:cNvPr id="4" name="Obrázok 3" descr="kamenné m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714752"/>
            <a:ext cx="2163551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rút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14752"/>
            <a:ext cx="2177158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Prezentácia programu PowerP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786322"/>
            <a:ext cx="2214578" cy="1410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zosuvy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4500570"/>
            <a:ext cx="2254396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Rovná spojovacia šípka 8"/>
          <p:cNvCxnSpPr/>
          <p:nvPr/>
        </p:nvCxnSpPr>
        <p:spPr>
          <a:xfrm>
            <a:off x="1857356" y="3143248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4000496" y="3143248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5429256" y="3143248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8072462" y="3143248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solidFill>
                  <a:schemeClr val="tx1"/>
                </a:solidFill>
                <a:latin typeface="+mn-lt"/>
              </a:rPr>
              <a:t>3. Roztrieď činitele zvetrávania na fyzikálne a </a:t>
            </a:r>
            <a:r>
              <a:rPr lang="sk-SK" sz="2600" dirty="0" smtClean="0">
                <a:solidFill>
                  <a:schemeClr val="tx1"/>
                </a:solidFill>
                <a:latin typeface="+mn-lt"/>
              </a:rPr>
              <a:t>chemické</a:t>
            </a:r>
            <a:endParaRPr lang="sk-SK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voda , korene rastlín , mráz , oxid uhličitý , teplo , kyslík</a:t>
            </a:r>
          </a:p>
          <a:p>
            <a:pPr>
              <a:buNone/>
            </a:pPr>
            <a:r>
              <a:rPr lang="sk-SK" sz="2400" dirty="0" smtClean="0"/>
              <a:t>Fyzikálne:</a:t>
            </a:r>
          </a:p>
          <a:p>
            <a:pPr>
              <a:buNone/>
            </a:pPr>
            <a:r>
              <a:rPr lang="sk-SK" sz="2400" dirty="0" smtClean="0"/>
              <a:t>Chemické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4.</a:t>
            </a:r>
            <a:r>
              <a:rPr lang="sk-SK" sz="2400" dirty="0" smtClean="0"/>
              <a:t> </a:t>
            </a:r>
            <a:r>
              <a:rPr lang="sk-SK" sz="2400" dirty="0" smtClean="0"/>
              <a:t>Rozhodni, či je dané tvrdenie pravdivé:</a:t>
            </a:r>
          </a:p>
          <a:p>
            <a:pPr marL="457200" indent="-457200">
              <a:buAutoNum type="alphaLcParenR"/>
            </a:pPr>
            <a:r>
              <a:rPr lang="sk-SK" sz="2400" dirty="0" smtClean="0"/>
              <a:t>Výsledkom procesu zvetrávania je zvetranina.</a:t>
            </a:r>
          </a:p>
          <a:p>
            <a:pPr marL="457200" indent="-457200">
              <a:buAutoNum type="alphaLcParenR"/>
            </a:pPr>
            <a:r>
              <a:rPr lang="sk-SK" sz="2400" dirty="0" smtClean="0"/>
              <a:t>Zvetranina má podobu veľkých balvanov</a:t>
            </a:r>
          </a:p>
          <a:p>
            <a:pPr marL="457200" indent="-457200">
              <a:buFont typeface="Wingdings 3"/>
              <a:buAutoNum type="alphaLcParenR"/>
            </a:pPr>
            <a:r>
              <a:rPr lang="sk-SK" sz="2400" dirty="0" smtClean="0"/>
              <a:t>Zliezanie je pomalý pohyb jemných zvetranín po </a:t>
            </a:r>
            <a:r>
              <a:rPr lang="sk-SK" sz="2400" dirty="0" smtClean="0"/>
              <a:t>svahu, niekoľko metrov za rok.</a:t>
            </a:r>
          </a:p>
          <a:p>
            <a:pPr marL="457200" indent="-457200">
              <a:buFont typeface="Wingdings 3"/>
              <a:buAutoNum type="alphaLcParenR"/>
            </a:pPr>
            <a:r>
              <a:rPr lang="sk-SK" sz="2400" dirty="0" smtClean="0"/>
              <a:t>Opadávaním strmých skalných stien pri topení snehu vznikajú </a:t>
            </a:r>
            <a:r>
              <a:rPr lang="sk-SK" sz="2400" dirty="0" err="1" smtClean="0"/>
              <a:t>úsypy</a:t>
            </a:r>
            <a:r>
              <a:rPr lang="sk-SK" sz="2400" dirty="0" smtClean="0"/>
              <a:t> a kamenné moria. </a:t>
            </a:r>
            <a:endParaRPr lang="sk-SK" sz="2400" dirty="0" smtClean="0"/>
          </a:p>
          <a:p>
            <a:pPr marL="457200" indent="-457200">
              <a:buAutoNum type="alphaLcParenR"/>
            </a:pPr>
            <a:endParaRPr lang="sk-SK" sz="2400" dirty="0" smtClean="0"/>
          </a:p>
          <a:p>
            <a:pPr marL="457200" indent="-457200">
              <a:buAutoNum type="alphaLcParenR"/>
            </a:pPr>
            <a:endParaRPr lang="sk-SK" sz="2400" dirty="0" smtClean="0"/>
          </a:p>
          <a:p>
            <a:pPr>
              <a:buNone/>
            </a:pP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680</TotalTime>
  <Words>337</Words>
  <Application>Microsoft Office PowerPoint</Application>
  <PresentationFormat>Prezentácia na obrazovke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Počiatok</vt:lpstr>
      <vt:lpstr> Zvetrávanie, zemská príťažlivosť a  geologická činnosť vetra</vt:lpstr>
      <vt:lpstr>Zvetrávanie</vt:lpstr>
      <vt:lpstr>Zemská príťažlivosť ako geolog. činiteľ</vt:lpstr>
      <vt:lpstr>Zliezanie</vt:lpstr>
      <vt:lpstr>Opadávanie</vt:lpstr>
      <vt:lpstr>Zosuvy</vt:lpstr>
      <vt:lpstr>Geologická činnosť vetra</vt:lpstr>
      <vt:lpstr>Pracovný list k téme: Zvetrávanie, zemská príťažlivosť a  geologická činnosť vetra</vt:lpstr>
      <vt:lpstr>3. Roztrieď činitele zvetrávania na fyzikálne a chemické</vt:lpstr>
      <vt:lpstr>5. Pomenuj útvary a javy na obrázkoch. Vysvetli ako vznikajú.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Gabriela Kropuchová</dc:creator>
  <cp:lastModifiedBy>Gabriela Kropuchová</cp:lastModifiedBy>
  <cp:revision>109</cp:revision>
  <dcterms:created xsi:type="dcterms:W3CDTF">2021-01-13T17:27:01Z</dcterms:created>
  <dcterms:modified xsi:type="dcterms:W3CDTF">2021-12-15T08:05:47Z</dcterms:modified>
</cp:coreProperties>
</file>