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68" r:id="rId5"/>
    <p:sldId id="263" r:id="rId6"/>
    <p:sldId id="270" r:id="rId7"/>
    <p:sldId id="265" r:id="rId8"/>
    <p:sldId id="269" r:id="rId9"/>
    <p:sldId id="271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1330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C36205-8A27-4CC3-98B1-BCDC6C61882B}" type="datetimeFigureOut">
              <a:rPr lang="sk-SK" smtClean="0"/>
              <a:pPr/>
              <a:t>29.12.2021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cun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97" y="0"/>
            <a:ext cx="7067603" cy="35718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  Geologická </a:t>
            </a:r>
            <a:r>
              <a:rPr lang="sk-SK" b="1" dirty="0" smtClean="0"/>
              <a:t>činnosť</a:t>
            </a:r>
            <a:r>
              <a:rPr lang="sk-SK" b="1" dirty="0" smtClean="0"/>
              <a:t> </a:t>
            </a:r>
            <a:r>
              <a:rPr lang="sk-SK" b="1" dirty="0" smtClean="0"/>
              <a:t>vody 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 smtClean="0"/>
              <a:t>ZŠ Jarovnice 192</a:t>
            </a:r>
          </a:p>
          <a:p>
            <a:r>
              <a:rPr lang="sk-SK" b="1" dirty="0" smtClean="0"/>
              <a:t>Mgr. Gabriela </a:t>
            </a:r>
            <a:r>
              <a:rPr lang="sk-SK" b="1" dirty="0" err="1" smtClean="0"/>
              <a:t>Kropuchová</a:t>
            </a:r>
            <a:endParaRPr lang="sk-SK" b="1" dirty="0"/>
          </a:p>
        </p:txBody>
      </p:sp>
      <p:pic>
        <p:nvPicPr>
          <p:cNvPr id="8" name="Obrázok 7" descr="horský pot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385762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prameň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0678"/>
            <a:ext cx="914400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prameń 2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26" y="5764609"/>
            <a:ext cx="1643074" cy="1093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 descr="pláž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771657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Kolobeh vody v prírode</a:t>
            </a:r>
            <a:endParaRPr lang="sk-SK" b="1" dirty="0"/>
          </a:p>
        </p:txBody>
      </p:sp>
      <p:pic>
        <p:nvPicPr>
          <p:cNvPr id="4" name="Zástupný symbol obsahu 3" descr="obeh vody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27411"/>
            <a:ext cx="8229600" cy="4120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Geologická </a:t>
            </a:r>
            <a:r>
              <a:rPr lang="sk-SK" b="1" dirty="0" err="1" smtClean="0"/>
              <a:t>činnnosť</a:t>
            </a:r>
            <a:r>
              <a:rPr lang="sk-SK" b="1" dirty="0" smtClean="0"/>
              <a:t> </a:t>
            </a:r>
            <a:r>
              <a:rPr lang="sk-SK" b="1" dirty="0" smtClean="0"/>
              <a:t>vody, rozdelenie: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Povrchová </a:t>
            </a:r>
            <a:r>
              <a:rPr lang="sk-SK" dirty="0" smtClean="0"/>
              <a:t>voda </a:t>
            </a:r>
            <a:r>
              <a:rPr lang="sk-SK" sz="2000" dirty="0" smtClean="0"/>
              <a:t>rozrušuje, prenáša a </a:t>
            </a:r>
            <a:r>
              <a:rPr lang="sk-SK" sz="2000" dirty="0" smtClean="0"/>
              <a:t>ukladá horninový </a:t>
            </a:r>
            <a:r>
              <a:rPr lang="sk-SK" sz="2000" dirty="0" smtClean="0"/>
              <a:t>materiál</a:t>
            </a:r>
            <a:r>
              <a:rPr lang="sk-SK" sz="2000" dirty="0" smtClean="0"/>
              <a:t>. Nachádza sa na povrchu Zeme.</a:t>
            </a:r>
          </a:p>
          <a:p>
            <a:r>
              <a:rPr lang="sk-SK" sz="2000" dirty="0" smtClean="0"/>
              <a:t>Rozdeľujeme ju na :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Dažďovú – </a:t>
            </a:r>
            <a:r>
              <a:rPr lang="sk-SK" sz="2000" dirty="0" err="1" smtClean="0"/>
              <a:t>atmosferické</a:t>
            </a:r>
            <a:r>
              <a:rPr lang="sk-SK" sz="2000" dirty="0" smtClean="0"/>
              <a:t> zrážky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Tečúcu – rieky, potoky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Morskú – oceány, moria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r>
              <a:rPr lang="sk-SK" dirty="0" smtClean="0"/>
              <a:t>Podzemná </a:t>
            </a:r>
            <a:r>
              <a:rPr lang="sk-SK" dirty="0" smtClean="0"/>
              <a:t>voda</a:t>
            </a:r>
            <a:r>
              <a:rPr lang="sk-SK" sz="2000" dirty="0" smtClean="0"/>
              <a:t> </a:t>
            </a:r>
          </a:p>
          <a:p>
            <a:r>
              <a:rPr lang="sk-SK" sz="2000" dirty="0" smtClean="0"/>
              <a:t>Nachádza sa pod zemským povrchom.</a:t>
            </a:r>
          </a:p>
          <a:p>
            <a:r>
              <a:rPr lang="sk-SK" sz="2000" dirty="0" smtClean="0"/>
              <a:t>Je zdrojom pitnej vody</a:t>
            </a:r>
            <a:endParaRPr lang="sk-SK" sz="2000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>
              <a:solidFill>
                <a:schemeClr val="tx2"/>
              </a:solidFill>
            </a:endParaRPr>
          </a:p>
          <a:p>
            <a:endParaRPr lang="sk-SK" dirty="0" smtClean="0"/>
          </a:p>
          <a:p>
            <a:pPr>
              <a:spcBef>
                <a:spcPts val="0"/>
              </a:spcBef>
              <a:buNone/>
            </a:pPr>
            <a:endParaRPr lang="sk-SK" dirty="0" smtClean="0"/>
          </a:p>
          <a:p>
            <a:pPr>
              <a:spcBef>
                <a:spcPts val="0"/>
              </a:spcBef>
              <a:buNone/>
            </a:pPr>
            <a:endParaRPr lang="sk-SK" dirty="0" smtClean="0"/>
          </a:p>
        </p:txBody>
      </p:sp>
      <p:pic>
        <p:nvPicPr>
          <p:cNvPr id="13" name="Obrázok 12" descr="podzemná vo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429132"/>
            <a:ext cx="2840683" cy="1939076"/>
          </a:xfrm>
          <a:prstGeom prst="rect">
            <a:avLst/>
          </a:prstGeom>
        </p:spPr>
      </p:pic>
      <p:pic>
        <p:nvPicPr>
          <p:cNvPr id="14" name="Picture 5" descr="Obrázo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1024" y="1643050"/>
            <a:ext cx="4362942" cy="275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Dažďová voda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prívalové </a:t>
            </a:r>
            <a:r>
              <a:rPr lang="sk-SK" dirty="0" smtClean="0"/>
              <a:t>dažde sa podieľajú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                      na </a:t>
            </a:r>
            <a:r>
              <a:rPr lang="sk-SK" dirty="0" smtClean="0"/>
              <a:t>vodnej </a:t>
            </a:r>
            <a:r>
              <a:rPr lang="sk-SK" dirty="0" smtClean="0"/>
              <a:t>erózii</a:t>
            </a:r>
          </a:p>
          <a:p>
            <a:pPr>
              <a:buNone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spôsobujú </a:t>
            </a:r>
            <a:r>
              <a:rPr lang="sk-SK" dirty="0" smtClean="0"/>
              <a:t>zosuvy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vytvárajú výmole</a:t>
            </a:r>
          </a:p>
          <a:p>
            <a:endParaRPr lang="sk-SK" dirty="0"/>
          </a:p>
        </p:txBody>
      </p:sp>
      <p:pic>
        <p:nvPicPr>
          <p:cNvPr id="4" name="Obrázok 3" descr="vzmol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643182"/>
            <a:ext cx="2546988" cy="165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príval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285860"/>
            <a:ext cx="2286000" cy="128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AutoShape 2" descr="Ako vznikajú výmole? | Niť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výmo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5000636"/>
            <a:ext cx="2286000" cy="1280160"/>
          </a:xfrm>
          <a:prstGeom prst="rect">
            <a:avLst/>
          </a:prstGeom>
        </p:spPr>
      </p:pic>
      <p:pic>
        <p:nvPicPr>
          <p:cNvPr id="9" name="Obrázok 8" descr="zosuvy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143248"/>
            <a:ext cx="2095500" cy="139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Tečúca voda </a:t>
            </a:r>
            <a:r>
              <a:rPr lang="sk-SK" dirty="0" smtClean="0"/>
              <a:t>– vodné toky menia dno a brehy v svojom okolí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endParaRPr lang="sk-SK" u="sng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u="sng" dirty="0" smtClean="0">
                <a:cs typeface="Times New Roman" pitchFamily="18" charset="0"/>
              </a:rPr>
              <a:t>horný tok </a:t>
            </a:r>
            <a:endParaRPr lang="sk-SK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rieka sa zarezáva najmä do dna</a:t>
            </a: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riečna dolina v tvare písmena V</a:t>
            </a: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na dne štrk</a:t>
            </a:r>
          </a:p>
          <a:p>
            <a:pPr>
              <a:buFont typeface="Wingdings" pitchFamily="2" charset="2"/>
              <a:buNone/>
            </a:pPr>
            <a:endParaRPr lang="sk-SK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u="sng" dirty="0" smtClean="0">
                <a:cs typeface="Times New Roman" pitchFamily="18" charset="0"/>
              </a:rPr>
              <a:t>stredný tok </a:t>
            </a:r>
            <a:endParaRPr lang="sk-SK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rieka vymieľa najviac boky</a:t>
            </a: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tvorí zákruty, meandre</a:t>
            </a:r>
          </a:p>
          <a:p>
            <a:pPr>
              <a:buFont typeface="Wingdings" pitchFamily="2" charset="2"/>
              <a:buNone/>
            </a:pPr>
            <a:endParaRPr lang="sk-SK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k-SK" u="sng" dirty="0" smtClean="0">
                <a:cs typeface="Times New Roman" pitchFamily="18" charset="0"/>
              </a:rPr>
              <a:t>dolný tok </a:t>
            </a: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ukladanie materiálu </a:t>
            </a:r>
          </a:p>
          <a:p>
            <a:pPr>
              <a:buFont typeface="Wingdings" pitchFamily="2" charset="2"/>
              <a:buNone/>
            </a:pPr>
            <a:r>
              <a:rPr lang="sk-SK" dirty="0" smtClean="0">
                <a:cs typeface="Times New Roman" pitchFamily="18" charset="0"/>
              </a:rPr>
              <a:t>vzniká riečna delta</a:t>
            </a:r>
          </a:p>
          <a:p>
            <a:endParaRPr lang="sk-SK" dirty="0"/>
          </a:p>
        </p:txBody>
      </p:sp>
      <p:pic>
        <p:nvPicPr>
          <p:cNvPr id="5" name="Picture 2" descr="C:\Users\ZS-Lubela-6\Desktop\horný 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1714512" cy="1285884"/>
          </a:xfrm>
          <a:prstGeom prst="rect">
            <a:avLst/>
          </a:prstGeom>
          <a:noFill/>
        </p:spPr>
      </p:pic>
      <p:pic>
        <p:nvPicPr>
          <p:cNvPr id="6" name="Obrázok 5" descr="dolina v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071546"/>
            <a:ext cx="1828800" cy="1524000"/>
          </a:xfrm>
          <a:prstGeom prst="rect">
            <a:avLst/>
          </a:prstGeom>
        </p:spPr>
      </p:pic>
      <p:pic>
        <p:nvPicPr>
          <p:cNvPr id="7" name="Obrázok 6" descr="riečne údol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857364"/>
            <a:ext cx="1676400" cy="1257300"/>
          </a:xfrm>
          <a:prstGeom prst="rect">
            <a:avLst/>
          </a:prstGeom>
        </p:spPr>
      </p:pic>
      <p:pic>
        <p:nvPicPr>
          <p:cNvPr id="8" name="Obrázok 7" descr="delta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143512"/>
            <a:ext cx="2095500" cy="1394460"/>
          </a:xfrm>
          <a:prstGeom prst="rect">
            <a:avLst/>
          </a:prstGeom>
        </p:spPr>
      </p:pic>
      <p:pic>
        <p:nvPicPr>
          <p:cNvPr id="9" name="Obrázok 8" descr="mean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3500438"/>
            <a:ext cx="1607820" cy="1550670"/>
          </a:xfrm>
          <a:prstGeom prst="rect">
            <a:avLst/>
          </a:prstGeom>
        </p:spPr>
      </p:pic>
      <p:pic>
        <p:nvPicPr>
          <p:cNvPr id="10" name="Obrázok 9" descr="meander2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3357562"/>
            <a:ext cx="1973580" cy="1478280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3786182" y="5429264"/>
            <a:ext cx="642942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2" descr="delta 2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942" y="5463540"/>
            <a:ext cx="2103120" cy="139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Vodopády, kaskády, kaňony a tiesňavy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1400" b="1" dirty="0" smtClean="0"/>
              <a:t>Vodopád </a:t>
            </a:r>
            <a:r>
              <a:rPr lang="sk-SK" sz="1400" dirty="0" smtClean="0"/>
              <a:t>je útvar, ktorý vytvorila rieka na svojom toku v mieste, kde musí prekonávať výškový rozdiel.</a:t>
            </a:r>
          </a:p>
          <a:p>
            <a:pPr>
              <a:buNone/>
            </a:pPr>
            <a:r>
              <a:rPr lang="sk-SK" sz="1400" dirty="0" smtClean="0"/>
              <a:t>Cez </a:t>
            </a:r>
            <a:r>
              <a:rPr lang="sk-SK" sz="1400" dirty="0" smtClean="0"/>
              <a:t>zvislú stena voda z rieky </a:t>
            </a:r>
            <a:r>
              <a:rPr lang="sk-SK" sz="1400" b="1" dirty="0" smtClean="0"/>
              <a:t>prepadá</a:t>
            </a:r>
            <a:r>
              <a:rPr lang="sk-SK" sz="1400" dirty="0" smtClean="0"/>
              <a:t>.</a:t>
            </a:r>
            <a:r>
              <a:rPr lang="sk-SK" sz="1400" dirty="0" smtClean="0"/>
              <a:t> </a:t>
            </a:r>
          </a:p>
          <a:p>
            <a:pPr>
              <a:buNone/>
            </a:pPr>
            <a:r>
              <a:rPr lang="sk-SK" sz="1400" dirty="0" smtClean="0"/>
              <a:t>Cez kaskádu vytvorenú stupňami voda </a:t>
            </a:r>
            <a:r>
              <a:rPr lang="sk-SK" sz="1400" b="1" dirty="0" smtClean="0"/>
              <a:t>preteká v niekoľkých prúdoch</a:t>
            </a:r>
            <a:r>
              <a:rPr lang="sk-SK" sz="1400" dirty="0" smtClean="0"/>
              <a:t>.</a:t>
            </a:r>
          </a:p>
          <a:p>
            <a:pPr>
              <a:buNone/>
            </a:pPr>
            <a:endParaRPr lang="sk-SK" sz="1400" dirty="0" smtClean="0"/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sk-SK" sz="1600" b="1" dirty="0" smtClean="0"/>
              <a:t>Tiesňavy a kaňony </a:t>
            </a:r>
            <a:r>
              <a:rPr lang="sk-SK" sz="1600" dirty="0" smtClean="0"/>
              <a:t>vznikajú činnosťou rieky, ak sa rieka </a:t>
            </a:r>
            <a:r>
              <a:rPr lang="sk-SK" sz="1600" b="1" dirty="0" smtClean="0"/>
              <a:t>zarezáva do tvrdých hornín</a:t>
            </a:r>
            <a:r>
              <a:rPr lang="sk-SK" sz="1600" dirty="0" smtClean="0"/>
              <a:t>, napríklad do vápenca. Vytvárajú tak doliny, ktoré majú strmé skalné steny. </a:t>
            </a:r>
            <a:endParaRPr lang="sk-SK" sz="160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214282" y="2786057"/>
            <a:ext cx="3786214" cy="4000451"/>
            <a:chOff x="214282" y="2786057"/>
            <a:chExt cx="3786214" cy="4000451"/>
          </a:xfrm>
        </p:grpSpPr>
        <p:pic>
          <p:nvPicPr>
            <p:cNvPr id="4" name="Obrázok 3" descr="vodopád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82" y="2786057"/>
              <a:ext cx="3786214" cy="4000451"/>
            </a:xfrm>
            <a:prstGeom prst="rect">
              <a:avLst/>
            </a:prstGeom>
          </p:spPr>
        </p:pic>
        <p:sp>
          <p:nvSpPr>
            <p:cNvPr id="9" name="BlokTextu 8"/>
            <p:cNvSpPr txBox="1"/>
            <p:nvPr/>
          </p:nvSpPr>
          <p:spPr>
            <a:xfrm>
              <a:off x="214282" y="5500702"/>
              <a:ext cx="37862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sk-SK" sz="1200" b="1" dirty="0" smtClean="0"/>
            </a:p>
            <a:p>
              <a:pPr>
                <a:buNone/>
              </a:pPr>
              <a:r>
                <a:rPr lang="sk-SK" sz="1200" b="1" dirty="0" smtClean="0">
                  <a:solidFill>
                    <a:srgbClr val="FFFF66"/>
                  </a:solidFill>
                </a:rPr>
                <a:t>LÚČKY. Patrí medzi päť vodopádov </a:t>
              </a:r>
              <a:r>
                <a:rPr lang="sk-SK" sz="1200" b="1" dirty="0" smtClean="0">
                  <a:solidFill>
                    <a:srgbClr val="FFFF66"/>
                  </a:solidFill>
                </a:rPr>
                <a:t>na Slovensku</a:t>
              </a:r>
              <a:endParaRPr lang="sk-SK" sz="1200" b="1" dirty="0" smtClean="0">
                <a:solidFill>
                  <a:srgbClr val="FFFF66"/>
                </a:solidFill>
              </a:endParaRPr>
            </a:p>
            <a:p>
              <a:pPr>
                <a:buNone/>
              </a:pPr>
              <a:r>
                <a:rPr lang="sk-SK" sz="1200" b="1" dirty="0" smtClean="0">
                  <a:solidFill>
                    <a:srgbClr val="FFFF66"/>
                  </a:solidFill>
                </a:rPr>
                <a:t> ktoré boli vyhlásené za Národnú pamiatku.</a:t>
              </a:r>
            </a:p>
            <a:p>
              <a:pPr>
                <a:buNone/>
              </a:pPr>
              <a:r>
                <a:rPr lang="sk-SK" sz="1200" b="1" dirty="0" smtClean="0">
                  <a:solidFill>
                    <a:srgbClr val="FFFF66"/>
                  </a:solidFill>
                </a:rPr>
                <a:t> Raritou je, že sa nachádza uprostred dediny.</a:t>
              </a:r>
            </a:p>
            <a:p>
              <a:pPr>
                <a:buNone/>
              </a:pPr>
              <a:r>
                <a:rPr lang="sk-SK" sz="1200" b="1" dirty="0" smtClean="0">
                  <a:solidFill>
                    <a:srgbClr val="FFFF66"/>
                  </a:solidFill>
                </a:rPr>
                <a:t> Je 12 metrov vysoký, kaskádovitý a padá z </a:t>
              </a:r>
              <a:r>
                <a:rPr lang="sk-SK" sz="1200" b="1" dirty="0" smtClean="0">
                  <a:solidFill>
                    <a:srgbClr val="FFFF66"/>
                  </a:solidFill>
                </a:rPr>
                <a:t> okraja  </a:t>
              </a:r>
              <a:r>
                <a:rPr lang="sk-SK" sz="1200" b="1" dirty="0" smtClean="0">
                  <a:solidFill>
                    <a:srgbClr val="FFFF66"/>
                  </a:solidFill>
                </a:rPr>
                <a:t>travertínovej terasy do malého jazierka. </a:t>
              </a:r>
              <a:endParaRPr lang="sk-SK" sz="1200" b="1" dirty="0" smtClean="0">
                <a:solidFill>
                  <a:srgbClr val="FFFF66"/>
                </a:solidFill>
              </a:endParaRPr>
            </a:p>
          </p:txBody>
        </p:sp>
      </p:grpSp>
      <p:pic>
        <p:nvPicPr>
          <p:cNvPr id="19458" name="Picture 2" descr="http://cs.wikipedia.org/wiki/Doln%C3%A9_di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85968"/>
            <a:ext cx="3429024" cy="4572032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5072066" y="6429396"/>
            <a:ext cx="3214710" cy="307777"/>
          </a:xfrm>
          <a:prstGeom prst="rect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FF00"/>
                </a:solidFill>
              </a:rPr>
              <a:t>Tiesňava Dolné </a:t>
            </a:r>
            <a:r>
              <a:rPr lang="sk-SK" sz="1400" b="1" dirty="0" smtClean="0">
                <a:solidFill>
                  <a:srgbClr val="FFFF00"/>
                </a:solidFill>
              </a:rPr>
              <a:t>diery </a:t>
            </a:r>
            <a:r>
              <a:rPr lang="sk-SK" sz="1400" b="1" dirty="0" smtClean="0">
                <a:solidFill>
                  <a:srgbClr val="FFFF00"/>
                </a:solidFill>
              </a:rPr>
              <a:t>v Malej Fatre</a:t>
            </a:r>
            <a:endParaRPr lang="sk-SK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Morská voda</a:t>
            </a:r>
            <a:r>
              <a:rPr lang="sk-SK" dirty="0" smtClean="0"/>
              <a:t> – jej pohyb spôsobuje vietor  (príboj) a mesiac (príliv a odliv)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sk-SK" sz="2800" dirty="0" smtClean="0"/>
              <a:t>Morská voda svojou činnosťou 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vymieľa pobrežie a dno mora 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    </a:t>
            </a:r>
            <a:r>
              <a:rPr lang="sk-SK" sz="2800" dirty="0" smtClean="0"/>
              <a:t>vytvára útesy, skalné brány, </a:t>
            </a:r>
          </a:p>
          <a:p>
            <a:pPr>
              <a:buNone/>
            </a:pPr>
            <a:r>
              <a:rPr lang="sk-SK" sz="2800" dirty="0" smtClean="0"/>
              <a:t>    </a:t>
            </a:r>
            <a:r>
              <a:rPr lang="sk-SK" sz="2800" dirty="0" smtClean="0"/>
              <a:t>jaskyne</a:t>
            </a:r>
          </a:p>
          <a:p>
            <a:pPr>
              <a:spcBef>
                <a:spcPct val="50000"/>
              </a:spcBef>
              <a:buNone/>
            </a:pPr>
            <a:endParaRPr lang="sk-SK" sz="2800" dirty="0" smtClean="0"/>
          </a:p>
          <a:p>
            <a:pPr>
              <a:spcBef>
                <a:spcPct val="50000"/>
              </a:spcBef>
              <a:buNone/>
            </a:pPr>
            <a:endParaRPr lang="sk-SK" sz="2800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sk-SK" sz="2800" dirty="0" smtClean="0"/>
              <a:t> </a:t>
            </a:r>
            <a:r>
              <a:rPr lang="sk-SK" sz="2800" dirty="0" smtClean="0"/>
              <a:t>prenáša a ukladá čiastočky – vytvára pláže.</a:t>
            </a:r>
            <a:endParaRPr lang="cs-CZ" sz="2800" dirty="0" smtClean="0"/>
          </a:p>
          <a:p>
            <a:endParaRPr lang="sk-SK" dirty="0"/>
          </a:p>
        </p:txBody>
      </p:sp>
      <p:pic>
        <p:nvPicPr>
          <p:cNvPr id="4" name="Obrázok 3" descr="ú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1142984"/>
            <a:ext cx="2286016" cy="1518324"/>
          </a:xfrm>
          <a:prstGeom prst="rect">
            <a:avLst/>
          </a:prstGeom>
        </p:spPr>
      </p:pic>
      <p:pic>
        <p:nvPicPr>
          <p:cNvPr id="5" name="Obrázok 4" descr="príboj 2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857496"/>
            <a:ext cx="1935480" cy="1516380"/>
          </a:xfrm>
          <a:prstGeom prst="rect">
            <a:avLst/>
          </a:prstGeom>
        </p:spPr>
      </p:pic>
      <p:pic>
        <p:nvPicPr>
          <p:cNvPr id="6" name="Obrázok 5" descr="morský oblúk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5" y="2857496"/>
            <a:ext cx="2678925" cy="1500198"/>
          </a:xfrm>
          <a:prstGeom prst="rect">
            <a:avLst/>
          </a:prstGeom>
        </p:spPr>
      </p:pic>
      <p:pic>
        <p:nvPicPr>
          <p:cNvPr id="7" name="Obrázok 6" descr="pláž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5072074"/>
            <a:ext cx="3643338" cy="1428736"/>
          </a:xfrm>
          <a:prstGeom prst="rect">
            <a:avLst/>
          </a:prstGeom>
        </p:spPr>
      </p:pic>
      <p:pic>
        <p:nvPicPr>
          <p:cNvPr id="9" name="Obrázok 8" descr="pláž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5214950"/>
            <a:ext cx="2519358" cy="128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Podzemná voda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Nachádza sa pod povrchom Zeme</a:t>
            </a:r>
          </a:p>
          <a:p>
            <a:r>
              <a:rPr lang="sk-SK" dirty="0" smtClean="0"/>
              <a:t>Je zdrojom pitnej vody.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2800" dirty="0" smtClean="0"/>
              <a:t>Vytvára pramene ,  jaskynné systémy  a    gejzíry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   </a:t>
            </a:r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sz="2800" dirty="0" smtClean="0"/>
          </a:p>
          <a:p>
            <a:endParaRPr lang="sk-SK" dirty="0"/>
          </a:p>
        </p:txBody>
      </p:sp>
      <p:pic>
        <p:nvPicPr>
          <p:cNvPr id="4" name="Picture 4" descr="FinalWaterfallECl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14752"/>
            <a:ext cx="1357322" cy="2288691"/>
          </a:xfrm>
          <a:prstGeom prst="rect">
            <a:avLst/>
          </a:prstGeom>
          <a:noFill/>
        </p:spPr>
      </p:pic>
      <p:pic>
        <p:nvPicPr>
          <p:cNvPr id="6" name="Obrázok 5" descr="podzem.voda, jasky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714752"/>
            <a:ext cx="3538572" cy="2357454"/>
          </a:xfrm>
          <a:prstGeom prst="rect">
            <a:avLst/>
          </a:prstGeom>
        </p:spPr>
      </p:pic>
      <p:pic>
        <p:nvPicPr>
          <p:cNvPr id="8" name="Obrázok 7" descr="gejzí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714752"/>
            <a:ext cx="1785950" cy="2336490"/>
          </a:xfrm>
          <a:prstGeom prst="rect">
            <a:avLst/>
          </a:prstGeom>
        </p:spPr>
      </p:pic>
      <p:pic>
        <p:nvPicPr>
          <p:cNvPr id="9" name="Obrázok 8" descr="studň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214290"/>
            <a:ext cx="1973580" cy="1478280"/>
          </a:xfrm>
          <a:prstGeom prst="rect">
            <a:avLst/>
          </a:prstGeom>
        </p:spPr>
      </p:pic>
      <p:pic>
        <p:nvPicPr>
          <p:cNvPr id="10" name="Obrázok 9" descr="studňa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1285860"/>
            <a:ext cx="207264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Otázky a úlohy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k-SK" dirty="0" smtClean="0"/>
              <a:t>Pomocou obrázka popíš kolobeh vody v prírode.</a:t>
            </a:r>
          </a:p>
          <a:p>
            <a:pPr marL="514350" indent="-514350">
              <a:buAutoNum type="arabicPeriod"/>
            </a:pPr>
            <a:r>
              <a:rPr lang="sk-SK" dirty="0" smtClean="0"/>
              <a:t>Rozdeľ vodu na Zemi podľa jej výskytu, zloženia.</a:t>
            </a:r>
          </a:p>
          <a:p>
            <a:pPr marL="514350" indent="-514350">
              <a:buAutoNum type="arabicPeriod"/>
            </a:pPr>
            <a:r>
              <a:rPr lang="sk-SK" dirty="0" smtClean="0"/>
              <a:t>Zhodnoť prínosy a škody, ktoré spôsobuje zrážková voda.</a:t>
            </a:r>
          </a:p>
          <a:p>
            <a:pPr marL="514350" indent="-514350">
              <a:buAutoNum type="arabicPeriod"/>
            </a:pPr>
            <a:r>
              <a:rPr lang="sk-SK" dirty="0" smtClean="0"/>
              <a:t>Opíš ako rieka pracuje s nanoseným materiálom na hornom, strednom a dolnom toku.</a:t>
            </a:r>
          </a:p>
          <a:p>
            <a:pPr marL="514350" indent="-514350">
              <a:buAutoNum type="arabicPeriod"/>
            </a:pPr>
            <a:r>
              <a:rPr lang="sk-SK" dirty="0" smtClean="0"/>
              <a:t>Vysvetli rozdiel medzi vodopádom a kaskádou, medzi ka</a:t>
            </a:r>
            <a:r>
              <a:rPr lang="sk-SK" dirty="0" smtClean="0"/>
              <a:t>ň</a:t>
            </a:r>
            <a:r>
              <a:rPr lang="sk-SK" dirty="0" smtClean="0"/>
              <a:t>onom a tiesňavou.</a:t>
            </a:r>
          </a:p>
          <a:p>
            <a:pPr marL="514350" indent="-514350">
              <a:buAutoNum type="arabicPeriod"/>
            </a:pPr>
            <a:r>
              <a:rPr lang="sk-SK" dirty="0" smtClean="0"/>
              <a:t>Ako mení zemský povrch morská voda?</a:t>
            </a:r>
          </a:p>
          <a:p>
            <a:pPr marL="514350" indent="-514350">
              <a:buAutoNum type="arabicPeriod"/>
            </a:pPr>
            <a:r>
              <a:rPr lang="sk-SK" dirty="0" smtClean="0"/>
              <a:t>Aký je význam podzemnej vody, aké geologické útvary vytvára?</a:t>
            </a:r>
          </a:p>
          <a:p>
            <a:pPr marL="514350" indent="-514350">
              <a:buAutoNum type="arabicPeriod"/>
            </a:pPr>
            <a:endParaRPr lang="sk-SK" dirty="0" smtClean="0"/>
          </a:p>
          <a:p>
            <a:pPr marL="514350" indent="-514350">
              <a:buAutoNum type="arabicPeriod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čia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728</TotalTime>
  <Words>302</Words>
  <Application>Microsoft Office PowerPoint</Application>
  <PresentationFormat>Prezentácia na obrazovke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Počiatok</vt:lpstr>
      <vt:lpstr>  Geologická činnosť vody </vt:lpstr>
      <vt:lpstr>Kolobeh vody v prírode</vt:lpstr>
      <vt:lpstr>Geologická činnnosť vody, rozdelenie:</vt:lpstr>
      <vt:lpstr>Dažďová voda</vt:lpstr>
      <vt:lpstr>Tečúca voda – vodné toky menia dno a brehy v svojom okolí</vt:lpstr>
      <vt:lpstr>Vodopády, kaskády, kaňony a tiesňavy</vt:lpstr>
      <vt:lpstr>Morská voda – jej pohyb spôsobuje vietor  (príboj) a mesiac (príliv a odliv)</vt:lpstr>
      <vt:lpstr>Podzemná voda</vt:lpstr>
      <vt:lpstr>Otázky a úlohy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Gabriela Kropuchová</dc:creator>
  <cp:lastModifiedBy>Gabriela Kropuchová</cp:lastModifiedBy>
  <cp:revision>93</cp:revision>
  <dcterms:created xsi:type="dcterms:W3CDTF">2021-01-13T17:27:01Z</dcterms:created>
  <dcterms:modified xsi:type="dcterms:W3CDTF">2021-12-29T19:28:24Z</dcterms:modified>
</cp:coreProperties>
</file>