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8" r:id="rId4"/>
    <p:sldId id="257" r:id="rId5"/>
    <p:sldId id="259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la wszystkich" id="{5981F132-148B-4561-9449-ECC84CA18DBB}">
          <p14:sldIdLst>
            <p14:sldId id="256"/>
          </p14:sldIdLst>
        </p14:section>
        <p14:section name="Dla Uczniów" id="{82F0BA6A-B4FC-4C34-95D4-78B80924FE4E}">
          <p14:sldIdLst>
            <p14:sldId id="261"/>
          </p14:sldIdLst>
        </p14:section>
        <p14:section name="Dla RR i Nauczycieli" id="{4F5BBDD8-AC77-4B8B-801E-528F517F7156}">
          <p14:sldIdLst>
            <p14:sldId id="258"/>
            <p14:sldId id="257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9B777-8D18-4747-A9BC-56AB2B4B61A2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D247D-A481-48B9-B87E-2589532885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6074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6E4ABC-8F2E-F62F-C657-45F29FC66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1078833-6282-6CD1-7ECD-D76AC7E4F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C2C442-E8D5-BF37-0EA0-51120CADE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E52AD-813D-4C32-93DE-C18C5852061B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FAC3339-3FC1-DA09-23A5-77C8220F1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BCDA79-043A-AD0B-FCD6-591CF32FE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5CDE-8598-49D2-A127-CC15EA633F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7486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062713-73CC-9016-6D0C-2D50993CB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4FE4305-0AC7-5BAC-1038-20347F803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EF12A97-7A20-E54A-4386-5F75843A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E52AD-813D-4C32-93DE-C18C5852061B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6FD7740-8E59-E4F8-A488-9B7FC24BA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362E375-1C79-B80C-03FC-307B910B0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5CDE-8598-49D2-A127-CC15EA633F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906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91A0FC1-C057-0360-F582-731BE37F8B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BED67F4-23C5-3C6B-44A4-D86789AB6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5B26071-17DD-434A-AE59-BAC3C4A89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E52AD-813D-4C32-93DE-C18C5852061B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CFAAA53-2F59-EEB2-4BC3-318B39C9F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1F1766F-9915-F3F5-548F-7A7C6F351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5CDE-8598-49D2-A127-CC15EA633F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160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C0A9A1-0306-8ADB-6303-8AE23C75E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3BA732-69C3-24D1-5C78-BC6690F60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43681EF-C698-D4D0-FEB9-3CDBC4595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E52AD-813D-4C32-93DE-C18C5852061B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F72C0F4-71BC-D620-A3FC-D861E2CBC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25B9698-FF95-3070-BD12-06817491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5CDE-8598-49D2-A127-CC15EA633F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55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959CEA-4857-DF09-5C09-39CF259B3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D4F0690-F2E8-852F-806B-608B94F34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DD74659-03C4-9CA7-E72C-1E4E77161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E52AD-813D-4C32-93DE-C18C5852061B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38FDC32-9139-FDF5-77E4-547CC40D7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30D65F8-2AC2-79A3-F18B-DC1C47654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5CDE-8598-49D2-A127-CC15EA633F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268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15AD70-B5DE-67BB-EC1A-ECB56549A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60EE9D-2411-0A65-3997-D8B58C445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CC8B374-4B06-7364-9580-B1D890748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C6EA8D7-251E-2D43-FC72-8F1265F4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E52AD-813D-4C32-93DE-C18C5852061B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5223F33-F0B1-EA77-D0CF-E4A450A73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C505723-C0BE-E55B-BB02-9AAD1F778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5CDE-8598-49D2-A127-CC15EA633F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583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7E6B5C-1DAD-EABC-04FA-BD2231F0F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3CB386A-D212-6F78-9D06-7FA23049D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DEC11B3-B039-7DE3-A6B9-41384F087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53F60C4-A5BB-CE2C-6DD9-71333516C2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FDF0D8B-1888-B393-63BA-FEFA076ABF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8BE53FE-E5A7-684B-A3F8-9984E1DDB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E52AD-813D-4C32-93DE-C18C5852061B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22F246E-2A11-5308-D62A-5466CC5EA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A0B097F-5CDC-E4A3-6CA8-0C4D75D65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5CDE-8598-49D2-A127-CC15EA633F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045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89DAD3-8A34-1239-C23F-2DA2B8226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57418EB-A5A1-93FF-EAB1-2E7147EC2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E52AD-813D-4C32-93DE-C18C5852061B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10B6452-F929-436C-9EBA-779566258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9309C2E-4AA0-750A-1008-8286E90E0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5CDE-8598-49D2-A127-CC15EA633F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939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5950187-BCAE-D330-3CC5-0D5C9ACEF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E52AD-813D-4C32-93DE-C18C5852061B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B645BAE-92ED-F237-DA10-EE40DD1F7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266E61-5347-7671-4049-93B14A76D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5CDE-8598-49D2-A127-CC15EA633F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2018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B74B8-6312-6DBA-08BE-2D8C69C43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DB31B9-3E32-34D7-FAB0-75A578D21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2FE8F37-BFF9-6426-7E63-AFADE07B4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16D8927-435A-A18A-A582-A54ADC0BE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E52AD-813D-4C32-93DE-C18C5852061B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C039BC1-ABDE-E5EC-3DCC-5DC33C73B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0DD328B-6760-81AB-AE12-760A842E5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5CDE-8598-49D2-A127-CC15EA633F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616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999DE7-6A7C-4F76-36FA-8B066747E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F08D5A6-1D54-A866-1B25-08A7691C69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AF8B0B-2F9F-A7B6-8CB6-18DB71F0F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5A2E15A-9CCF-6763-5548-31964590D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E52AD-813D-4C32-93DE-C18C5852061B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15CA1E2-FFB4-6AA6-30F5-9D911151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1D5F7B-3E1D-32FA-B7B2-17E79AE1E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5CDE-8598-49D2-A127-CC15EA633F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189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ED17A66-878C-6535-102A-994C63F1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5D3FB96-B1A3-FB9A-A9CB-E24ECC4D5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FCEC63A-3D6D-90F3-BDAF-08E522916E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E52AD-813D-4C32-93DE-C18C5852061B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9151FB2-C68F-8056-B91C-A041F559E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1FDD3BC-2714-7F34-B0EB-ABADB59B2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05CDE-8598-49D2-A127-CC15EA633F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69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ada.rodzicow.sp350@eduwarszawa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2B577FF9-3543-4875-815D-3D87BD8A2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9E29E01-DDF2-96E5-8F4F-E87CA2158E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6922" y="853576"/>
            <a:ext cx="10097985" cy="3072015"/>
          </a:xfrm>
        </p:spPr>
        <p:txBody>
          <a:bodyPr anchor="b">
            <a:normAutofit/>
          </a:bodyPr>
          <a:lstStyle/>
          <a:p>
            <a:r>
              <a:rPr lang="pl-PL" sz="4000" b="1" dirty="0">
                <a:latin typeface="Aptos Black" panose="020B0604020202020204" pitchFamily="34" charset="0"/>
                <a:ea typeface="ADLaM Display" panose="020B0604020202020204" pitchFamily="2" charset="0"/>
                <a:cs typeface="ADLaM Display" panose="020B0604020202020204" pitchFamily="2" charset="0"/>
              </a:rPr>
              <a:t>BUDŻET UCZNIOWSKI SP 350 </a:t>
            </a:r>
            <a:br>
              <a:rPr lang="pl-PL" dirty="0"/>
            </a:br>
            <a:r>
              <a:rPr lang="pl-PL" sz="4000" b="1" dirty="0">
                <a:solidFill>
                  <a:srgbClr val="92D050"/>
                </a:solidFill>
                <a:latin typeface="Aptos Black" panose="020B0004020202020204" pitchFamily="34" charset="0"/>
              </a:rPr>
              <a:t>2023/2024</a:t>
            </a:r>
            <a:endParaRPr lang="pl-PL" sz="4800" b="1" dirty="0">
              <a:solidFill>
                <a:srgbClr val="92D050"/>
              </a:solidFill>
              <a:latin typeface="Aptos Black" panose="020B0004020202020204" pitchFamily="34" charset="0"/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84842BB-F7B5-539E-298F-D08E226FD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58" y="5510531"/>
            <a:ext cx="1633719" cy="1339649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A898A31C-BC64-9571-2302-F7954BF5D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5CDE-8598-49D2-A127-CC15EA633F9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2583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83AE3B3-0DC4-4D91-3470-8E9CFD87FEE7}"/>
              </a:ext>
            </a:extLst>
          </p:cNvPr>
          <p:cNvSpPr txBox="1">
            <a:spLocks/>
          </p:cNvSpPr>
          <p:nvPr/>
        </p:nvSpPr>
        <p:spPr>
          <a:xfrm>
            <a:off x="0" y="66744"/>
            <a:ext cx="11585196" cy="4883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600" b="1" dirty="0">
                <a:latin typeface="Aptos Black" panose="020B0604020202020204" pitchFamily="34" charset="0"/>
                <a:ea typeface="ADLaM Display" panose="020B0604020202020204" pitchFamily="2" charset="0"/>
                <a:cs typeface="ADLaM Display" panose="020B0604020202020204" pitchFamily="2" charset="0"/>
              </a:rPr>
              <a:t>BUDŻET UCZNIOWSKI</a:t>
            </a:r>
            <a:br>
              <a:rPr lang="pl-PL" sz="1200" dirty="0"/>
            </a:br>
            <a:r>
              <a:rPr lang="pl-PL" sz="1200" b="1" dirty="0">
                <a:solidFill>
                  <a:srgbClr val="FFC000"/>
                </a:solidFill>
              </a:rPr>
              <a:t>Masz pomysł na projekt dla szkolnej społeczności?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F39A055-E7CE-E1A0-2A24-DA59D6B5C081}"/>
              </a:ext>
            </a:extLst>
          </p:cNvPr>
          <p:cNvSpPr txBox="1"/>
          <p:nvPr/>
        </p:nvSpPr>
        <p:spPr>
          <a:xfrm>
            <a:off x="67143" y="555067"/>
            <a:ext cx="12124857" cy="6475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100" b="1" u="sng" dirty="0"/>
              <a:t>Drodzy Uczniowie!</a:t>
            </a:r>
          </a:p>
          <a:p>
            <a:br>
              <a:rPr lang="pl-PL" sz="1100" dirty="0"/>
            </a:br>
            <a:r>
              <a:rPr lang="pl-PL" sz="1100" dirty="0"/>
              <a:t>W tym roku szkolnym chcemy zaprosić was do wzięcia udziału w pierwszej edycji </a:t>
            </a:r>
            <a:r>
              <a:rPr lang="pl-PL" sz="1100" b="1" dirty="0">
                <a:solidFill>
                  <a:srgbClr val="FFC000"/>
                </a:solidFill>
              </a:rPr>
              <a:t>Budżetu Uczniowskiego </a:t>
            </a:r>
            <a:r>
              <a:rPr lang="pl-PL" sz="1100" dirty="0"/>
              <a:t>dzięki, któremu możecie wpływać na to, jak, będzie wyglądać nasza szkoła.</a:t>
            </a:r>
            <a:br>
              <a:rPr lang="pl-PL" sz="1100" dirty="0"/>
            </a:br>
            <a:r>
              <a:rPr lang="pl-PL" sz="1100" dirty="0"/>
              <a:t>Projekt jest wzorowany na innych Budżetach Obywatelskich. Pomysły realizowane w ramach budżetu mają służyć wszystkim uczniom Szkoły </a:t>
            </a:r>
            <a:r>
              <a:rPr lang="pl-PL" sz="1100" dirty="0" err="1"/>
              <a:t>Podstawojej</a:t>
            </a:r>
            <a:r>
              <a:rPr lang="pl-PL" sz="1100" dirty="0"/>
              <a:t> nr. 350. </a:t>
            </a:r>
          </a:p>
          <a:p>
            <a:endParaRPr lang="pl-PL" sz="1100" dirty="0"/>
          </a:p>
          <a:p>
            <a:r>
              <a:rPr lang="pl-PL" sz="1100" dirty="0"/>
              <a:t>Rada Rodziców w porozumieniu z Dyrekcją postanowiła przeznaczyć część budżetu ze składek na wasze pomysły, które będą realizowane na terenie szkoły. </a:t>
            </a:r>
          </a:p>
          <a:p>
            <a:r>
              <a:rPr lang="pl-PL" sz="1100" dirty="0"/>
              <a:t>Teraz to wy możecie zgłosić swój projekt, przygotować kampanię promocyjną i to również wy zagłosujecie na te projekty, które najbardziej wam się spodobają.</a:t>
            </a:r>
          </a:p>
          <a:p>
            <a:endParaRPr lang="pl-PL" sz="1100" b="1" dirty="0"/>
          </a:p>
          <a:p>
            <a:pPr>
              <a:spcAft>
                <a:spcPts val="600"/>
              </a:spcAft>
            </a:pPr>
            <a:r>
              <a:rPr lang="pl-PL" sz="1100" b="1" dirty="0"/>
              <a:t>Przykładowe kategorie, których mogą dot. projekty</a:t>
            </a:r>
            <a:r>
              <a:rPr lang="pl-PL" sz="1100" dirty="0"/>
              <a:t>: sportowa, naukowa, artystyczna, integracyjna lub aranżacja szkolnej przestrzeni.</a:t>
            </a:r>
            <a:endParaRPr lang="pl-PL" sz="1100" b="1" dirty="0"/>
          </a:p>
          <a:p>
            <a:pPr>
              <a:spcAft>
                <a:spcPts val="600"/>
              </a:spcAft>
            </a:pPr>
            <a:r>
              <a:rPr lang="pl-PL" sz="1100" b="1" dirty="0"/>
              <a:t>Jeśli…</a:t>
            </a:r>
            <a:endParaRPr lang="pl-PL" sz="1100" dirty="0"/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100" dirty="0"/>
              <a:t>macie pomysł na aktywne przerwy lub chcecie zaaranżować jakąś przestrzeń do wspólnego spędzania czasu,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100" dirty="0"/>
              <a:t>potrzebujecie nowego sprzętu sportowego lub nowych pomocy naukowych,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100" dirty="0"/>
              <a:t>chcecie zorganizować w szkole jakąś akcję lub wydarzenie,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100" dirty="0"/>
              <a:t>macie inny pomysł…</a:t>
            </a:r>
            <a:endParaRPr lang="pl-PL" sz="1100" b="1" u="sng" dirty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1100" b="1" u="sng" dirty="0">
                <a:solidFill>
                  <a:srgbClr val="FFC000"/>
                </a:solidFill>
              </a:rPr>
              <a:t>Wystarczy zgłosić swój projekt indywidualnie lub w dowolnej grupie!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pl-PL" sz="1100" b="1" u="sng" dirty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1100" b="1" dirty="0"/>
              <a:t>Kwoty, jakie przeznaczyliśmy w tym roku na realizację projektów w ramach Budżetu Uczniowskiego to:</a:t>
            </a:r>
          </a:p>
          <a:p>
            <a:pPr marL="171450" indent="-1714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100" dirty="0"/>
              <a:t>2000 zł dla projektów klas 1-3</a:t>
            </a:r>
          </a:p>
          <a:p>
            <a:pPr marL="171450" indent="-1714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100" dirty="0"/>
              <a:t>4000 zł dla projektów klas 4-8</a:t>
            </a:r>
            <a:r>
              <a:rPr lang="pl-PL" sz="1200" b="1" dirty="0"/>
              <a:t>	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pl-PL" sz="12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1100" b="1" dirty="0"/>
              <a:t> Jak zgłosić projekt?</a:t>
            </a:r>
          </a:p>
          <a:p>
            <a:pPr marL="228600" indent="-2286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1100" dirty="0"/>
              <a:t>Samodzielnie lub z opiekunem wypełniacie kartę zgłoszeniową i wysyłacie na adres e-mail Rady Rodziców (kart zgłoszeniowe dostępne u wychowawców) </a:t>
            </a:r>
            <a:r>
              <a:rPr lang="pl-PL" sz="1100" dirty="0">
                <a:hlinkClick r:id="rId2"/>
              </a:rPr>
              <a:t>rada.rodzicow.sp350@eduwarszawa.pl</a:t>
            </a:r>
            <a:endParaRPr lang="pl-PL" sz="1100" dirty="0"/>
          </a:p>
          <a:p>
            <a:pPr marL="228600" indent="-2286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1100" dirty="0"/>
              <a:t>Kartę zgłoszeniową możecie uzupełnić plakatem, prezentacją lub filmem, który dodatkowo zobrazuje wasz pomysł.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pl-PL" sz="1200" dirty="0"/>
              <a:t>Więcej szczegółów i dokładne zasady dla zgłoszeń znajdziecie w regulaminie, który również jest dostępny u wychowawcy (za kilka dni pojawi się na stronie www szkoły).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pl-PL" sz="1200" dirty="0"/>
              <a:t>Zapoznajcie się również z harmonogramem  </a:t>
            </a:r>
            <a:r>
              <a:rPr lang="pl-PL" sz="1200" dirty="0">
                <a:sym typeface="Wingdings" panose="05000000000000000000" pitchFamily="2" charset="2"/>
              </a:rPr>
              <a:t> dostępny na kolejnym slajdzie </a:t>
            </a:r>
          </a:p>
          <a:p>
            <a:pPr>
              <a:spcAft>
                <a:spcPts val="600"/>
              </a:spcAft>
            </a:pPr>
            <a:r>
              <a:rPr lang="pl-PL" sz="1200" dirty="0">
                <a:sym typeface="Wingdings" panose="05000000000000000000" pitchFamily="2" charset="2"/>
              </a:rPr>
              <a:t>Czekamy na wasze zgłoszenia! </a:t>
            </a:r>
          </a:p>
          <a:p>
            <a:pPr>
              <a:spcAft>
                <a:spcPts val="600"/>
              </a:spcAft>
            </a:pPr>
            <a:r>
              <a:rPr lang="pl-PL" sz="1200" b="1" dirty="0">
                <a:sym typeface="Wingdings" panose="05000000000000000000" pitchFamily="2" charset="2"/>
              </a:rPr>
              <a:t>Pozdrawiamy,</a:t>
            </a:r>
          </a:p>
          <a:p>
            <a:pPr>
              <a:spcAft>
                <a:spcPts val="600"/>
              </a:spcAft>
            </a:pPr>
            <a:r>
              <a:rPr lang="pl-PL" sz="1200" b="1" dirty="0">
                <a:sym typeface="Wingdings" panose="05000000000000000000" pitchFamily="2" charset="2"/>
              </a:rPr>
              <a:t>Rada Rodziców</a:t>
            </a:r>
          </a:p>
        </p:txBody>
      </p:sp>
    </p:spTree>
    <p:extLst>
      <p:ext uri="{BB962C8B-B14F-4D97-AF65-F5344CB8AC3E}">
        <p14:creationId xmlns:p14="http://schemas.microsoft.com/office/powerpoint/2010/main" val="17963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3186C5F-3FC5-B67B-DF92-51B96AEE7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 sz="5400" b="1" dirty="0">
                <a:solidFill>
                  <a:srgbClr val="FFFFFF"/>
                </a:solidFill>
                <a:latin typeface="Aptos Black" panose="020B0004020202020204" pitchFamily="34" charset="0"/>
              </a:rPr>
              <a:t>CELE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7305D0-0BBC-9FCA-28B1-3F894A710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295671"/>
            <a:ext cx="7466563" cy="6176963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Wzmocnienie i rozwój aktywności </a:t>
            </a:r>
            <a:r>
              <a:rPr lang="pl-PL" sz="2400" dirty="0" err="1"/>
              <a:t>społeczno</a:t>
            </a:r>
            <a:r>
              <a:rPr lang="pl-PL" sz="2400" dirty="0"/>
              <a:t> – obywatelskiej,</a:t>
            </a:r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Zaangażowanie dzieci i młodzieży do aktywnego współtworzenia życia szkoły,</a:t>
            </a:r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Podejmowanie inicjatyw na rzecz społeczności szkolnej,</a:t>
            </a:r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Kształtowanie umiejętności zespołowego działania i postawy obywatelskiej,</a:t>
            </a:r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Wzrost kompetencji z zakresu prezentacji, planowania i finansów.</a:t>
            </a:r>
          </a:p>
        </p:txBody>
      </p:sp>
    </p:spTree>
    <p:extLst>
      <p:ext uri="{BB962C8B-B14F-4D97-AF65-F5344CB8AC3E}">
        <p14:creationId xmlns:p14="http://schemas.microsoft.com/office/powerpoint/2010/main" val="109109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3186C5F-3FC5-B67B-DF92-51B96AEE7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330" y="1153572"/>
            <a:ext cx="3620904" cy="4461163"/>
          </a:xfrm>
        </p:spPr>
        <p:txBody>
          <a:bodyPr>
            <a:normAutofit/>
          </a:bodyPr>
          <a:lstStyle/>
          <a:p>
            <a:r>
              <a:rPr lang="pl-PL" sz="4800" b="1" dirty="0">
                <a:solidFill>
                  <a:srgbClr val="FFFFFF"/>
                </a:solidFill>
                <a:latin typeface="Aptos Black" panose="020B0004020202020204" pitchFamily="34" charset="0"/>
              </a:rPr>
              <a:t>ZAŁOŻENIA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7305D0-0BBC-9FCA-28B1-3F894A710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7373" y="295671"/>
            <a:ext cx="7466563" cy="6176963"/>
          </a:xfrm>
        </p:spPr>
        <p:txBody>
          <a:bodyPr anchor="ctr">
            <a:normAutofit lnSpcReduction="10000"/>
          </a:bodyPr>
          <a:lstStyle/>
          <a:p>
            <a:pPr marL="0" indent="0" algn="l">
              <a:buNone/>
            </a:pPr>
            <a:endParaRPr lang="pl-PL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Określenie kwoty Budżetu Uczniowskiego nastąpi w wyniku głosowania Rady Rodziców w pierwszym kwartale każdego roku szkolnego,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 ramach Budżetu Uczniowskiego Rada Rodziców sfinansuje wybrane w drodze głosowania Projekty zgłoszone przez uczniów klas 1-3 i 4-8,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Budżet Uczniowski może być przeznaczony wyłącznie na Projekty, które docelowo będą realizowane na terenie szkoły,</a:t>
            </a:r>
            <a:endParaRPr lang="pl-PL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Projekt zgłaszany do realizacji z Budżetu Uczniowskiego musi być zgodny z celami, na które mogą być wydatkowane środki RR, tj. musi: </a:t>
            </a:r>
          </a:p>
          <a:p>
            <a:pPr marL="800100" lvl="1" indent="-342900">
              <a:buFont typeface="+mj-lt"/>
              <a:buAutoNum type="alphaLcPeriod"/>
            </a:pPr>
            <a:r>
              <a:rPr lang="pl-PL" sz="1400" dirty="0"/>
              <a:t>być zgody ze Statutem Szkoły,</a:t>
            </a:r>
          </a:p>
          <a:p>
            <a:pPr marL="800100" lvl="1" indent="-342900">
              <a:buFont typeface="+mj-lt"/>
              <a:buAutoNum type="alphaLcPeriod"/>
            </a:pPr>
            <a:r>
              <a:rPr lang="pl-PL" sz="1400" dirty="0"/>
              <a:t>być związany z działalnością oświatową, edukacyjną, wychowawczą, kulturalną czy sportową,</a:t>
            </a:r>
          </a:p>
          <a:p>
            <a:pPr marL="800100" lvl="1" indent="-342900">
              <a:buFont typeface="+mj-lt"/>
              <a:buAutoNum type="alphaLcPeriod"/>
            </a:pPr>
            <a:r>
              <a:rPr lang="pl-PL" sz="1400" dirty="0"/>
              <a:t>mieć na celu wspieranie funkcjonowania szkoły i uczniów,</a:t>
            </a:r>
          </a:p>
          <a:p>
            <a:pPr marL="800100" lvl="1" indent="-342900">
              <a:buFont typeface="+mj-lt"/>
              <a:buAutoNum type="alphaLcPeriod"/>
            </a:pPr>
            <a:r>
              <a:rPr lang="pl-PL" sz="1400" dirty="0"/>
              <a:t>przyczyniać się do zwiększenia komfortu pobytu uczniów na terenie szkoły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Projekt może być zgłoszony przez ucznia, klasę lub inną dowolną grupę uczniów (każdy projekt musi posiadać lidera projektu),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Projekt musi dotyczyć całej szkoły w podziale na budynki klas 1-3 i 4-8. Nie może dotyczyć jednej klasy. Dopuszczalne są projekty modernizacji </a:t>
            </a:r>
            <a:r>
              <a:rPr lang="pl-PL" sz="1600" dirty="0" err="1"/>
              <a:t>sal</a:t>
            </a:r>
            <a:r>
              <a:rPr lang="pl-PL" sz="1600" dirty="0"/>
              <a:t> klasowych, jeżeli dana sala służy większej ilości klas,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 tworzeniu projektów uczniów mogą wspierać nauczyciele i rodzice. Uczniowie mogą być z innych klas. Liczba uczniów przygotowujących projekt jest nie jest limitowana.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Projekt musi być wykonalny. Oceny wykonalności projektu dokonuje Komisja.</a:t>
            </a:r>
          </a:p>
        </p:txBody>
      </p:sp>
    </p:spTree>
    <p:extLst>
      <p:ext uri="{BB962C8B-B14F-4D97-AF65-F5344CB8AC3E}">
        <p14:creationId xmlns:p14="http://schemas.microsoft.com/office/powerpoint/2010/main" val="427509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3C0F3CD-46A4-8FAD-221F-1BB0C9875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58" y="293615"/>
            <a:ext cx="6387999" cy="184380"/>
          </a:xfrm>
        </p:spPr>
        <p:txBody>
          <a:bodyPr>
            <a:normAutofit fontScale="90000"/>
          </a:bodyPr>
          <a:lstStyle/>
          <a:p>
            <a:r>
              <a:rPr lang="pl-PL" sz="1600" b="1" dirty="0">
                <a:latin typeface="Aptos Black" panose="020B0004020202020204" pitchFamily="34" charset="0"/>
              </a:rPr>
              <a:t>HARMONOGRAM BUDŻETU UCZNIOWSKIEGO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9660C8-B3B5-800F-B873-49F8A9039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698" y="611332"/>
            <a:ext cx="653671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1800" b="1" dirty="0">
                <a:solidFill>
                  <a:schemeClr val="accent6"/>
                </a:solidFill>
              </a:rPr>
              <a:t>01.12.23 - 29.02.24 </a:t>
            </a:r>
            <a:r>
              <a:rPr lang="pl-PL" sz="1800" dirty="0"/>
              <a:t>– opracowanie i zgłaszanie projektów (specjalna karta, zgłoszeniowa przygotowane przez RR + </a:t>
            </a:r>
            <a:r>
              <a:rPr lang="pl-PL" sz="1800" dirty="0" err="1"/>
              <a:t>ew.plakat</a:t>
            </a:r>
            <a:r>
              <a:rPr lang="pl-PL" sz="1800" dirty="0"/>
              <a:t>/prezentacja pokazująca pomysł)</a:t>
            </a:r>
          </a:p>
          <a:p>
            <a:pPr marL="0" indent="0">
              <a:buNone/>
            </a:pPr>
            <a:r>
              <a:rPr lang="pl-PL" sz="1800" b="1" dirty="0">
                <a:solidFill>
                  <a:schemeClr val="accent6"/>
                </a:solidFill>
              </a:rPr>
              <a:t>01.03.24 - 13.03.24</a:t>
            </a:r>
            <a:r>
              <a:rPr lang="pl-PL" sz="1800" dirty="0"/>
              <a:t> – przegląd oraz ogłoszenie projektów, które przeszły weryfikację, zostały wybrane przez Komisję  i będą poddane głosowaniu,</a:t>
            </a:r>
          </a:p>
          <a:p>
            <a:pPr marL="0" indent="0">
              <a:buNone/>
            </a:pPr>
            <a:r>
              <a:rPr lang="pl-PL" sz="1800" b="1" dirty="0">
                <a:solidFill>
                  <a:schemeClr val="accent6"/>
                </a:solidFill>
              </a:rPr>
              <a:t>14.03.24 - 20.03.24 </a:t>
            </a:r>
            <a:r>
              <a:rPr lang="pl-PL" sz="1800" dirty="0"/>
              <a:t>– prezentacje i kampanie promujące projekty,</a:t>
            </a:r>
          </a:p>
          <a:p>
            <a:pPr marL="0" indent="0">
              <a:buNone/>
            </a:pPr>
            <a:r>
              <a:rPr lang="pl-PL" sz="1800" b="1" dirty="0">
                <a:solidFill>
                  <a:schemeClr val="accent6"/>
                </a:solidFill>
              </a:rPr>
              <a:t>20.03.24 - 27.03.24 </a:t>
            </a:r>
            <a:r>
              <a:rPr lang="pl-PL" sz="1800" dirty="0"/>
              <a:t>– głosowanie,</a:t>
            </a:r>
          </a:p>
          <a:p>
            <a:pPr marL="0" indent="0">
              <a:buNone/>
            </a:pPr>
            <a:r>
              <a:rPr lang="pl-PL" sz="1800" b="1" dirty="0">
                <a:solidFill>
                  <a:schemeClr val="accent6"/>
                </a:solidFill>
              </a:rPr>
              <a:t>28.03.24 - 02.04.24 </a:t>
            </a:r>
            <a:r>
              <a:rPr lang="pl-PL" sz="1800" dirty="0"/>
              <a:t>– Wiosenna przerwa świąteczna,</a:t>
            </a:r>
          </a:p>
          <a:p>
            <a:pPr marL="0" indent="0">
              <a:buNone/>
            </a:pPr>
            <a:r>
              <a:rPr lang="pl-PL" sz="1800" b="1" dirty="0">
                <a:solidFill>
                  <a:schemeClr val="accent6"/>
                </a:solidFill>
              </a:rPr>
              <a:t>03.04 - 10.04.24 </a:t>
            </a:r>
            <a:r>
              <a:rPr lang="pl-PL" sz="1800" dirty="0"/>
              <a:t>– zliczenie głosów i ogłoszenie wyników,</a:t>
            </a:r>
          </a:p>
          <a:p>
            <a:pPr marL="0" indent="0">
              <a:buNone/>
            </a:pPr>
            <a:r>
              <a:rPr lang="pl-PL" sz="1800" b="1" dirty="0">
                <a:solidFill>
                  <a:schemeClr val="accent6"/>
                </a:solidFill>
              </a:rPr>
              <a:t>11.04.24 - 30.09.24 </a:t>
            </a:r>
            <a:r>
              <a:rPr lang="pl-PL" sz="1800" dirty="0"/>
              <a:t>– realizacja projektów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400" dirty="0"/>
              <a:t>Głosowanie powinno odbyć się na </a:t>
            </a:r>
            <a:r>
              <a:rPr lang="pl-PL" sz="1400" dirty="0" err="1"/>
              <a:t>gdzinie</a:t>
            </a:r>
            <a:r>
              <a:rPr lang="pl-PL" sz="1400" dirty="0"/>
              <a:t> wychowawczej lub innej lekcji wyznaczonej przez wychowawcę. Karty do głosowania dostarcza Rada Rodziców.</a:t>
            </a:r>
          </a:p>
          <a:p>
            <a:pPr marL="0" indent="0">
              <a:buNone/>
            </a:pPr>
            <a:endParaRPr lang="pl-PL" sz="1800" b="1" dirty="0">
              <a:solidFill>
                <a:schemeClr val="accent6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Block Arc 22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73A43A49-3E40-6C3D-10DE-351ABD08FBED}"/>
              </a:ext>
            </a:extLst>
          </p:cNvPr>
          <p:cNvSpPr txBox="1"/>
          <p:nvPr/>
        </p:nvSpPr>
        <p:spPr>
          <a:xfrm>
            <a:off x="141869" y="4915500"/>
            <a:ext cx="6516707" cy="1792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latin typeface="Aptos Black" panose="020B0004020202020204" pitchFamily="34" charset="0"/>
                <a:ea typeface="+mj-ea"/>
                <a:cs typeface="+mj-cs"/>
              </a:rPr>
              <a:t>Skład Komisji dokonującej oceny złożonych projektów:</a:t>
            </a:r>
          </a:p>
          <a:p>
            <a:endParaRPr lang="pl-PL" sz="1400" b="1" dirty="0">
              <a:latin typeface="+mj-lt"/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400" dirty="0">
                <a:latin typeface="+mj-lt"/>
                <a:ea typeface="+mj-ea"/>
                <a:cs typeface="+mj-cs"/>
              </a:rPr>
              <a:t>Przedstawiciele Rady Rodziców – 2-3 osoby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400" dirty="0">
                <a:latin typeface="+mj-lt"/>
                <a:ea typeface="+mj-ea"/>
                <a:cs typeface="+mj-cs"/>
              </a:rPr>
              <a:t>Przedstawiciel Dyrekcji,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400" dirty="0">
                <a:latin typeface="+mj-lt"/>
                <a:ea typeface="+mj-ea"/>
                <a:cs typeface="+mj-cs"/>
              </a:rPr>
              <a:t>Przedstawiciele Rady Pedagogicznej 1-3 i 4-8 – 2-4 osoby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400" dirty="0">
                <a:latin typeface="+mj-lt"/>
                <a:ea typeface="+mj-ea"/>
                <a:cs typeface="+mj-cs"/>
              </a:rPr>
              <a:t>Przedstawiciele Samorządu Uczniowskiego 1-3  – 2 osoby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400" dirty="0">
                <a:latin typeface="+mj-lt"/>
                <a:ea typeface="+mj-ea"/>
                <a:cs typeface="+mj-cs"/>
              </a:rPr>
              <a:t>Przedstawiciele Samorządu Uczniowskiego 4-8  – 2 osoby</a:t>
            </a:r>
            <a:endParaRPr lang="pl-PL" sz="1400" b="1" dirty="0">
              <a:latin typeface="+mj-lt"/>
              <a:ea typeface="+mj-ea"/>
              <a:cs typeface="+mj-cs"/>
            </a:endParaRPr>
          </a:p>
          <a:p>
            <a:r>
              <a:rPr lang="pl-PL" sz="1050" dirty="0">
                <a:latin typeface="+mj-lt"/>
                <a:ea typeface="+mj-ea"/>
                <a:cs typeface="+mj-cs"/>
              </a:rPr>
              <a:t>* komisja maksymalnie 12 osób, możliwość obradowania przy minimum 7 obecnych osobach 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92D8F9D-D365-7A4F-5C46-7F51A0245057}"/>
              </a:ext>
            </a:extLst>
          </p:cNvPr>
          <p:cNvSpPr/>
          <p:nvPr/>
        </p:nvSpPr>
        <p:spPr>
          <a:xfrm>
            <a:off x="121860" y="146431"/>
            <a:ext cx="6536716" cy="473731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10844701-1139-E915-62AB-1A6D2F0B6A0F}"/>
              </a:ext>
            </a:extLst>
          </p:cNvPr>
          <p:cNvCxnSpPr>
            <a:cxnSpLocks/>
          </p:cNvCxnSpPr>
          <p:nvPr/>
        </p:nvCxnSpPr>
        <p:spPr>
          <a:xfrm>
            <a:off x="157699" y="477998"/>
            <a:ext cx="379286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5163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14677</TotalTime>
  <Words>742</Words>
  <Application>Microsoft Office PowerPoint</Application>
  <PresentationFormat>Panoramiczny</PresentationFormat>
  <Paragraphs>71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Aptos Black</vt:lpstr>
      <vt:lpstr>Arial</vt:lpstr>
      <vt:lpstr>Calibri</vt:lpstr>
      <vt:lpstr>Calibri Light</vt:lpstr>
      <vt:lpstr>Wingdings</vt:lpstr>
      <vt:lpstr>Motyw pakietu Office</vt:lpstr>
      <vt:lpstr>BUDŻET UCZNIOWSKI SP 350  2023/2024</vt:lpstr>
      <vt:lpstr>Prezentacja programu PowerPoint</vt:lpstr>
      <vt:lpstr>CELE</vt:lpstr>
      <vt:lpstr>ZAŁOŻENIA</vt:lpstr>
      <vt:lpstr>HARMONOGRAM BUDŻETU UCZNIOWSKIEGO</vt:lpstr>
    </vt:vector>
  </TitlesOfParts>
  <Company>T-Mobile Polska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UCZNIOWSKI SP 350  2023/2024</dc:title>
  <dc:creator>Kamińska Joanna</dc:creator>
  <cp:lastModifiedBy>Marcin CZARKOWSKI</cp:lastModifiedBy>
  <cp:revision>17</cp:revision>
  <dcterms:created xsi:type="dcterms:W3CDTF">2023-09-04T21:13:34Z</dcterms:created>
  <dcterms:modified xsi:type="dcterms:W3CDTF">2024-01-06T13:53:39Z</dcterms:modified>
</cp:coreProperties>
</file>