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7" r:id="rId8"/>
    <p:sldId id="262" r:id="rId9"/>
    <p:sldId id="263" r:id="rId10"/>
    <p:sldId id="264" r:id="rId11"/>
    <p:sldId id="265" r:id="rId12"/>
    <p:sldId id="266" r:id="rId13"/>
    <p:sldId id="267" r:id="rId14"/>
    <p:sldId id="268" r:id="rId15"/>
    <p:sldId id="269" r:id="rId16"/>
    <p:sldId id="270" r:id="rId17"/>
    <p:sldId id="271" r:id="rId18"/>
    <p:sldId id="272" r:id="rId19"/>
    <p:sldId id="279" r:id="rId20"/>
    <p:sldId id="273" r:id="rId21"/>
    <p:sldId id="274" r:id="rId22"/>
    <p:sldId id="275" r:id="rId23"/>
    <p:sldId id="276"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112" d="100"/>
          <a:sy n="112" d="100"/>
        </p:scale>
        <p:origin x="2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2A54C80-263E-416B-A8E0-580EDEADCBDC}" type="datetimeFigureOut">
              <a:rPr lang="en-US" dirty="0"/>
              <a:t>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1/10/2024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D3011A-298C-40E2-AED3-BB1EA061807B}"/>
              </a:ext>
            </a:extLst>
          </p:cNvPr>
          <p:cNvSpPr>
            <a:spLocks noGrp="1"/>
          </p:cNvSpPr>
          <p:nvPr>
            <p:ph type="ctrTitle"/>
          </p:nvPr>
        </p:nvSpPr>
        <p:spPr>
          <a:xfrm>
            <a:off x="755375" y="636105"/>
            <a:ext cx="8835886" cy="1162878"/>
          </a:xfrm>
        </p:spPr>
        <p:txBody>
          <a:bodyPr/>
          <a:lstStyle/>
          <a:p>
            <a:r>
              <a:rPr lang="pl-PL" sz="4400" b="1" dirty="0">
                <a:solidFill>
                  <a:srgbClr val="002060"/>
                </a:solidFill>
                <a:latin typeface="Garamond" panose="02020404030301010803" pitchFamily="18" charset="0"/>
              </a:rPr>
              <a:t>Dziecko z zaburzeniami zachowania</a:t>
            </a:r>
          </a:p>
        </p:txBody>
      </p:sp>
      <p:sp>
        <p:nvSpPr>
          <p:cNvPr id="3" name="Podtytuł 2">
            <a:extLst>
              <a:ext uri="{FF2B5EF4-FFF2-40B4-BE49-F238E27FC236}">
                <a16:creationId xmlns:a16="http://schemas.microsoft.com/office/drawing/2014/main" id="{38D36E4D-EBF1-497A-9E86-03082002AD08}"/>
              </a:ext>
            </a:extLst>
          </p:cNvPr>
          <p:cNvSpPr>
            <a:spLocks noGrp="1"/>
          </p:cNvSpPr>
          <p:nvPr>
            <p:ph type="subTitle" idx="1"/>
          </p:nvPr>
        </p:nvSpPr>
        <p:spPr>
          <a:xfrm>
            <a:off x="4899991" y="4880113"/>
            <a:ext cx="5198166" cy="1162878"/>
          </a:xfrm>
        </p:spPr>
        <p:txBody>
          <a:bodyPr/>
          <a:lstStyle/>
          <a:p>
            <a:r>
              <a:rPr lang="pl-PL" dirty="0">
                <a:solidFill>
                  <a:srgbClr val="002060"/>
                </a:solidFill>
                <a:latin typeface="Garamond" panose="02020404030301010803" pitchFamily="18" charset="0"/>
              </a:rPr>
              <a:t>Prezentacja:</a:t>
            </a:r>
          </a:p>
          <a:p>
            <a:r>
              <a:rPr lang="pl-PL" dirty="0">
                <a:solidFill>
                  <a:srgbClr val="002060"/>
                </a:solidFill>
                <a:latin typeface="Garamond" panose="02020404030301010803" pitchFamily="18" charset="0"/>
              </a:rPr>
              <a:t>Marcin Mamiński</a:t>
            </a:r>
          </a:p>
        </p:txBody>
      </p:sp>
    </p:spTree>
    <p:extLst>
      <p:ext uri="{BB962C8B-B14F-4D97-AF65-F5344CB8AC3E}">
        <p14:creationId xmlns:p14="http://schemas.microsoft.com/office/powerpoint/2010/main" val="3771104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59ABCA-FEC3-4A96-A078-A1367BE0C384}"/>
              </a:ext>
            </a:extLst>
          </p:cNvPr>
          <p:cNvSpPr>
            <a:spLocks noGrp="1"/>
          </p:cNvSpPr>
          <p:nvPr>
            <p:ph type="title"/>
          </p:nvPr>
        </p:nvSpPr>
        <p:spPr>
          <a:xfrm>
            <a:off x="677334" y="609600"/>
            <a:ext cx="8596668" cy="722243"/>
          </a:xfrm>
        </p:spPr>
        <p:txBody>
          <a:bodyPr/>
          <a:lstStyle/>
          <a:p>
            <a:r>
              <a:rPr lang="pl-PL" b="1" dirty="0">
                <a:solidFill>
                  <a:srgbClr val="002060"/>
                </a:solidFill>
                <a:latin typeface="Garamond" panose="02020404030301010803" pitchFamily="18" charset="0"/>
              </a:rPr>
              <a:t>Rodzaje zaburzeń zachowania</a:t>
            </a:r>
          </a:p>
        </p:txBody>
      </p:sp>
      <p:sp>
        <p:nvSpPr>
          <p:cNvPr id="4" name="pole tekstowe 3">
            <a:extLst>
              <a:ext uri="{FF2B5EF4-FFF2-40B4-BE49-F238E27FC236}">
                <a16:creationId xmlns:a16="http://schemas.microsoft.com/office/drawing/2014/main" id="{1E123718-5DC3-431E-A53E-808130ABBDCF}"/>
              </a:ext>
            </a:extLst>
          </p:cNvPr>
          <p:cNvSpPr txBox="1"/>
          <p:nvPr/>
        </p:nvSpPr>
        <p:spPr>
          <a:xfrm>
            <a:off x="557270" y="1997839"/>
            <a:ext cx="9183077" cy="2677656"/>
          </a:xfrm>
          <a:prstGeom prst="rect">
            <a:avLst/>
          </a:prstGeom>
          <a:noFill/>
        </p:spPr>
        <p:txBody>
          <a:bodyPr wrap="square">
            <a:spAutoFit/>
          </a:bodyPr>
          <a:lstStyle/>
          <a:p>
            <a:r>
              <a:rPr lang="pl-PL" sz="2400" b="1" i="1" u="sng" dirty="0">
                <a:solidFill>
                  <a:srgbClr val="002060"/>
                </a:solidFill>
                <a:effectLst/>
                <a:latin typeface="Garamond" panose="02020404030301010803" pitchFamily="18" charset="0"/>
              </a:rPr>
              <a:t>Typ </a:t>
            </a:r>
            <a:r>
              <a:rPr lang="pl-PL" sz="2400" b="1" i="1" u="sng" dirty="0" err="1">
                <a:solidFill>
                  <a:srgbClr val="002060"/>
                </a:solidFill>
                <a:effectLst/>
                <a:latin typeface="Garamond" panose="02020404030301010803" pitchFamily="18" charset="0"/>
              </a:rPr>
              <a:t>adolescencyjny</a:t>
            </a:r>
            <a:r>
              <a:rPr lang="pl-PL" sz="2400" b="1" i="1" u="sng" dirty="0">
                <a:solidFill>
                  <a:srgbClr val="002060"/>
                </a:solidFill>
                <a:effectLst/>
                <a:latin typeface="Garamond" panose="02020404030301010803" pitchFamily="18" charset="0"/>
              </a:rPr>
              <a:t> </a:t>
            </a:r>
            <a:r>
              <a:rPr lang="pl-PL" sz="2400" b="0" i="0" dirty="0">
                <a:solidFill>
                  <a:srgbClr val="002060"/>
                </a:solidFill>
                <a:effectLst/>
                <a:latin typeface="Garamond" panose="02020404030301010803" pitchFamily="18" charset="0"/>
              </a:rPr>
              <a:t>- ten typ zaburzeń zachowania zostaje zapoczątkowany w okresie dojrzewania. Jest to zespół </a:t>
            </a:r>
            <a:r>
              <a:rPr lang="pl-PL" sz="2400" b="0" i="0" dirty="0" err="1">
                <a:solidFill>
                  <a:srgbClr val="002060"/>
                </a:solidFill>
                <a:effectLst/>
                <a:latin typeface="Garamond" panose="02020404030301010803" pitchFamily="18" charset="0"/>
              </a:rPr>
              <a:t>zachowań</a:t>
            </a:r>
            <a:r>
              <a:rPr lang="pl-PL" sz="2400" b="0" i="0" dirty="0">
                <a:solidFill>
                  <a:srgbClr val="002060"/>
                </a:solidFill>
                <a:effectLst/>
                <a:latin typeface="Garamond" panose="02020404030301010803" pitchFamily="18" charset="0"/>
              </a:rPr>
              <a:t>, które ujawniają się dopiero po 10 roku życia dziecka. Osoby te przejawiają znacznie rzadziej agresywne zachowania, niż to ma miejsce w dziecięcym typie zaburzeń. Zwykle mają zadowalające relacje z rówieśnikami,                 a zaburzenia dotyczą głównie kradzieży, wagarów i łamania reguł społecznych. Występują one równie często u obu płci.</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1263751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671455-231D-492E-9FAD-7434348F828F}"/>
              </a:ext>
            </a:extLst>
          </p:cNvPr>
          <p:cNvSpPr>
            <a:spLocks noGrp="1"/>
          </p:cNvSpPr>
          <p:nvPr>
            <p:ph type="title"/>
          </p:nvPr>
        </p:nvSpPr>
        <p:spPr>
          <a:xfrm>
            <a:off x="677334" y="609600"/>
            <a:ext cx="8596668" cy="851452"/>
          </a:xfrm>
        </p:spPr>
        <p:txBody>
          <a:bodyPr/>
          <a:lstStyle/>
          <a:p>
            <a:r>
              <a:rPr lang="pl-PL" b="1" dirty="0">
                <a:solidFill>
                  <a:srgbClr val="002060"/>
                </a:solidFill>
                <a:latin typeface="Garamond" panose="02020404030301010803" pitchFamily="18" charset="0"/>
              </a:rPr>
              <a:t>Rodzaje zaburzeń zachowania</a:t>
            </a:r>
          </a:p>
        </p:txBody>
      </p:sp>
      <p:sp>
        <p:nvSpPr>
          <p:cNvPr id="4" name="pole tekstowe 3">
            <a:extLst>
              <a:ext uri="{FF2B5EF4-FFF2-40B4-BE49-F238E27FC236}">
                <a16:creationId xmlns:a16="http://schemas.microsoft.com/office/drawing/2014/main" id="{CC21EE75-8DB4-43E2-85F1-FDD83DC5A399}"/>
              </a:ext>
            </a:extLst>
          </p:cNvPr>
          <p:cNvSpPr txBox="1"/>
          <p:nvPr/>
        </p:nvSpPr>
        <p:spPr>
          <a:xfrm>
            <a:off x="677334" y="1948070"/>
            <a:ext cx="8804596" cy="3785652"/>
          </a:xfrm>
          <a:prstGeom prst="rect">
            <a:avLst/>
          </a:prstGeom>
          <a:noFill/>
        </p:spPr>
        <p:txBody>
          <a:bodyPr wrap="square">
            <a:spAutoFit/>
          </a:bodyPr>
          <a:lstStyle/>
          <a:p>
            <a:r>
              <a:rPr lang="pl-PL" sz="2400" b="1" i="1" u="sng" dirty="0">
                <a:solidFill>
                  <a:srgbClr val="002060"/>
                </a:solidFill>
                <a:effectLst/>
                <a:latin typeface="Garamond" panose="02020404030301010803" pitchFamily="18" charset="0"/>
              </a:rPr>
              <a:t>Łagodne zaburzenia zachowania </a:t>
            </a:r>
            <a:r>
              <a:rPr lang="pl-PL" sz="2400" b="0" i="0" dirty="0">
                <a:solidFill>
                  <a:srgbClr val="002060"/>
                </a:solidFill>
                <a:effectLst/>
                <a:latin typeface="Garamond" panose="02020404030301010803" pitchFamily="18" charset="0"/>
              </a:rPr>
              <a:t>- są rozpoznawane, gdy postępowanie dziecka czy młodego człowieka prowadzi                        do pomniejszego naruszenia prawa i nie powoduje silnego zagrożenia zdrowia i życia innych osób. Jest jednak uciążliwe, odbiega od przyjętych norm i spełnia kryteria diagnostyczne, zawarte w DSM-IV.</a:t>
            </a:r>
          </a:p>
          <a:p>
            <a:br>
              <a:rPr lang="pl-PL" sz="2400" dirty="0">
                <a:solidFill>
                  <a:srgbClr val="002060"/>
                </a:solidFill>
                <a:latin typeface="Garamond" panose="02020404030301010803" pitchFamily="18" charset="0"/>
              </a:rPr>
            </a:br>
            <a:r>
              <a:rPr lang="pl-PL" sz="2400" b="1" i="1" u="sng" dirty="0">
                <a:solidFill>
                  <a:srgbClr val="002060"/>
                </a:solidFill>
                <a:effectLst/>
                <a:latin typeface="Garamond" panose="02020404030301010803" pitchFamily="18" charset="0"/>
              </a:rPr>
              <a:t>Umiarkowane zaburzenia zachowania </a:t>
            </a:r>
            <a:r>
              <a:rPr lang="pl-PL" sz="2400" b="0" i="0" dirty="0">
                <a:solidFill>
                  <a:srgbClr val="002060"/>
                </a:solidFill>
                <a:effectLst/>
                <a:latin typeface="Garamond" panose="02020404030301010803" pitchFamily="18" charset="0"/>
              </a:rPr>
              <a:t>- to termin używany               w odniesieniu do zaburzeń emocjonalnych i społecznych w znacznym stopniu groźnych dla otoczenia i stanowiących zagrożenie dla zdrowia fizycznego ludzi i zwierząt.</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2628870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DEA949-3A66-4BDE-A2C7-C470C0BD52A6}"/>
              </a:ext>
            </a:extLst>
          </p:cNvPr>
          <p:cNvSpPr>
            <a:spLocks noGrp="1"/>
          </p:cNvSpPr>
          <p:nvPr>
            <p:ph type="title"/>
          </p:nvPr>
        </p:nvSpPr>
        <p:spPr>
          <a:xfrm>
            <a:off x="677334" y="609600"/>
            <a:ext cx="8596668" cy="742122"/>
          </a:xfrm>
        </p:spPr>
        <p:txBody>
          <a:bodyPr/>
          <a:lstStyle/>
          <a:p>
            <a:r>
              <a:rPr lang="pl-PL" b="1" dirty="0">
                <a:solidFill>
                  <a:srgbClr val="002060"/>
                </a:solidFill>
                <a:latin typeface="Garamond" panose="02020404030301010803" pitchFamily="18" charset="0"/>
              </a:rPr>
              <a:t>Rodzaje zaburzeń zachowania</a:t>
            </a:r>
          </a:p>
        </p:txBody>
      </p:sp>
      <p:sp>
        <p:nvSpPr>
          <p:cNvPr id="4" name="pole tekstowe 3">
            <a:extLst>
              <a:ext uri="{FF2B5EF4-FFF2-40B4-BE49-F238E27FC236}">
                <a16:creationId xmlns:a16="http://schemas.microsoft.com/office/drawing/2014/main" id="{9E65D1E1-FAEE-4EE8-AC42-0B0642ED0154}"/>
              </a:ext>
            </a:extLst>
          </p:cNvPr>
          <p:cNvSpPr txBox="1"/>
          <p:nvPr/>
        </p:nvSpPr>
        <p:spPr>
          <a:xfrm>
            <a:off x="854765" y="1997839"/>
            <a:ext cx="8945218" cy="2677656"/>
          </a:xfrm>
          <a:prstGeom prst="rect">
            <a:avLst/>
          </a:prstGeom>
          <a:noFill/>
        </p:spPr>
        <p:txBody>
          <a:bodyPr wrap="square">
            <a:spAutoFit/>
          </a:bodyPr>
          <a:lstStyle/>
          <a:p>
            <a:r>
              <a:rPr lang="pl-PL" sz="2400" b="0" i="0" dirty="0">
                <a:solidFill>
                  <a:srgbClr val="002060"/>
                </a:solidFill>
                <a:effectLst/>
                <a:latin typeface="Garamond" panose="02020404030301010803" pitchFamily="18" charset="0"/>
              </a:rPr>
              <a:t>Nasilone zaburzenia zachowania - są rozpoznawane, gdy wszystkie kryteria diagnostyczne zawarte w DSM-IV są spełnione, a ich występowanie ze szczególnie dużą intensywnością i różnorodnością objawów z poszczególnych grup, jest obserwowane w postępowaniu dziecka czy młodego człowieka.</a:t>
            </a:r>
            <a:br>
              <a:rPr lang="pl-PL" sz="2400" dirty="0">
                <a:solidFill>
                  <a:srgbClr val="002060"/>
                </a:solidFill>
                <a:latin typeface="Garamond" panose="02020404030301010803" pitchFamily="18" charset="0"/>
              </a:rPr>
            </a:br>
            <a:r>
              <a:rPr lang="pl-PL" sz="2400" b="0" i="0" dirty="0">
                <a:solidFill>
                  <a:srgbClr val="002060"/>
                </a:solidFill>
                <a:effectLst/>
                <a:latin typeface="Garamond" panose="02020404030301010803" pitchFamily="18" charset="0"/>
              </a:rPr>
              <a:t>Dzieci z zaburzeniami zachowania wykazują wiele innych, towarzyszących zakłóceń rozwojowych, które mogą stanowić jedną z przyczyn CD.</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1790636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2A02F4-40E0-4553-B9A6-65F5FBD5C094}"/>
              </a:ext>
            </a:extLst>
          </p:cNvPr>
          <p:cNvSpPr>
            <a:spLocks noGrp="1"/>
          </p:cNvSpPr>
          <p:nvPr>
            <p:ph type="title"/>
          </p:nvPr>
        </p:nvSpPr>
        <p:spPr>
          <a:xfrm>
            <a:off x="677334" y="609600"/>
            <a:ext cx="8596668" cy="752061"/>
          </a:xfrm>
        </p:spPr>
        <p:txBody>
          <a:bodyPr/>
          <a:lstStyle/>
          <a:p>
            <a:r>
              <a:rPr lang="pl-PL" b="1" dirty="0">
                <a:solidFill>
                  <a:srgbClr val="002060"/>
                </a:solidFill>
                <a:latin typeface="Garamond" panose="02020404030301010803" pitchFamily="18" charset="0"/>
              </a:rPr>
              <a:t>Rodzaje zaburzeń zachowania</a:t>
            </a:r>
          </a:p>
        </p:txBody>
      </p:sp>
      <p:sp>
        <p:nvSpPr>
          <p:cNvPr id="4" name="pole tekstowe 3">
            <a:extLst>
              <a:ext uri="{FF2B5EF4-FFF2-40B4-BE49-F238E27FC236}">
                <a16:creationId xmlns:a16="http://schemas.microsoft.com/office/drawing/2014/main" id="{917D60F0-E5D8-4AFA-946E-257592C6CA46}"/>
              </a:ext>
            </a:extLst>
          </p:cNvPr>
          <p:cNvSpPr txBox="1"/>
          <p:nvPr/>
        </p:nvSpPr>
        <p:spPr>
          <a:xfrm>
            <a:off x="677334" y="1808922"/>
            <a:ext cx="8834414" cy="3785652"/>
          </a:xfrm>
          <a:prstGeom prst="rect">
            <a:avLst/>
          </a:prstGeom>
          <a:noFill/>
        </p:spPr>
        <p:txBody>
          <a:bodyPr wrap="square">
            <a:spAutoFit/>
          </a:bodyPr>
          <a:lstStyle/>
          <a:p>
            <a:r>
              <a:rPr lang="pl-PL" sz="2400" b="0" i="0" dirty="0">
                <a:solidFill>
                  <a:srgbClr val="002060"/>
                </a:solidFill>
                <a:effectLst/>
                <a:latin typeface="Garamond" panose="02020404030301010803" pitchFamily="18" charset="0"/>
              </a:rPr>
              <a:t>Do najczęściej wymienianych zaburzeń należy </a:t>
            </a:r>
            <a:r>
              <a:rPr lang="pl-PL" sz="2400" b="1" i="1" u="sng" dirty="0">
                <a:solidFill>
                  <a:srgbClr val="002060"/>
                </a:solidFill>
                <a:effectLst/>
                <a:latin typeface="Garamond" panose="02020404030301010803" pitchFamily="18" charset="0"/>
              </a:rPr>
              <a:t>zespół nadaktywności psychoruchowej z zaburzeniami uwagi (ADHD). </a:t>
            </a:r>
          </a:p>
          <a:p>
            <a:r>
              <a:rPr lang="pl-PL" sz="2400" b="0" i="0" dirty="0">
                <a:solidFill>
                  <a:srgbClr val="002060"/>
                </a:solidFill>
                <a:effectLst/>
                <a:latin typeface="Garamond" panose="02020404030301010803" pitchFamily="18" charset="0"/>
              </a:rPr>
              <a:t>Jednak nie wszystkie dzieci z tym zespołem wykazują zaburzenia zachowania w rozumieniu klinicznym. Jak wykazały badania </a:t>
            </a:r>
            <a:r>
              <a:rPr lang="pl-PL" sz="2400" b="0" i="0" dirty="0" err="1">
                <a:solidFill>
                  <a:srgbClr val="002060"/>
                </a:solidFill>
                <a:effectLst/>
                <a:latin typeface="Garamond" panose="02020404030301010803" pitchFamily="18" charset="0"/>
              </a:rPr>
              <a:t>Biederman</a:t>
            </a:r>
            <a:r>
              <a:rPr lang="pl-PL" sz="2400" b="0" i="0" dirty="0">
                <a:solidFill>
                  <a:srgbClr val="002060"/>
                </a:solidFill>
                <a:effectLst/>
                <a:latin typeface="Garamond" panose="02020404030301010803" pitchFamily="18" charset="0"/>
              </a:rPr>
              <a:t> et al. (1991), 80% badanych dzieci z ADHD posiadało nadal manifestowane w okresie adolescencji objawy nadaktywności psychoruchowej, a około 60% z nich wykazywała zaburzenia zachowania o różnym nasileniu. Badania Klein i </a:t>
            </a:r>
            <a:r>
              <a:rPr lang="pl-PL" sz="2400" b="0" i="0" dirty="0" err="1">
                <a:solidFill>
                  <a:srgbClr val="002060"/>
                </a:solidFill>
                <a:effectLst/>
                <a:latin typeface="Garamond" panose="02020404030301010803" pitchFamily="18" charset="0"/>
              </a:rPr>
              <a:t>Mannuzza</a:t>
            </a:r>
            <a:r>
              <a:rPr lang="pl-PL" sz="2400" b="0" i="0" dirty="0">
                <a:solidFill>
                  <a:srgbClr val="002060"/>
                </a:solidFill>
                <a:effectLst/>
                <a:latin typeface="Garamond" panose="02020404030301010803" pitchFamily="18" charset="0"/>
              </a:rPr>
              <a:t> (1991) ujawniły, iż 75% dzieci z ADHD wykazuje problemy wychowawcze, w tym 50% to zaburzenia zachowania (CD), a 21% zachowania antyspołeczne.</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1663152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D2703B-2822-49BD-9387-2767CB506A4D}"/>
              </a:ext>
            </a:extLst>
          </p:cNvPr>
          <p:cNvSpPr>
            <a:spLocks noGrp="1"/>
          </p:cNvSpPr>
          <p:nvPr>
            <p:ph type="title"/>
          </p:nvPr>
        </p:nvSpPr>
        <p:spPr>
          <a:xfrm>
            <a:off x="677334" y="367748"/>
            <a:ext cx="8596668" cy="755374"/>
          </a:xfrm>
        </p:spPr>
        <p:txBody>
          <a:bodyPr>
            <a:normAutofit/>
          </a:bodyPr>
          <a:lstStyle/>
          <a:p>
            <a:r>
              <a:rPr lang="pl-PL" b="1" dirty="0">
                <a:solidFill>
                  <a:srgbClr val="002060"/>
                </a:solidFill>
                <a:latin typeface="Garamond" panose="02020404030301010803" pitchFamily="18" charset="0"/>
              </a:rPr>
              <a:t>Geneza</a:t>
            </a:r>
          </a:p>
        </p:txBody>
      </p:sp>
      <p:sp>
        <p:nvSpPr>
          <p:cNvPr id="4" name="pole tekstowe 3">
            <a:extLst>
              <a:ext uri="{FF2B5EF4-FFF2-40B4-BE49-F238E27FC236}">
                <a16:creationId xmlns:a16="http://schemas.microsoft.com/office/drawing/2014/main" id="{958DC860-8978-432A-BD73-1C8A5F50C875}"/>
              </a:ext>
            </a:extLst>
          </p:cNvPr>
          <p:cNvSpPr txBox="1"/>
          <p:nvPr/>
        </p:nvSpPr>
        <p:spPr>
          <a:xfrm>
            <a:off x="815008" y="2077278"/>
            <a:ext cx="9014791" cy="4154984"/>
          </a:xfrm>
          <a:prstGeom prst="rect">
            <a:avLst/>
          </a:prstGeom>
          <a:noFill/>
        </p:spPr>
        <p:txBody>
          <a:bodyPr wrap="square">
            <a:spAutoFit/>
          </a:bodyPr>
          <a:lstStyle/>
          <a:p>
            <a:r>
              <a:rPr lang="pl-PL" sz="2400" b="1" i="1" u="sng" dirty="0">
                <a:solidFill>
                  <a:srgbClr val="002060"/>
                </a:solidFill>
                <a:effectLst/>
                <a:latin typeface="Garamond" panose="02020404030301010803" pitchFamily="18" charset="0"/>
              </a:rPr>
              <a:t>Hipoteza </a:t>
            </a:r>
            <a:r>
              <a:rPr lang="pl-PL" sz="2400" b="1" i="1" u="sng" dirty="0" err="1">
                <a:solidFill>
                  <a:srgbClr val="002060"/>
                </a:solidFill>
                <a:effectLst/>
                <a:latin typeface="Garamond" panose="02020404030301010803" pitchFamily="18" charset="0"/>
              </a:rPr>
              <a:t>dysregulacji</a:t>
            </a:r>
            <a:r>
              <a:rPr lang="pl-PL" sz="2400" b="1" i="1" u="sng" dirty="0">
                <a:solidFill>
                  <a:srgbClr val="002060"/>
                </a:solidFill>
                <a:effectLst/>
                <a:latin typeface="Garamond" panose="02020404030301010803" pitchFamily="18" charset="0"/>
              </a:rPr>
              <a:t> neurologicznej </a:t>
            </a:r>
            <a:r>
              <a:rPr lang="pl-PL" sz="2400" b="0" i="0" dirty="0">
                <a:solidFill>
                  <a:srgbClr val="002060"/>
                </a:solidFill>
                <a:effectLst/>
                <a:latin typeface="Garamond" panose="02020404030301010803" pitchFamily="18" charset="0"/>
              </a:rPr>
              <a:t>- wysoki odsetek współwystępowania zaburzeń zachowania z zaburzeniami uwarunkowanymi zakłóceniem regulacji neurologicznej, takimi jak ADHD czy zespół </a:t>
            </a:r>
            <a:r>
              <a:rPr lang="pl-PL" sz="2400" b="0" i="0" dirty="0" err="1">
                <a:solidFill>
                  <a:srgbClr val="002060"/>
                </a:solidFill>
                <a:effectLst/>
                <a:latin typeface="Garamond" panose="02020404030301010803" pitchFamily="18" charset="0"/>
              </a:rPr>
              <a:t>Tourette’a</a:t>
            </a:r>
            <a:r>
              <a:rPr lang="pl-PL" sz="2400" b="0" i="0" dirty="0">
                <a:solidFill>
                  <a:srgbClr val="002060"/>
                </a:solidFill>
                <a:effectLst/>
                <a:latin typeface="Garamond" panose="02020404030301010803" pitchFamily="18" charset="0"/>
              </a:rPr>
              <a:t>, sugeruje, iż przyczyna problemów z zachowaniem może być we wszystkich wymienionych zespołach ta sama. Istnieje przypuszczenie, że zakłócona jest wówczas biochemiczna równowaga pomiędzy neurotransmiterami: dopaminą, serotoniną oraz noradrenaliną, odpowiedzialną za procesy samokontroli. Podwyższony poziom testosteronu wpływający na nasilenie </a:t>
            </a:r>
            <a:r>
              <a:rPr lang="pl-PL" sz="2400" b="0" i="0" dirty="0" err="1">
                <a:solidFill>
                  <a:srgbClr val="002060"/>
                </a:solidFill>
                <a:effectLst/>
                <a:latin typeface="Garamond" panose="02020404030301010803" pitchFamily="18" charset="0"/>
              </a:rPr>
              <a:t>zachowań</a:t>
            </a:r>
            <a:r>
              <a:rPr lang="pl-PL" sz="2400" b="0" i="0" dirty="0">
                <a:solidFill>
                  <a:srgbClr val="002060"/>
                </a:solidFill>
                <a:effectLst/>
                <a:latin typeface="Garamond" panose="02020404030301010803" pitchFamily="18" charset="0"/>
              </a:rPr>
              <a:t> agresywnych może również sugerować udział tego czynnika w powstawaniu problemów typu CD.</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1037999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FD7884-D9A4-4549-AB89-10B95B6F4A11}"/>
              </a:ext>
            </a:extLst>
          </p:cNvPr>
          <p:cNvSpPr>
            <a:spLocks noGrp="1"/>
          </p:cNvSpPr>
          <p:nvPr>
            <p:ph type="title"/>
          </p:nvPr>
        </p:nvSpPr>
        <p:spPr>
          <a:xfrm>
            <a:off x="677334" y="609600"/>
            <a:ext cx="8596668" cy="732183"/>
          </a:xfrm>
        </p:spPr>
        <p:txBody>
          <a:bodyPr/>
          <a:lstStyle/>
          <a:p>
            <a:r>
              <a:rPr lang="pl-PL" b="1" dirty="0">
                <a:solidFill>
                  <a:srgbClr val="002060"/>
                </a:solidFill>
                <a:latin typeface="Garamond" panose="02020404030301010803" pitchFamily="18" charset="0"/>
              </a:rPr>
              <a:t>Geneza</a:t>
            </a:r>
          </a:p>
        </p:txBody>
      </p:sp>
      <p:sp>
        <p:nvSpPr>
          <p:cNvPr id="4" name="pole tekstowe 3">
            <a:extLst>
              <a:ext uri="{FF2B5EF4-FFF2-40B4-BE49-F238E27FC236}">
                <a16:creationId xmlns:a16="http://schemas.microsoft.com/office/drawing/2014/main" id="{B9A6D3F3-3895-44E2-9ED1-C8669630925E}"/>
              </a:ext>
            </a:extLst>
          </p:cNvPr>
          <p:cNvSpPr txBox="1"/>
          <p:nvPr/>
        </p:nvSpPr>
        <p:spPr>
          <a:xfrm>
            <a:off x="467139" y="1868557"/>
            <a:ext cx="8915399" cy="3416320"/>
          </a:xfrm>
          <a:prstGeom prst="rect">
            <a:avLst/>
          </a:prstGeom>
          <a:noFill/>
        </p:spPr>
        <p:txBody>
          <a:bodyPr wrap="square">
            <a:spAutoFit/>
          </a:bodyPr>
          <a:lstStyle/>
          <a:p>
            <a:r>
              <a:rPr lang="pl-PL" sz="2400" b="0" i="0" dirty="0">
                <a:solidFill>
                  <a:srgbClr val="002060"/>
                </a:solidFill>
                <a:effectLst/>
                <a:latin typeface="Garamond" panose="02020404030301010803" pitchFamily="18" charset="0"/>
              </a:rPr>
              <a:t>Kliniczne dane zawierają informacje, iż farmakoterapia ADHD powoduje osłabienie intensywności towarzyszących zaburzeń w zachowaniu. Istnieje jednak potrzeba prowadzenia bardziej precyzyjnych badań, które pomogą w wyjaśnieniu mechanizmu omawianych zależności. Powstaje bowiem pytanie, czy farmakoterapia wpływa bezpośrednio na osłabienie bądź nawet wygaśnięcie zaburzeń zachowania towarzyszących ADHD, czy też prowadzi do poprawienia procesów uwagi i redukcji nadaktywności, powodującej podniesienie samooceny, a w dalszej konsekwencji także pozytywną zmianę postępowania.</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2190623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C95D5D-4BDB-40AC-BF9B-C4572D570046}"/>
              </a:ext>
            </a:extLst>
          </p:cNvPr>
          <p:cNvSpPr>
            <a:spLocks noGrp="1"/>
          </p:cNvSpPr>
          <p:nvPr>
            <p:ph type="title"/>
          </p:nvPr>
        </p:nvSpPr>
        <p:spPr>
          <a:xfrm>
            <a:off x="339404" y="160471"/>
            <a:ext cx="8596668" cy="1013791"/>
          </a:xfrm>
        </p:spPr>
        <p:txBody>
          <a:bodyPr/>
          <a:lstStyle/>
          <a:p>
            <a:r>
              <a:rPr lang="pl-PL" b="1" dirty="0">
                <a:solidFill>
                  <a:srgbClr val="002060"/>
                </a:solidFill>
                <a:latin typeface="Garamond" panose="02020404030301010803" pitchFamily="18" charset="0"/>
              </a:rPr>
              <a:t>Geneza</a:t>
            </a:r>
          </a:p>
        </p:txBody>
      </p:sp>
      <p:sp>
        <p:nvSpPr>
          <p:cNvPr id="4" name="pole tekstowe 3">
            <a:extLst>
              <a:ext uri="{FF2B5EF4-FFF2-40B4-BE49-F238E27FC236}">
                <a16:creationId xmlns:a16="http://schemas.microsoft.com/office/drawing/2014/main" id="{1056E7C8-4A12-4686-A44B-A675667656E1}"/>
              </a:ext>
            </a:extLst>
          </p:cNvPr>
          <p:cNvSpPr txBox="1"/>
          <p:nvPr/>
        </p:nvSpPr>
        <p:spPr>
          <a:xfrm>
            <a:off x="467139" y="1759227"/>
            <a:ext cx="9153939" cy="4154984"/>
          </a:xfrm>
          <a:prstGeom prst="rect">
            <a:avLst/>
          </a:prstGeom>
          <a:noFill/>
        </p:spPr>
        <p:txBody>
          <a:bodyPr wrap="square">
            <a:spAutoFit/>
          </a:bodyPr>
          <a:lstStyle/>
          <a:p>
            <a:r>
              <a:rPr lang="pl-PL" sz="2400" b="1" i="1" u="sng" dirty="0">
                <a:solidFill>
                  <a:srgbClr val="002060"/>
                </a:solidFill>
                <a:effectLst/>
                <a:latin typeface="Garamond" panose="02020404030301010803" pitchFamily="18" charset="0"/>
              </a:rPr>
              <a:t>Hipoteza czynników biologicznych </a:t>
            </a:r>
            <a:r>
              <a:rPr lang="pl-PL" sz="2400" b="0" i="0" dirty="0">
                <a:solidFill>
                  <a:srgbClr val="002060"/>
                </a:solidFill>
                <a:effectLst/>
                <a:latin typeface="Garamond" panose="02020404030301010803" pitchFamily="18" charset="0"/>
              </a:rPr>
              <a:t>- zwraca uwagę na rolę wrodzonych uwarunkowań, determinujących sposób reagowania w określonych sytuacjach. Należą tu takie czynniki konstytucjonalne, jak np. stopień równowagi pomiędzy procesami pobudzenia i hamowania, ich ruchliwość    i siła, typ układu nerwowego warunkujący rodzaj temperamentu, jego aktywność i reaktywność pozostającą w relacji z zapotrzebowaniem            na stymulację. Jednak z badań wynika, iż związki pomiędzy tymi czynnikami a występowaniem zaburzeń zachowania, słabną wraz z wiekiem badanej populacji. Ważnym czynnikiem mogącym wzmacniać analizowane relacje, jest społeczny kontekst, tzn. sposób reagowania rodziców na działania dziecka.</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51021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763324-B788-49BE-9C89-DFC592019FF5}"/>
              </a:ext>
            </a:extLst>
          </p:cNvPr>
          <p:cNvSpPr>
            <a:spLocks noGrp="1"/>
          </p:cNvSpPr>
          <p:nvPr>
            <p:ph type="title"/>
          </p:nvPr>
        </p:nvSpPr>
        <p:spPr>
          <a:xfrm>
            <a:off x="677334" y="208722"/>
            <a:ext cx="8596668" cy="1003852"/>
          </a:xfrm>
        </p:spPr>
        <p:txBody>
          <a:bodyPr>
            <a:normAutofit/>
          </a:bodyPr>
          <a:lstStyle/>
          <a:p>
            <a:r>
              <a:rPr lang="pl-PL" b="1" dirty="0">
                <a:solidFill>
                  <a:srgbClr val="002060"/>
                </a:solidFill>
                <a:latin typeface="Garamond" panose="02020404030301010803" pitchFamily="18" charset="0"/>
              </a:rPr>
              <a:t>Geneza</a:t>
            </a:r>
          </a:p>
        </p:txBody>
      </p:sp>
      <p:sp>
        <p:nvSpPr>
          <p:cNvPr id="4" name="pole tekstowe 3">
            <a:extLst>
              <a:ext uri="{FF2B5EF4-FFF2-40B4-BE49-F238E27FC236}">
                <a16:creationId xmlns:a16="http://schemas.microsoft.com/office/drawing/2014/main" id="{7D19C758-C404-4FBB-BA61-82B67E495C0C}"/>
              </a:ext>
            </a:extLst>
          </p:cNvPr>
          <p:cNvSpPr txBox="1"/>
          <p:nvPr/>
        </p:nvSpPr>
        <p:spPr>
          <a:xfrm>
            <a:off x="467139" y="1212574"/>
            <a:ext cx="8945217" cy="4893647"/>
          </a:xfrm>
          <a:prstGeom prst="rect">
            <a:avLst/>
          </a:prstGeom>
          <a:noFill/>
        </p:spPr>
        <p:txBody>
          <a:bodyPr wrap="square">
            <a:spAutoFit/>
          </a:bodyPr>
          <a:lstStyle/>
          <a:p>
            <a:r>
              <a:rPr lang="pl-PL" sz="2400" b="1" i="1" u="sng" dirty="0">
                <a:solidFill>
                  <a:srgbClr val="002060"/>
                </a:solidFill>
                <a:effectLst/>
                <a:latin typeface="Garamond" panose="02020404030301010803" pitchFamily="18" charset="0"/>
              </a:rPr>
              <a:t>Hipoteza psychofizjologiczna </a:t>
            </a:r>
            <a:r>
              <a:rPr lang="pl-PL" sz="2400" b="0" i="0" dirty="0">
                <a:solidFill>
                  <a:srgbClr val="002060"/>
                </a:solidFill>
                <a:effectLst/>
                <a:latin typeface="Garamond" panose="02020404030301010803" pitchFamily="18" charset="0"/>
              </a:rPr>
              <a:t>- zakłada istnienie zależności pomiędzy zakłóconym funkcjonowaniem płatów czołowych oraz niektórych struktur układu limbicznego (np. ciała migdałowatego), odpowiedzialnych za prawidłowy przebieg procesów emocjonalnych, ich ekspresję i odbiór, a także regulujących procesy kontroli.</a:t>
            </a:r>
          </a:p>
          <a:p>
            <a:br>
              <a:rPr lang="pl-PL" sz="2400" dirty="0">
                <a:solidFill>
                  <a:srgbClr val="002060"/>
                </a:solidFill>
                <a:latin typeface="Garamond" panose="02020404030301010803" pitchFamily="18" charset="0"/>
              </a:rPr>
            </a:br>
            <a:r>
              <a:rPr lang="pl-PL" sz="2400" b="1" i="1" u="sng" dirty="0">
                <a:solidFill>
                  <a:srgbClr val="002060"/>
                </a:solidFill>
                <a:effectLst/>
                <a:latin typeface="Garamond" panose="02020404030301010803" pitchFamily="18" charset="0"/>
              </a:rPr>
              <a:t>Hipoteza uwarunkowań genetycznych </a:t>
            </a:r>
            <a:r>
              <a:rPr lang="pl-PL" sz="2400" b="0" i="0" dirty="0">
                <a:solidFill>
                  <a:srgbClr val="002060"/>
                </a:solidFill>
                <a:effectLst/>
                <a:latin typeface="Garamond" panose="02020404030301010803" pitchFamily="18" charset="0"/>
              </a:rPr>
              <a:t>- badania nad bliźniętami wykazały obecność silniejszej korelacji między antyspołecznymi </a:t>
            </a:r>
            <a:r>
              <a:rPr lang="pl-PL" sz="2400" b="0" i="0" dirty="0" err="1">
                <a:solidFill>
                  <a:srgbClr val="002060"/>
                </a:solidFill>
                <a:effectLst/>
                <a:latin typeface="Garamond" panose="02020404030301010803" pitchFamily="18" charset="0"/>
              </a:rPr>
              <a:t>zachowaniami</a:t>
            </a:r>
            <a:r>
              <a:rPr lang="pl-PL" sz="2400" b="0" i="0" dirty="0">
                <a:solidFill>
                  <a:srgbClr val="002060"/>
                </a:solidFill>
                <a:effectLst/>
                <a:latin typeface="Garamond" panose="02020404030301010803" pitchFamily="18" charset="0"/>
              </a:rPr>
              <a:t> w parach monozygotycznych niż dwujajowych.                 Z drugiej jednak strony, badacze podkreślają, że mimo związku pomiędzy działaniami kryminalnymi rodziców a zwiększonym prawdopodobieństwem wystąpienia zaburzeń zachowania u dzieci -         w ich rozwoju rola czynników genetycznych jest znikoma.</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2569839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716C3E-5160-4586-A044-9C4162A09EC6}"/>
              </a:ext>
            </a:extLst>
          </p:cNvPr>
          <p:cNvSpPr>
            <a:spLocks noGrp="1"/>
          </p:cNvSpPr>
          <p:nvPr>
            <p:ph type="title"/>
          </p:nvPr>
        </p:nvSpPr>
        <p:spPr>
          <a:xfrm>
            <a:off x="677334" y="609600"/>
            <a:ext cx="8596668" cy="722243"/>
          </a:xfrm>
        </p:spPr>
        <p:txBody>
          <a:bodyPr/>
          <a:lstStyle/>
          <a:p>
            <a:r>
              <a:rPr lang="pl-PL" b="1" dirty="0">
                <a:solidFill>
                  <a:srgbClr val="002060"/>
                </a:solidFill>
                <a:latin typeface="Garamond" panose="02020404030301010803" pitchFamily="18" charset="0"/>
              </a:rPr>
              <a:t>Geneza</a:t>
            </a:r>
          </a:p>
        </p:txBody>
      </p:sp>
      <p:sp>
        <p:nvSpPr>
          <p:cNvPr id="4" name="pole tekstowe 3">
            <a:extLst>
              <a:ext uri="{FF2B5EF4-FFF2-40B4-BE49-F238E27FC236}">
                <a16:creationId xmlns:a16="http://schemas.microsoft.com/office/drawing/2014/main" id="{58DCE697-E075-4492-A2CC-91AF85EF41A7}"/>
              </a:ext>
            </a:extLst>
          </p:cNvPr>
          <p:cNvSpPr txBox="1"/>
          <p:nvPr/>
        </p:nvSpPr>
        <p:spPr>
          <a:xfrm>
            <a:off x="677334" y="1720840"/>
            <a:ext cx="8476605" cy="3416320"/>
          </a:xfrm>
          <a:prstGeom prst="rect">
            <a:avLst/>
          </a:prstGeom>
          <a:noFill/>
        </p:spPr>
        <p:txBody>
          <a:bodyPr wrap="square">
            <a:spAutoFit/>
          </a:bodyPr>
          <a:lstStyle/>
          <a:p>
            <a:r>
              <a:rPr lang="pl-PL" sz="2400" b="1" i="1" u="sng" dirty="0">
                <a:solidFill>
                  <a:srgbClr val="002060"/>
                </a:solidFill>
                <a:effectLst/>
                <a:latin typeface="Garamond" panose="02020404030301010803" pitchFamily="18" charset="0"/>
              </a:rPr>
              <a:t>Koncepcja przyczyn psychologicznych i środowiskowych </a:t>
            </a:r>
            <a:r>
              <a:rPr lang="pl-PL" sz="2400" b="0" i="0" dirty="0">
                <a:solidFill>
                  <a:srgbClr val="002060"/>
                </a:solidFill>
                <a:effectLst/>
                <a:latin typeface="Garamond" panose="02020404030301010803" pitchFamily="18" charset="0"/>
              </a:rPr>
              <a:t>jest najczęściej wymienianą w literaturze propozycją wyjaśnienia uwarunkowań CD. Nierozwikłane problemy małżeńskie, częste i intensywne konflikty pomiędzy rodzicami, zmiany opiekunów dziecka, brak stabilizacji sytuacji życiowej i ekonomicznej, kłopoty finansowe rodziny to czynniki korelowane z zaburzeniami zachowania. Nie oznacza to, iż ich obecność w każdym przypadku prowadzi do pojawienia się trudności wychowawczych, są one jednak silnym ich </a:t>
            </a:r>
            <a:r>
              <a:rPr lang="pl-PL" sz="2400" b="0" i="0" dirty="0" err="1">
                <a:solidFill>
                  <a:srgbClr val="002060"/>
                </a:solidFill>
                <a:effectLst/>
                <a:latin typeface="Garamond" panose="02020404030301010803" pitchFamily="18" charset="0"/>
              </a:rPr>
              <a:t>predyktorem</a:t>
            </a:r>
            <a:r>
              <a:rPr lang="pl-PL" sz="2400" b="0" i="0" dirty="0">
                <a:solidFill>
                  <a:srgbClr val="002060"/>
                </a:solidFill>
                <a:effectLst/>
                <a:latin typeface="Garamond" panose="02020404030301010803" pitchFamily="18" charset="0"/>
              </a:rPr>
              <a:t>.</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1180975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D86E7B-E2BB-4608-A664-8C8C98E6D942}"/>
              </a:ext>
            </a:extLst>
          </p:cNvPr>
          <p:cNvSpPr>
            <a:spLocks noGrp="1"/>
          </p:cNvSpPr>
          <p:nvPr>
            <p:ph type="title"/>
          </p:nvPr>
        </p:nvSpPr>
        <p:spPr>
          <a:xfrm>
            <a:off x="677334" y="609600"/>
            <a:ext cx="8596668" cy="921026"/>
          </a:xfrm>
        </p:spPr>
        <p:txBody>
          <a:bodyPr/>
          <a:lstStyle/>
          <a:p>
            <a:r>
              <a:rPr lang="pl-PL" b="1" dirty="0">
                <a:solidFill>
                  <a:srgbClr val="002060"/>
                </a:solidFill>
                <a:latin typeface="Garamond" panose="02020404030301010803" pitchFamily="18" charset="0"/>
              </a:rPr>
              <a:t>Leczenia zaburzeń zachowania</a:t>
            </a:r>
          </a:p>
        </p:txBody>
      </p:sp>
      <p:sp>
        <p:nvSpPr>
          <p:cNvPr id="4" name="pole tekstowe 3">
            <a:extLst>
              <a:ext uri="{FF2B5EF4-FFF2-40B4-BE49-F238E27FC236}">
                <a16:creationId xmlns:a16="http://schemas.microsoft.com/office/drawing/2014/main" id="{DA071570-1D9E-483A-AE3D-227E28124D68}"/>
              </a:ext>
            </a:extLst>
          </p:cNvPr>
          <p:cNvSpPr txBox="1"/>
          <p:nvPr/>
        </p:nvSpPr>
        <p:spPr>
          <a:xfrm>
            <a:off x="765313" y="1859340"/>
            <a:ext cx="8388626" cy="4154984"/>
          </a:xfrm>
          <a:prstGeom prst="rect">
            <a:avLst/>
          </a:prstGeom>
          <a:noFill/>
        </p:spPr>
        <p:txBody>
          <a:bodyPr wrap="square">
            <a:spAutoFit/>
          </a:bodyPr>
          <a:lstStyle/>
          <a:p>
            <a:pPr algn="l"/>
            <a:r>
              <a:rPr lang="pl-PL" sz="2400" b="0" i="0" dirty="0">
                <a:solidFill>
                  <a:srgbClr val="002060"/>
                </a:solidFill>
                <a:effectLst/>
                <a:latin typeface="Garamond" panose="02020404030301010803" pitchFamily="18" charset="0"/>
              </a:rPr>
              <a:t>Plan leczenia jest opracowywany indywidualnie dla każdego dziecka, z uwzględnieniem wieku, stanu zdrowia dziecka, głębokości i rodzaju występujących objawów oraz podatności dziecka na określone procedury terapeutyczne.</a:t>
            </a:r>
          </a:p>
          <a:p>
            <a:pPr algn="l"/>
            <a:br>
              <a:rPr lang="pl-PL" sz="2400" b="0" i="0" dirty="0">
                <a:solidFill>
                  <a:srgbClr val="002060"/>
                </a:solidFill>
                <a:effectLst/>
                <a:latin typeface="Garamond" panose="02020404030301010803" pitchFamily="18" charset="0"/>
              </a:rPr>
            </a:br>
            <a:r>
              <a:rPr lang="pl-PL" sz="2400" b="0" i="0" dirty="0">
                <a:solidFill>
                  <a:srgbClr val="002060"/>
                </a:solidFill>
                <a:effectLst/>
                <a:latin typeface="Garamond" panose="02020404030301010803" pitchFamily="18" charset="0"/>
              </a:rPr>
              <a:t>Program leczenia może zawierać:</a:t>
            </a:r>
          </a:p>
          <a:p>
            <a:pPr algn="l">
              <a:buFont typeface="Arial" panose="020B0604020202020204" pitchFamily="34" charset="0"/>
              <a:buChar char="•"/>
            </a:pPr>
            <a:r>
              <a:rPr lang="pl-PL" sz="2400" b="0" i="0" dirty="0">
                <a:solidFill>
                  <a:srgbClr val="002060"/>
                </a:solidFill>
                <a:effectLst/>
                <a:latin typeface="Garamond" panose="02020404030301010803" pitchFamily="18" charset="0"/>
              </a:rPr>
              <a:t>Psychoterapię dziecka</a:t>
            </a:r>
          </a:p>
          <a:p>
            <a:pPr algn="l">
              <a:buFont typeface="Arial" panose="020B0604020202020204" pitchFamily="34" charset="0"/>
              <a:buChar char="•"/>
            </a:pPr>
            <a:r>
              <a:rPr lang="pl-PL" sz="2400" b="0" i="0" dirty="0">
                <a:solidFill>
                  <a:srgbClr val="002060"/>
                </a:solidFill>
                <a:effectLst/>
                <a:latin typeface="Garamond" panose="02020404030301010803" pitchFamily="18" charset="0"/>
              </a:rPr>
              <a:t>Terapię dziecka w grupie rówieśniczej</a:t>
            </a:r>
          </a:p>
          <a:p>
            <a:pPr algn="l">
              <a:buFont typeface="Arial" panose="020B0604020202020204" pitchFamily="34" charset="0"/>
              <a:buChar char="•"/>
            </a:pPr>
            <a:r>
              <a:rPr lang="pl-PL" sz="2400" b="0" i="0" dirty="0">
                <a:solidFill>
                  <a:srgbClr val="002060"/>
                </a:solidFill>
                <a:effectLst/>
                <a:latin typeface="Garamond" panose="02020404030301010803" pitchFamily="18" charset="0"/>
              </a:rPr>
              <a:t>Zajęcia </a:t>
            </a:r>
            <a:r>
              <a:rPr lang="pl-PL" sz="2400" b="0" i="0" dirty="0" err="1">
                <a:solidFill>
                  <a:srgbClr val="002060"/>
                </a:solidFill>
                <a:effectLst/>
                <a:latin typeface="Garamond" panose="02020404030301010803" pitchFamily="18" charset="0"/>
              </a:rPr>
              <a:t>psychoedukacyjne</a:t>
            </a:r>
            <a:r>
              <a:rPr lang="pl-PL" sz="2400" b="0" i="0" dirty="0">
                <a:solidFill>
                  <a:srgbClr val="002060"/>
                </a:solidFill>
                <a:effectLst/>
                <a:latin typeface="Garamond" panose="02020404030301010803" pitchFamily="18" charset="0"/>
              </a:rPr>
              <a:t> dla rodziców</a:t>
            </a:r>
          </a:p>
          <a:p>
            <a:pPr algn="l">
              <a:buFont typeface="Arial" panose="020B0604020202020204" pitchFamily="34" charset="0"/>
              <a:buChar char="•"/>
            </a:pPr>
            <a:r>
              <a:rPr lang="pl-PL" sz="2400" b="0" i="0" dirty="0">
                <a:solidFill>
                  <a:srgbClr val="002060"/>
                </a:solidFill>
                <a:effectLst/>
                <a:latin typeface="Garamond" panose="02020404030301010803" pitchFamily="18" charset="0"/>
              </a:rPr>
              <a:t>Terapię rodziny</a:t>
            </a:r>
          </a:p>
          <a:p>
            <a:pPr algn="l">
              <a:buFont typeface="Arial" panose="020B0604020202020204" pitchFamily="34" charset="0"/>
              <a:buChar char="•"/>
            </a:pPr>
            <a:r>
              <a:rPr lang="pl-PL" sz="2400" b="0" i="0" dirty="0">
                <a:solidFill>
                  <a:srgbClr val="002060"/>
                </a:solidFill>
                <a:effectLst/>
                <a:latin typeface="Garamond" panose="02020404030301010803" pitchFamily="18" charset="0"/>
              </a:rPr>
              <a:t>Leczenie farmakologiczne</a:t>
            </a:r>
          </a:p>
        </p:txBody>
      </p:sp>
    </p:spTree>
    <p:extLst>
      <p:ext uri="{BB962C8B-B14F-4D97-AF65-F5344CB8AC3E}">
        <p14:creationId xmlns:p14="http://schemas.microsoft.com/office/powerpoint/2010/main" val="4239809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38F57250-9E0F-434A-9506-832BD9ADD2C3}"/>
              </a:ext>
            </a:extLst>
          </p:cNvPr>
          <p:cNvSpPr txBox="1"/>
          <p:nvPr/>
        </p:nvSpPr>
        <p:spPr>
          <a:xfrm>
            <a:off x="1133061" y="1570383"/>
            <a:ext cx="7881730" cy="3970318"/>
          </a:xfrm>
          <a:prstGeom prst="rect">
            <a:avLst/>
          </a:prstGeom>
          <a:noFill/>
        </p:spPr>
        <p:txBody>
          <a:bodyPr wrap="square">
            <a:spAutoFit/>
          </a:bodyPr>
          <a:lstStyle/>
          <a:p>
            <a:r>
              <a:rPr lang="pl-PL" sz="2800" b="0" i="0" dirty="0">
                <a:solidFill>
                  <a:srgbClr val="002060"/>
                </a:solidFill>
                <a:effectLst/>
                <a:latin typeface="Garamond" panose="02020404030301010803" pitchFamily="18" charset="0"/>
              </a:rPr>
              <a:t>Dziecko zachowujące się w sposób nieakceptowany społecznie może zostać ocenione jako chuligańskie i źle wychowane, ale może być także potraktowane jako osoba z poważnymi zaburzeniami, które znajdują swe miejsce w klasyfikacji chorób i zaburzeń psychicznych.</a:t>
            </a:r>
          </a:p>
          <a:p>
            <a:endParaRPr lang="pl-PL" sz="2800" dirty="0">
              <a:solidFill>
                <a:srgbClr val="002060"/>
              </a:solidFill>
              <a:latin typeface="Garamond" panose="02020404030301010803" pitchFamily="18" charset="0"/>
            </a:endParaRPr>
          </a:p>
          <a:p>
            <a:r>
              <a:rPr lang="pl-PL" sz="2800" b="0" i="0" dirty="0">
                <a:solidFill>
                  <a:srgbClr val="002060"/>
                </a:solidFill>
                <a:effectLst/>
                <a:latin typeface="Garamond" panose="02020404030301010803" pitchFamily="18" charset="0"/>
              </a:rPr>
              <a:t>Czy istnieje różnica pomiędzy jednym (chuligaństwem) a drugim (zaburzeniami zachowania) i jak ją rozpoznać, aby nie krzywdzić, lecz pomóc?</a:t>
            </a:r>
            <a:endParaRPr lang="pl-PL" sz="2800" dirty="0">
              <a:solidFill>
                <a:srgbClr val="002060"/>
              </a:solidFill>
              <a:latin typeface="Garamond" panose="02020404030301010803" pitchFamily="18" charset="0"/>
            </a:endParaRPr>
          </a:p>
        </p:txBody>
      </p:sp>
      <p:pic>
        <p:nvPicPr>
          <p:cNvPr id="1026" name="Picture 2" descr="Agresywne dziecko – jak zmienić jego zachowanie? - Dziecko - Polki.pl">
            <a:extLst>
              <a:ext uri="{FF2B5EF4-FFF2-40B4-BE49-F238E27FC236}">
                <a16:creationId xmlns:a16="http://schemas.microsoft.com/office/drawing/2014/main" id="{DB8081B8-5503-4884-BD85-076B50C6F9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3635" y="0"/>
            <a:ext cx="2988365" cy="2241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4491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59CC70-73D5-4371-82DA-B07F625B995B}"/>
              </a:ext>
            </a:extLst>
          </p:cNvPr>
          <p:cNvSpPr>
            <a:spLocks noGrp="1"/>
          </p:cNvSpPr>
          <p:nvPr>
            <p:ph type="title"/>
          </p:nvPr>
        </p:nvSpPr>
        <p:spPr>
          <a:xfrm>
            <a:off x="677334" y="609600"/>
            <a:ext cx="8596668" cy="791817"/>
          </a:xfrm>
        </p:spPr>
        <p:txBody>
          <a:bodyPr/>
          <a:lstStyle/>
          <a:p>
            <a:r>
              <a:rPr lang="pl-PL" b="1" dirty="0">
                <a:solidFill>
                  <a:srgbClr val="002060"/>
                </a:solidFill>
                <a:latin typeface="Garamond" panose="02020404030301010803" pitchFamily="18" charset="0"/>
              </a:rPr>
              <a:t>Specjalistyczna pomoc</a:t>
            </a:r>
          </a:p>
        </p:txBody>
      </p:sp>
      <p:sp>
        <p:nvSpPr>
          <p:cNvPr id="4" name="pole tekstowe 3">
            <a:extLst>
              <a:ext uri="{FF2B5EF4-FFF2-40B4-BE49-F238E27FC236}">
                <a16:creationId xmlns:a16="http://schemas.microsoft.com/office/drawing/2014/main" id="{160A214D-3B15-4AC4-85A5-CEB2858FCAF4}"/>
              </a:ext>
            </a:extLst>
          </p:cNvPr>
          <p:cNvSpPr txBox="1"/>
          <p:nvPr/>
        </p:nvSpPr>
        <p:spPr>
          <a:xfrm>
            <a:off x="557272" y="2117035"/>
            <a:ext cx="8596668" cy="4154984"/>
          </a:xfrm>
          <a:prstGeom prst="rect">
            <a:avLst/>
          </a:prstGeom>
          <a:noFill/>
        </p:spPr>
        <p:txBody>
          <a:bodyPr wrap="square">
            <a:spAutoFit/>
          </a:bodyPr>
          <a:lstStyle/>
          <a:p>
            <a:r>
              <a:rPr lang="pl-PL" sz="2400" b="1" i="1" u="sng" dirty="0">
                <a:solidFill>
                  <a:srgbClr val="002060"/>
                </a:solidFill>
                <a:effectLst/>
                <a:latin typeface="Garamond" panose="02020404030301010803" pitchFamily="18" charset="0"/>
              </a:rPr>
              <a:t>Psychologiczna opieka </a:t>
            </a:r>
            <a:r>
              <a:rPr lang="pl-PL" sz="2400" b="0" i="0" dirty="0">
                <a:solidFill>
                  <a:srgbClr val="002060"/>
                </a:solidFill>
                <a:effectLst/>
                <a:latin typeface="Garamond" panose="02020404030301010803" pitchFamily="18" charset="0"/>
              </a:rPr>
              <a:t>w przypadku zaburzeń zachowania powinna obejmować cały system, w którym wzrasta dziecko, a zatem rodzinę, szkołę oraz oczywiście osobę sprawiającą problemy wychowawcze. Podejście systemowe w połączeniu z elementami terapii poznawczo-behawioralnej zawiera wiele rodzajów oddziaływań.</a:t>
            </a:r>
            <a:br>
              <a:rPr lang="pl-PL" sz="2400" dirty="0">
                <a:solidFill>
                  <a:srgbClr val="002060"/>
                </a:solidFill>
                <a:latin typeface="Garamond" panose="02020404030301010803" pitchFamily="18" charset="0"/>
              </a:rPr>
            </a:br>
            <a:r>
              <a:rPr lang="pl-PL" sz="2400" b="0" i="0" dirty="0">
                <a:solidFill>
                  <a:srgbClr val="002060"/>
                </a:solidFill>
                <a:effectLst/>
                <a:latin typeface="Garamond" panose="02020404030301010803" pitchFamily="18" charset="0"/>
              </a:rPr>
              <a:t>Terapia dziecka z CD ukierunkowana jest na rozwój i kształcenie podstawowych umiejętności psychospołecznych, zdolności do samokontroli oraz przyjaznych sposobów prowadzenia komunikacji. Ma na celu rozwijanie </a:t>
            </a:r>
            <a:r>
              <a:rPr lang="pl-PL" sz="2400" b="0" i="0" dirty="0" err="1">
                <a:solidFill>
                  <a:srgbClr val="002060"/>
                </a:solidFill>
                <a:effectLst/>
                <a:latin typeface="Garamond" panose="02020404030301010803" pitchFamily="18" charset="0"/>
              </a:rPr>
              <a:t>zachowań</a:t>
            </a:r>
            <a:r>
              <a:rPr lang="pl-PL" sz="2400" b="0" i="0" dirty="0">
                <a:solidFill>
                  <a:srgbClr val="002060"/>
                </a:solidFill>
                <a:effectLst/>
                <a:latin typeface="Garamond" panose="02020404030301010803" pitchFamily="18" charset="0"/>
              </a:rPr>
              <a:t> adaptacyjnych oraz opanowanie technik kontroli własnych emocji, a także umiejętności ich identyfikacji i świadomości ich źródeł.</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1119602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B8884F-3270-4C12-B7E7-8C0BAEF10BF6}"/>
              </a:ext>
            </a:extLst>
          </p:cNvPr>
          <p:cNvSpPr>
            <a:spLocks noGrp="1"/>
          </p:cNvSpPr>
          <p:nvPr>
            <p:ph type="title"/>
          </p:nvPr>
        </p:nvSpPr>
        <p:spPr>
          <a:xfrm>
            <a:off x="677334" y="609600"/>
            <a:ext cx="8596668" cy="891209"/>
          </a:xfrm>
        </p:spPr>
        <p:txBody>
          <a:bodyPr/>
          <a:lstStyle/>
          <a:p>
            <a:r>
              <a:rPr lang="pl-PL" b="1" dirty="0">
                <a:solidFill>
                  <a:srgbClr val="002060"/>
                </a:solidFill>
                <a:latin typeface="Garamond" panose="02020404030301010803" pitchFamily="18" charset="0"/>
              </a:rPr>
              <a:t>Specjalistyczna pomoc</a:t>
            </a:r>
          </a:p>
        </p:txBody>
      </p:sp>
      <p:sp>
        <p:nvSpPr>
          <p:cNvPr id="4" name="pole tekstowe 3">
            <a:extLst>
              <a:ext uri="{FF2B5EF4-FFF2-40B4-BE49-F238E27FC236}">
                <a16:creationId xmlns:a16="http://schemas.microsoft.com/office/drawing/2014/main" id="{B830FDA7-DC0C-419A-ACFE-5221D93E710B}"/>
              </a:ext>
            </a:extLst>
          </p:cNvPr>
          <p:cNvSpPr txBox="1"/>
          <p:nvPr/>
        </p:nvSpPr>
        <p:spPr>
          <a:xfrm>
            <a:off x="765314" y="2345635"/>
            <a:ext cx="8388626" cy="3416320"/>
          </a:xfrm>
          <a:prstGeom prst="rect">
            <a:avLst/>
          </a:prstGeom>
          <a:noFill/>
        </p:spPr>
        <p:txBody>
          <a:bodyPr wrap="square">
            <a:spAutoFit/>
          </a:bodyPr>
          <a:lstStyle/>
          <a:p>
            <a:r>
              <a:rPr lang="pl-PL" sz="2400" b="1" i="1" u="sng" dirty="0">
                <a:solidFill>
                  <a:srgbClr val="002060"/>
                </a:solidFill>
                <a:effectLst/>
                <a:latin typeface="Garamond" panose="02020404030301010803" pitchFamily="18" charset="0"/>
              </a:rPr>
              <a:t>Interwencja rodzinna </a:t>
            </a:r>
            <a:r>
              <a:rPr lang="pl-PL" sz="2400" b="0" i="0" dirty="0">
                <a:solidFill>
                  <a:srgbClr val="002060"/>
                </a:solidFill>
                <a:effectLst/>
                <a:latin typeface="Garamond" panose="02020404030301010803" pitchFamily="18" charset="0"/>
              </a:rPr>
              <a:t>polega przede wszystkim na udzieleniu rodzicom wsparcia z powodu zakłóceń w funkcjonowaniu systemu, w którym dziecko z zaburzeniami zachowania często stanowi najsłabsze ogniwo. Pomoc rodzicom w rozwiązaniu ich osobistych problemów jest niejednokrotnie jednym z pierwszych zadań terapeutycznych. Ponadto w ramach terapii behawioralnej są oni wyposażani w wiedzę i umiejętności stosowania skutecznych metod wychowawczych, efektywnej komunikacji z dzieckiem oraz strategii negocjacyjnych, przydatnych w rozwiązywaniu wielu problemów.</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1579140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1A3A8A-E71F-4C71-A5D7-5EC04CAFC51F}"/>
              </a:ext>
            </a:extLst>
          </p:cNvPr>
          <p:cNvSpPr>
            <a:spLocks noGrp="1"/>
          </p:cNvSpPr>
          <p:nvPr>
            <p:ph type="title"/>
          </p:nvPr>
        </p:nvSpPr>
        <p:spPr>
          <a:xfrm>
            <a:off x="677334" y="609600"/>
            <a:ext cx="8596668" cy="921026"/>
          </a:xfrm>
        </p:spPr>
        <p:txBody>
          <a:bodyPr/>
          <a:lstStyle/>
          <a:p>
            <a:r>
              <a:rPr lang="pl-PL" b="1" dirty="0">
                <a:solidFill>
                  <a:srgbClr val="002060"/>
                </a:solidFill>
                <a:latin typeface="Garamond" panose="02020404030301010803" pitchFamily="18" charset="0"/>
              </a:rPr>
              <a:t>Specjalistyczna pomoc</a:t>
            </a:r>
          </a:p>
        </p:txBody>
      </p:sp>
      <p:sp>
        <p:nvSpPr>
          <p:cNvPr id="4" name="pole tekstowe 3">
            <a:extLst>
              <a:ext uri="{FF2B5EF4-FFF2-40B4-BE49-F238E27FC236}">
                <a16:creationId xmlns:a16="http://schemas.microsoft.com/office/drawing/2014/main" id="{C87B34B0-1C4E-4837-8E06-BAAE2EB1CB7A}"/>
              </a:ext>
            </a:extLst>
          </p:cNvPr>
          <p:cNvSpPr txBox="1"/>
          <p:nvPr/>
        </p:nvSpPr>
        <p:spPr>
          <a:xfrm>
            <a:off x="557272" y="1530626"/>
            <a:ext cx="8964415" cy="3785652"/>
          </a:xfrm>
          <a:prstGeom prst="rect">
            <a:avLst/>
          </a:prstGeom>
          <a:noFill/>
        </p:spPr>
        <p:txBody>
          <a:bodyPr wrap="square">
            <a:spAutoFit/>
          </a:bodyPr>
          <a:lstStyle/>
          <a:p>
            <a:r>
              <a:rPr lang="pl-PL" sz="2400" b="1" i="1" u="sng" dirty="0">
                <a:solidFill>
                  <a:srgbClr val="002060"/>
                </a:solidFill>
                <a:effectLst/>
                <a:latin typeface="Garamond" panose="02020404030301010803" pitchFamily="18" charset="0"/>
              </a:rPr>
              <a:t>Edukacja nauczycieli </a:t>
            </a:r>
            <a:r>
              <a:rPr lang="pl-PL" sz="2400" b="0" i="0" dirty="0">
                <a:solidFill>
                  <a:srgbClr val="002060"/>
                </a:solidFill>
                <a:effectLst/>
                <a:latin typeface="Garamond" panose="02020404030301010803" pitchFamily="18" charset="0"/>
              </a:rPr>
              <a:t>pozostających w kontakcie z dzieckiem                  z zaburzeniami zachowania oparta jest na behawioralnym systemie wzmocnień: regularne nagradzanie </a:t>
            </a:r>
            <a:r>
              <a:rPr lang="pl-PL" sz="2400" b="0" i="0" dirty="0" err="1">
                <a:solidFill>
                  <a:srgbClr val="002060"/>
                </a:solidFill>
                <a:effectLst/>
                <a:latin typeface="Garamond" panose="02020404030301010803" pitchFamily="18" charset="0"/>
              </a:rPr>
              <a:t>zachowań</a:t>
            </a:r>
            <a:r>
              <a:rPr lang="pl-PL" sz="2400" b="0" i="0" dirty="0">
                <a:solidFill>
                  <a:srgbClr val="002060"/>
                </a:solidFill>
                <a:effectLst/>
                <a:latin typeface="Garamond" panose="02020404030301010803" pitchFamily="18" charset="0"/>
              </a:rPr>
              <a:t> pożądanych, dostrzeganie wysiłku i uznanie dla pozytywnych działań. Skuteczną techniką jest stosowana z powodzeniem ekonomia żetonowa czy punktowa. </a:t>
            </a:r>
          </a:p>
          <a:p>
            <a:r>
              <a:rPr lang="pl-PL" sz="2400" b="0" i="0" dirty="0">
                <a:solidFill>
                  <a:srgbClr val="002060"/>
                </a:solidFill>
                <a:effectLst/>
                <a:latin typeface="Garamond" panose="02020404030301010803" pitchFamily="18" charset="0"/>
              </a:rPr>
              <a:t>Polega ona na opracowaniu wspólnie z uczniami systemu wartościowania (punktowania czy nagradzania w inny sposób, np. żetonami o różnej wartości) oczekiwanych </a:t>
            </a:r>
            <a:r>
              <a:rPr lang="pl-PL" sz="2400" b="0" i="0" dirty="0" err="1">
                <a:solidFill>
                  <a:srgbClr val="002060"/>
                </a:solidFill>
                <a:effectLst/>
                <a:latin typeface="Garamond" panose="02020404030301010803" pitchFamily="18" charset="0"/>
              </a:rPr>
              <a:t>zachowań</a:t>
            </a:r>
            <a:r>
              <a:rPr lang="pl-PL" sz="2400" b="0" i="0" dirty="0">
                <a:solidFill>
                  <a:srgbClr val="002060"/>
                </a:solidFill>
                <a:effectLst/>
                <a:latin typeface="Garamond" panose="02020404030301010803" pitchFamily="18" charset="0"/>
              </a:rPr>
              <a:t>. Zgromadzenie większej ilości punktów pozwala na uzyskanie większych przywilejów, co sprawia, iż dziecko czuje się odpowiedzialne za siebie i motywowane do ich zdobywania.</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2732789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27F2AA-DDF0-4497-8E31-BD84016F0D9C}"/>
              </a:ext>
            </a:extLst>
          </p:cNvPr>
          <p:cNvSpPr>
            <a:spLocks noGrp="1"/>
          </p:cNvSpPr>
          <p:nvPr>
            <p:ph type="title"/>
          </p:nvPr>
        </p:nvSpPr>
        <p:spPr>
          <a:xfrm>
            <a:off x="677334" y="609600"/>
            <a:ext cx="8596668" cy="1209261"/>
          </a:xfrm>
        </p:spPr>
        <p:txBody>
          <a:bodyPr/>
          <a:lstStyle/>
          <a:p>
            <a:r>
              <a:rPr lang="pl-PL" b="1" dirty="0">
                <a:solidFill>
                  <a:srgbClr val="002060"/>
                </a:solidFill>
                <a:latin typeface="Garamond" panose="02020404030301010803" pitchFamily="18" charset="0"/>
              </a:rPr>
              <a:t>Specjalistyczna pomoc</a:t>
            </a:r>
          </a:p>
        </p:txBody>
      </p:sp>
      <p:sp>
        <p:nvSpPr>
          <p:cNvPr id="4" name="pole tekstowe 3">
            <a:extLst>
              <a:ext uri="{FF2B5EF4-FFF2-40B4-BE49-F238E27FC236}">
                <a16:creationId xmlns:a16="http://schemas.microsoft.com/office/drawing/2014/main" id="{E4815871-5527-4C5D-B556-0D32105ADBB7}"/>
              </a:ext>
            </a:extLst>
          </p:cNvPr>
          <p:cNvSpPr txBox="1"/>
          <p:nvPr/>
        </p:nvSpPr>
        <p:spPr>
          <a:xfrm>
            <a:off x="1182757" y="2136339"/>
            <a:ext cx="7971182" cy="2677656"/>
          </a:xfrm>
          <a:prstGeom prst="rect">
            <a:avLst/>
          </a:prstGeom>
          <a:noFill/>
        </p:spPr>
        <p:txBody>
          <a:bodyPr wrap="square">
            <a:spAutoFit/>
          </a:bodyPr>
          <a:lstStyle/>
          <a:p>
            <a:r>
              <a:rPr lang="pl-PL" sz="2400" b="0" i="0" dirty="0">
                <a:solidFill>
                  <a:srgbClr val="002060"/>
                </a:solidFill>
                <a:effectLst/>
                <a:latin typeface="Garamond" panose="02020404030301010803" pitchFamily="18" charset="0"/>
              </a:rPr>
              <a:t>Należy pamiętać, iż terapia zaburzeń zachowania jest długotrwała, a efekty nie pojawiają się natychmiast. Fundamentem i ogromnym krokiem milowym zarazem, jest zbudowanie więzi i zdobycie zaufania młodego człowieka, a także otoczenie go miłością.</a:t>
            </a:r>
          </a:p>
          <a:p>
            <a:r>
              <a:rPr lang="pl-PL" sz="2400" b="0" i="0" dirty="0">
                <a:solidFill>
                  <a:srgbClr val="002060"/>
                </a:solidFill>
                <a:effectLst/>
                <a:latin typeface="Garamond" panose="02020404030301010803" pitchFamily="18" charset="0"/>
              </a:rPr>
              <a:t> Jak wskazują bowiem studia przypadków, najbardziej pierwotną przyczyną CD jest przekonanie dziecka, że nie jest przez nikogo kochane.</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3317024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780422-755E-4562-8C44-3E230A603661}"/>
              </a:ext>
            </a:extLst>
          </p:cNvPr>
          <p:cNvSpPr>
            <a:spLocks noGrp="1"/>
          </p:cNvSpPr>
          <p:nvPr>
            <p:ph type="title"/>
          </p:nvPr>
        </p:nvSpPr>
        <p:spPr>
          <a:xfrm>
            <a:off x="677334" y="609600"/>
            <a:ext cx="8596668" cy="861391"/>
          </a:xfrm>
        </p:spPr>
        <p:txBody>
          <a:bodyPr>
            <a:normAutofit/>
          </a:bodyPr>
          <a:lstStyle/>
          <a:p>
            <a:r>
              <a:rPr lang="pl-PL" b="1" dirty="0">
                <a:solidFill>
                  <a:srgbClr val="002060"/>
                </a:solidFill>
                <a:latin typeface="Garamond" panose="02020404030301010803" pitchFamily="18" charset="0"/>
              </a:rPr>
              <a:t>Bibliografia</a:t>
            </a:r>
          </a:p>
        </p:txBody>
      </p:sp>
      <p:sp>
        <p:nvSpPr>
          <p:cNvPr id="4" name="pole tekstowe 3">
            <a:extLst>
              <a:ext uri="{FF2B5EF4-FFF2-40B4-BE49-F238E27FC236}">
                <a16:creationId xmlns:a16="http://schemas.microsoft.com/office/drawing/2014/main" id="{914FD63D-45FE-444B-9597-C18647F8E1DE}"/>
              </a:ext>
            </a:extLst>
          </p:cNvPr>
          <p:cNvSpPr txBox="1"/>
          <p:nvPr/>
        </p:nvSpPr>
        <p:spPr>
          <a:xfrm>
            <a:off x="557272" y="1669774"/>
            <a:ext cx="8596667" cy="2677656"/>
          </a:xfrm>
          <a:prstGeom prst="rect">
            <a:avLst/>
          </a:prstGeom>
          <a:noFill/>
        </p:spPr>
        <p:txBody>
          <a:bodyPr wrap="square">
            <a:spAutoFit/>
          </a:bodyPr>
          <a:lstStyle/>
          <a:p>
            <a:pPr algn="l"/>
            <a:endParaRPr lang="pl-PL" sz="2400" b="0" i="0" dirty="0">
              <a:solidFill>
                <a:srgbClr val="002060"/>
              </a:solidFill>
              <a:effectLst/>
              <a:latin typeface="Garamond" panose="02020404030301010803" pitchFamily="18" charset="0"/>
            </a:endParaRPr>
          </a:p>
          <a:p>
            <a:pPr algn="l"/>
            <a:r>
              <a:rPr lang="pl-PL" sz="2400" dirty="0">
                <a:solidFill>
                  <a:srgbClr val="002060"/>
                </a:solidFill>
                <a:latin typeface="Garamond" panose="02020404030301010803" pitchFamily="18" charset="0"/>
              </a:rPr>
              <a:t>1</a:t>
            </a:r>
            <a:r>
              <a:rPr lang="pl-PL" sz="2400" b="0" i="0" dirty="0">
                <a:solidFill>
                  <a:srgbClr val="002060"/>
                </a:solidFill>
                <a:effectLst/>
                <a:latin typeface="Garamond" panose="02020404030301010803" pitchFamily="18" charset="0"/>
              </a:rPr>
              <a:t>.Kołakowski A., </a:t>
            </a:r>
            <a:r>
              <a:rPr lang="pl-PL" sz="2400" b="0" i="1" dirty="0">
                <a:solidFill>
                  <a:srgbClr val="002060"/>
                </a:solidFill>
                <a:effectLst/>
                <a:latin typeface="Garamond" panose="02020404030301010803" pitchFamily="18" charset="0"/>
              </a:rPr>
              <a:t>Zaburzenia zachowania u dzieci. Teoria i praktyka</a:t>
            </a:r>
            <a:r>
              <a:rPr lang="pl-PL" sz="2400" b="0" i="0" dirty="0">
                <a:solidFill>
                  <a:srgbClr val="002060"/>
                </a:solidFill>
                <a:effectLst/>
                <a:latin typeface="Garamond" panose="02020404030301010803" pitchFamily="18" charset="0"/>
              </a:rPr>
              <a:t>, Sopot 2014.</a:t>
            </a:r>
          </a:p>
          <a:p>
            <a:pPr algn="l"/>
            <a:r>
              <a:rPr lang="pl-PL" sz="2400" dirty="0">
                <a:solidFill>
                  <a:srgbClr val="002060"/>
                </a:solidFill>
                <a:latin typeface="Garamond" panose="02020404030301010803" pitchFamily="18" charset="0"/>
              </a:rPr>
              <a:t>2</a:t>
            </a:r>
            <a:r>
              <a:rPr lang="pl-PL" sz="2400" b="0" i="0" dirty="0">
                <a:solidFill>
                  <a:srgbClr val="002060"/>
                </a:solidFill>
                <a:effectLst/>
                <a:latin typeface="Garamond" panose="02020404030301010803" pitchFamily="18" charset="0"/>
              </a:rPr>
              <a:t>.Oszwa U., </a:t>
            </a:r>
            <a:r>
              <a:rPr lang="pl-PL" sz="2400" b="0" i="1" dirty="0">
                <a:solidFill>
                  <a:srgbClr val="002060"/>
                </a:solidFill>
                <a:effectLst/>
                <a:latin typeface="Garamond" panose="02020404030301010803" pitchFamily="18" charset="0"/>
              </a:rPr>
              <a:t>Zaburzenia zachowania u dzieci i młodzieży</a:t>
            </a:r>
            <a:r>
              <a:rPr lang="pl-PL" sz="2400" b="0" i="0" dirty="0">
                <a:solidFill>
                  <a:srgbClr val="002060"/>
                </a:solidFill>
                <a:effectLst/>
                <a:latin typeface="Garamond" panose="02020404030301010803" pitchFamily="18" charset="0"/>
              </a:rPr>
              <a:t>,</a:t>
            </a:r>
          </a:p>
          <a:p>
            <a:pPr algn="l"/>
            <a:r>
              <a:rPr lang="pl-PL" sz="2400" b="0" i="0" dirty="0">
                <a:solidFill>
                  <a:srgbClr val="002060"/>
                </a:solidFill>
                <a:effectLst/>
                <a:latin typeface="Garamond" panose="02020404030301010803" pitchFamily="18" charset="0"/>
              </a:rPr>
              <a:t>„Remedium” 2003, nr 125–126.</a:t>
            </a:r>
          </a:p>
          <a:p>
            <a:pPr algn="l"/>
            <a:r>
              <a:rPr lang="pl-PL" sz="2400" dirty="0">
                <a:solidFill>
                  <a:srgbClr val="002060"/>
                </a:solidFill>
                <a:latin typeface="Garamond" panose="02020404030301010803" pitchFamily="18" charset="0"/>
              </a:rPr>
              <a:t>3.Seligman</a:t>
            </a:r>
            <a:r>
              <a:rPr lang="pl-PL" sz="2400" i="1" dirty="0">
                <a:solidFill>
                  <a:srgbClr val="002060"/>
                </a:solidFill>
                <a:effectLst/>
                <a:latin typeface="Garamond" panose="02020404030301010803" pitchFamily="18" charset="0"/>
              </a:rPr>
              <a:t> </a:t>
            </a:r>
            <a:r>
              <a:rPr lang="pl-PL" sz="2400" i="1" dirty="0" err="1">
                <a:solidFill>
                  <a:srgbClr val="002060"/>
                </a:solidFill>
                <a:effectLst/>
                <a:latin typeface="Garamond" panose="02020404030301010803" pitchFamily="18" charset="0"/>
              </a:rPr>
              <a:t>M.,</a:t>
            </a:r>
            <a:r>
              <a:rPr lang="pl-PL" sz="2400" dirty="0" err="1">
                <a:solidFill>
                  <a:srgbClr val="002060"/>
                </a:solidFill>
                <a:effectLst/>
                <a:latin typeface="Garamond" panose="02020404030301010803" pitchFamily="18" charset="0"/>
              </a:rPr>
              <a:t>Walker</a:t>
            </a:r>
            <a:r>
              <a:rPr lang="pl-PL" sz="2400" dirty="0">
                <a:solidFill>
                  <a:srgbClr val="002060"/>
                </a:solidFill>
                <a:effectLst/>
                <a:latin typeface="Garamond" panose="02020404030301010803" pitchFamily="18" charset="0"/>
              </a:rPr>
              <a:t> </a:t>
            </a:r>
            <a:r>
              <a:rPr lang="pl-PL" sz="2400" i="1" dirty="0">
                <a:solidFill>
                  <a:srgbClr val="002060"/>
                </a:solidFill>
                <a:effectLst/>
                <a:latin typeface="Garamond" panose="02020404030301010803" pitchFamily="18" charset="0"/>
              </a:rPr>
              <a:t>E., </a:t>
            </a:r>
            <a:r>
              <a:rPr lang="pl-PL" sz="2400" dirty="0" err="1">
                <a:solidFill>
                  <a:srgbClr val="002060"/>
                </a:solidFill>
                <a:effectLst/>
                <a:latin typeface="Garamond" panose="02020404030301010803" pitchFamily="18" charset="0"/>
              </a:rPr>
              <a:t>Rosenhan</a:t>
            </a:r>
            <a:r>
              <a:rPr lang="pl-PL" sz="2400" i="1" dirty="0">
                <a:solidFill>
                  <a:srgbClr val="002060"/>
                </a:solidFill>
                <a:effectLst/>
                <a:latin typeface="Garamond" panose="02020404030301010803" pitchFamily="18" charset="0"/>
              </a:rPr>
              <a:t> D., Psychopatologia. </a:t>
            </a:r>
            <a:r>
              <a:rPr lang="pl-PL" sz="2400" dirty="0">
                <a:solidFill>
                  <a:srgbClr val="002060"/>
                </a:solidFill>
                <a:effectLst/>
                <a:latin typeface="Garamond" panose="02020404030301010803" pitchFamily="18" charset="0"/>
              </a:rPr>
              <a:t>Poznań 2003,</a:t>
            </a:r>
            <a:r>
              <a:rPr lang="pl-PL" sz="2400" i="1" dirty="0">
                <a:solidFill>
                  <a:srgbClr val="002060"/>
                </a:solidFill>
                <a:effectLst/>
                <a:latin typeface="Garamond" panose="02020404030301010803" pitchFamily="18" charset="0"/>
              </a:rPr>
              <a:t> </a:t>
            </a:r>
            <a:r>
              <a:rPr lang="pl-PL" sz="2400" dirty="0">
                <a:solidFill>
                  <a:srgbClr val="002060"/>
                </a:solidFill>
                <a:effectLst/>
                <a:latin typeface="Garamond" panose="02020404030301010803" pitchFamily="18" charset="0"/>
              </a:rPr>
              <a:t>Wydawnictwo Zysk i S – ka.</a:t>
            </a:r>
          </a:p>
        </p:txBody>
      </p:sp>
    </p:spTree>
    <p:extLst>
      <p:ext uri="{BB962C8B-B14F-4D97-AF65-F5344CB8AC3E}">
        <p14:creationId xmlns:p14="http://schemas.microsoft.com/office/powerpoint/2010/main" val="2310559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E57806-40D0-4407-9F20-30E95B4A9291}"/>
              </a:ext>
            </a:extLst>
          </p:cNvPr>
          <p:cNvSpPr>
            <a:spLocks noGrp="1"/>
          </p:cNvSpPr>
          <p:nvPr>
            <p:ph type="title"/>
          </p:nvPr>
        </p:nvSpPr>
        <p:spPr>
          <a:xfrm>
            <a:off x="677334" y="609600"/>
            <a:ext cx="8596668" cy="662609"/>
          </a:xfrm>
        </p:spPr>
        <p:txBody>
          <a:bodyPr/>
          <a:lstStyle/>
          <a:p>
            <a:r>
              <a:rPr lang="pl-PL" b="1" dirty="0">
                <a:solidFill>
                  <a:srgbClr val="002060"/>
                </a:solidFill>
                <a:latin typeface="Garamond" panose="02020404030301010803" pitchFamily="18" charset="0"/>
              </a:rPr>
              <a:t>Zaburzenia zachowania</a:t>
            </a:r>
          </a:p>
        </p:txBody>
      </p:sp>
      <p:sp>
        <p:nvSpPr>
          <p:cNvPr id="4" name="pole tekstowe 3">
            <a:extLst>
              <a:ext uri="{FF2B5EF4-FFF2-40B4-BE49-F238E27FC236}">
                <a16:creationId xmlns:a16="http://schemas.microsoft.com/office/drawing/2014/main" id="{5DC30C98-2592-4C39-A332-EA669D811F48}"/>
              </a:ext>
            </a:extLst>
          </p:cNvPr>
          <p:cNvSpPr txBox="1"/>
          <p:nvPr/>
        </p:nvSpPr>
        <p:spPr>
          <a:xfrm>
            <a:off x="805070" y="1749287"/>
            <a:ext cx="8348869" cy="4154984"/>
          </a:xfrm>
          <a:prstGeom prst="rect">
            <a:avLst/>
          </a:prstGeom>
          <a:noFill/>
        </p:spPr>
        <p:txBody>
          <a:bodyPr wrap="square">
            <a:spAutoFit/>
          </a:bodyPr>
          <a:lstStyle/>
          <a:p>
            <a:r>
              <a:rPr lang="pl-PL" sz="2400" b="0" i="0" dirty="0">
                <a:solidFill>
                  <a:srgbClr val="002060"/>
                </a:solidFill>
                <a:effectLst/>
                <a:latin typeface="Garamond" panose="02020404030301010803" pitchFamily="18" charset="0"/>
              </a:rPr>
              <a:t>Zaburzenia zachowania (CD - </a:t>
            </a:r>
            <a:r>
              <a:rPr lang="pl-PL" sz="2400" b="0" i="0" dirty="0" err="1">
                <a:solidFill>
                  <a:srgbClr val="002060"/>
                </a:solidFill>
                <a:effectLst/>
                <a:latin typeface="Garamond" panose="02020404030301010803" pitchFamily="18" charset="0"/>
              </a:rPr>
              <a:t>conduct</a:t>
            </a:r>
            <a:r>
              <a:rPr lang="pl-PL" sz="2400" b="0" i="0" dirty="0">
                <a:solidFill>
                  <a:srgbClr val="002060"/>
                </a:solidFill>
                <a:effectLst/>
                <a:latin typeface="Garamond" panose="02020404030301010803" pitchFamily="18" charset="0"/>
              </a:rPr>
              <a:t> </a:t>
            </a:r>
            <a:r>
              <a:rPr lang="pl-PL" sz="2400" b="0" i="0" dirty="0" err="1">
                <a:solidFill>
                  <a:srgbClr val="002060"/>
                </a:solidFill>
                <a:effectLst/>
                <a:latin typeface="Garamond" panose="02020404030301010803" pitchFamily="18" charset="0"/>
              </a:rPr>
              <a:t>disorder</a:t>
            </a:r>
            <a:r>
              <a:rPr lang="pl-PL" sz="2400" b="0" i="0" dirty="0">
                <a:solidFill>
                  <a:srgbClr val="002060"/>
                </a:solidFill>
                <a:effectLst/>
                <a:latin typeface="Garamond" panose="02020404030301010803" pitchFamily="18" charset="0"/>
              </a:rPr>
              <a:t>) stanowią złożony zespół problemów emocjonalnych oraz dotyczących ogólnego postępowania dzieci i młodzieży. Dziecko z CD ma poważne trudności z opanowaniem i przestrzeganiem zasad moralnych oraz zachowaniem się w sposób akceptowany społecznie. Nie uznaje autorytetu dorosłych, nie respektuje podstawowych reguł życia społecznego, przejawia zachowanie agresywne, które zagraża zdrowiu fizycznemu innych osób, często niszczy przedmioty stanowiące jego własność, jak również należące do innych, okłamuje, kradnie, wychodzi z domu i nie dociera do szkoły, zdarzają mu się także ucieczki w nieznane na okres dłuższy niż kilka godzin.</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262794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000A3F-258A-4E7C-9A67-70D930D9A249}"/>
              </a:ext>
            </a:extLst>
          </p:cNvPr>
          <p:cNvSpPr>
            <a:spLocks noGrp="1"/>
          </p:cNvSpPr>
          <p:nvPr>
            <p:ph type="title"/>
          </p:nvPr>
        </p:nvSpPr>
        <p:spPr>
          <a:xfrm>
            <a:off x="677334" y="609600"/>
            <a:ext cx="8596668" cy="583096"/>
          </a:xfrm>
        </p:spPr>
        <p:txBody>
          <a:bodyPr>
            <a:noAutofit/>
          </a:bodyPr>
          <a:lstStyle/>
          <a:p>
            <a:r>
              <a:rPr lang="pl-PL" b="1" dirty="0">
                <a:solidFill>
                  <a:srgbClr val="002060"/>
                </a:solidFill>
                <a:latin typeface="Garamond" panose="02020404030301010803" pitchFamily="18" charset="0"/>
              </a:rPr>
              <a:t>Zaburzenia zachowania</a:t>
            </a:r>
          </a:p>
        </p:txBody>
      </p:sp>
      <p:sp>
        <p:nvSpPr>
          <p:cNvPr id="4" name="pole tekstowe 3">
            <a:extLst>
              <a:ext uri="{FF2B5EF4-FFF2-40B4-BE49-F238E27FC236}">
                <a16:creationId xmlns:a16="http://schemas.microsoft.com/office/drawing/2014/main" id="{AFFE2F18-B5E7-4855-A735-281D53280AC0}"/>
              </a:ext>
            </a:extLst>
          </p:cNvPr>
          <p:cNvSpPr txBox="1"/>
          <p:nvPr/>
        </p:nvSpPr>
        <p:spPr>
          <a:xfrm>
            <a:off x="677334" y="2136339"/>
            <a:ext cx="8476605" cy="3539430"/>
          </a:xfrm>
          <a:prstGeom prst="rect">
            <a:avLst/>
          </a:prstGeom>
          <a:noFill/>
        </p:spPr>
        <p:txBody>
          <a:bodyPr wrap="square">
            <a:spAutoFit/>
          </a:bodyPr>
          <a:lstStyle/>
          <a:p>
            <a:r>
              <a:rPr lang="pl-PL" sz="2800" b="0" i="0" dirty="0">
                <a:solidFill>
                  <a:srgbClr val="002060"/>
                </a:solidFill>
                <a:effectLst/>
                <a:latin typeface="Garamond" panose="02020404030301010803" pitchFamily="18" charset="0"/>
              </a:rPr>
              <a:t>Przez innych oceniane jest raczej jako chuligańskie, zbuntowane niż jako chore czy zaburzone umysłowo,    choć na pewno wymagające pomocy. Przypuszcza się,        iż przyczyną takich zaburzeń jest kombinacja aberracji genetycznych oraz czynników środowiskowych. Postępowanie lecznicze powinno obejmować terapię behawioralno-poznawczą oraz systemową, a także farmakoterapię.</a:t>
            </a:r>
            <a:endParaRPr lang="pl-PL" sz="2800" dirty="0">
              <a:solidFill>
                <a:srgbClr val="002060"/>
              </a:solidFill>
              <a:latin typeface="Garamond" panose="02020404030301010803" pitchFamily="18" charset="0"/>
            </a:endParaRPr>
          </a:p>
        </p:txBody>
      </p:sp>
      <p:pic>
        <p:nvPicPr>
          <p:cNvPr id="2050" name="Picture 2" descr="Co może oznaczać agresja u dziecka? - Dziecko - Polki.pl">
            <a:extLst>
              <a:ext uri="{FF2B5EF4-FFF2-40B4-BE49-F238E27FC236}">
                <a16:creationId xmlns:a16="http://schemas.microsoft.com/office/drawing/2014/main" id="{E4888BD3-7433-4D74-B253-DACE24A968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2452" y="0"/>
            <a:ext cx="3339548" cy="2504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4776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1A7403-0A34-4972-892E-E5E1DDB777F0}"/>
              </a:ext>
            </a:extLst>
          </p:cNvPr>
          <p:cNvSpPr>
            <a:spLocks noGrp="1"/>
          </p:cNvSpPr>
          <p:nvPr>
            <p:ph type="title"/>
          </p:nvPr>
        </p:nvSpPr>
        <p:spPr/>
        <p:txBody>
          <a:bodyPr/>
          <a:lstStyle/>
          <a:p>
            <a:r>
              <a:rPr lang="pl-PL" b="1" dirty="0">
                <a:solidFill>
                  <a:srgbClr val="002060"/>
                </a:solidFill>
                <a:latin typeface="Garamond" panose="02020404030301010803" pitchFamily="18" charset="0"/>
              </a:rPr>
              <a:t>Diagnoza</a:t>
            </a:r>
          </a:p>
        </p:txBody>
      </p:sp>
      <p:sp>
        <p:nvSpPr>
          <p:cNvPr id="4" name="pole tekstowe 3">
            <a:extLst>
              <a:ext uri="{FF2B5EF4-FFF2-40B4-BE49-F238E27FC236}">
                <a16:creationId xmlns:a16="http://schemas.microsoft.com/office/drawing/2014/main" id="{EB5E3778-6901-4778-85E6-25850E577C79}"/>
              </a:ext>
            </a:extLst>
          </p:cNvPr>
          <p:cNvSpPr txBox="1"/>
          <p:nvPr/>
        </p:nvSpPr>
        <p:spPr>
          <a:xfrm>
            <a:off x="318052" y="2037522"/>
            <a:ext cx="9462052" cy="3785652"/>
          </a:xfrm>
          <a:prstGeom prst="rect">
            <a:avLst/>
          </a:prstGeom>
          <a:noFill/>
        </p:spPr>
        <p:txBody>
          <a:bodyPr wrap="square">
            <a:spAutoFit/>
          </a:bodyPr>
          <a:lstStyle/>
          <a:p>
            <a:r>
              <a:rPr lang="pl-PL" sz="2400" b="0" i="0" dirty="0">
                <a:solidFill>
                  <a:srgbClr val="002060"/>
                </a:solidFill>
                <a:effectLst/>
                <a:latin typeface="Garamond" panose="02020404030301010803" pitchFamily="18" charset="0"/>
              </a:rPr>
              <a:t>Zaburzenia zachowania są rozpoznawane w przypadku, gdy charakterystyczny dla dziecka wzorzec aspołecznego postępowania powtarza się wielokrotnie, wykazuje cechy stałości i dotyczy poważnego naruszania praw innych ludzi oraz łamania norm społeczno-etycznych. Ponadto trzy lub więcej specyficznych </a:t>
            </a:r>
            <a:r>
              <a:rPr lang="pl-PL" sz="2400" b="0" i="0" dirty="0" err="1">
                <a:solidFill>
                  <a:srgbClr val="002060"/>
                </a:solidFill>
                <a:effectLst/>
                <a:latin typeface="Garamond" panose="02020404030301010803" pitchFamily="18" charset="0"/>
              </a:rPr>
              <a:t>zachowań</a:t>
            </a:r>
            <a:r>
              <a:rPr lang="pl-PL" sz="2400" b="0" i="0" dirty="0">
                <a:solidFill>
                  <a:srgbClr val="002060"/>
                </a:solidFill>
                <a:effectLst/>
                <a:latin typeface="Garamond" panose="02020404030301010803" pitchFamily="18" charset="0"/>
              </a:rPr>
              <a:t> (z grup podanych niżej) było obserwowanych w ciągu ostatnich dwunastu miesięcy, a przynajmniej jedno z aspołecznych </a:t>
            </a:r>
            <a:r>
              <a:rPr lang="pl-PL" sz="2400" b="0" i="0" dirty="0" err="1">
                <a:solidFill>
                  <a:srgbClr val="002060"/>
                </a:solidFill>
                <a:effectLst/>
                <a:latin typeface="Garamond" panose="02020404030301010803" pitchFamily="18" charset="0"/>
              </a:rPr>
              <a:t>zachowań</a:t>
            </a:r>
            <a:r>
              <a:rPr lang="pl-PL" sz="2400" b="0" i="0" dirty="0">
                <a:solidFill>
                  <a:srgbClr val="002060"/>
                </a:solidFill>
                <a:effectLst/>
                <a:latin typeface="Garamond" panose="02020404030301010803" pitchFamily="18" charset="0"/>
              </a:rPr>
              <a:t> wystąpiło w ciągu minionych sześciu miesięcy. Zaburzenia w zachowaniu dziecka wpływają niekorzystnie na jego funkcjonowanie w wielu dziedzinach życia, tj. w kontaktach interpersonalnych z osobami znanymi i obcymi, osiągnięciach szkolnych i innych rodzajach aktywności.</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2218654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8715D0-5C1D-442A-B511-4B237A23AEB3}"/>
              </a:ext>
            </a:extLst>
          </p:cNvPr>
          <p:cNvSpPr>
            <a:spLocks noGrp="1"/>
          </p:cNvSpPr>
          <p:nvPr>
            <p:ph type="title"/>
          </p:nvPr>
        </p:nvSpPr>
        <p:spPr>
          <a:xfrm>
            <a:off x="677334" y="609600"/>
            <a:ext cx="8596668" cy="742122"/>
          </a:xfrm>
        </p:spPr>
        <p:txBody>
          <a:bodyPr>
            <a:normAutofit/>
          </a:bodyPr>
          <a:lstStyle/>
          <a:p>
            <a:r>
              <a:rPr lang="pl-PL" b="1" dirty="0">
                <a:solidFill>
                  <a:srgbClr val="002060"/>
                </a:solidFill>
                <a:latin typeface="Garamond" panose="02020404030301010803" pitchFamily="18" charset="0"/>
              </a:rPr>
              <a:t>Objawy</a:t>
            </a:r>
          </a:p>
        </p:txBody>
      </p:sp>
      <p:sp>
        <p:nvSpPr>
          <p:cNvPr id="4" name="pole tekstowe 3">
            <a:extLst>
              <a:ext uri="{FF2B5EF4-FFF2-40B4-BE49-F238E27FC236}">
                <a16:creationId xmlns:a16="http://schemas.microsoft.com/office/drawing/2014/main" id="{375994D7-BB11-4623-A679-2410CD7C9E74}"/>
              </a:ext>
            </a:extLst>
          </p:cNvPr>
          <p:cNvSpPr txBox="1"/>
          <p:nvPr/>
        </p:nvSpPr>
        <p:spPr>
          <a:xfrm>
            <a:off x="677334" y="1859340"/>
            <a:ext cx="8476605" cy="3416320"/>
          </a:xfrm>
          <a:prstGeom prst="rect">
            <a:avLst/>
          </a:prstGeom>
          <a:noFill/>
        </p:spPr>
        <p:txBody>
          <a:bodyPr wrap="square">
            <a:spAutoFit/>
          </a:bodyPr>
          <a:lstStyle/>
          <a:p>
            <a:r>
              <a:rPr lang="pl-PL" sz="2400" b="0" i="0" dirty="0">
                <a:solidFill>
                  <a:srgbClr val="002060"/>
                </a:solidFill>
                <a:effectLst/>
                <a:latin typeface="Garamond" panose="02020404030301010803" pitchFamily="18" charset="0"/>
              </a:rPr>
              <a:t>W amerykańskiej klasyfikacji zaburzeń psychicznych DSM-IV zaburzenia zachowania są uporządkowane w następujące grupy symptomatyczne:</a:t>
            </a:r>
            <a:br>
              <a:rPr lang="pl-PL" sz="2400" dirty="0">
                <a:solidFill>
                  <a:srgbClr val="002060"/>
                </a:solidFill>
                <a:latin typeface="Garamond" panose="02020404030301010803" pitchFamily="18" charset="0"/>
              </a:rPr>
            </a:br>
            <a:r>
              <a:rPr lang="pl-PL" sz="2400" b="0" i="0" dirty="0">
                <a:solidFill>
                  <a:srgbClr val="002060"/>
                </a:solidFill>
                <a:effectLst/>
                <a:latin typeface="Garamond" panose="02020404030301010803" pitchFamily="18" charset="0"/>
              </a:rPr>
              <a:t>• zachowania agresywne, zagrażające zdrowiu i życiu bądź przynoszące fizyczną szkodę innym ludziom i istotom żywym;</a:t>
            </a:r>
            <a:br>
              <a:rPr lang="pl-PL" sz="2400" dirty="0">
                <a:solidFill>
                  <a:srgbClr val="002060"/>
                </a:solidFill>
                <a:latin typeface="Garamond" panose="02020404030301010803" pitchFamily="18" charset="0"/>
              </a:rPr>
            </a:br>
            <a:r>
              <a:rPr lang="pl-PL" sz="2400" b="0" i="0" dirty="0">
                <a:solidFill>
                  <a:srgbClr val="002060"/>
                </a:solidFill>
                <a:effectLst/>
                <a:latin typeface="Garamond" panose="02020404030301010803" pitchFamily="18" charset="0"/>
              </a:rPr>
              <a:t>• nieagresywne zachowania powodujące utratę lub zniszczenie cudzej własności;</a:t>
            </a:r>
            <a:br>
              <a:rPr lang="pl-PL" sz="2400" dirty="0">
                <a:solidFill>
                  <a:srgbClr val="002060"/>
                </a:solidFill>
                <a:latin typeface="Garamond" panose="02020404030301010803" pitchFamily="18" charset="0"/>
              </a:rPr>
            </a:br>
            <a:r>
              <a:rPr lang="pl-PL" sz="2400" b="0" i="0" dirty="0">
                <a:solidFill>
                  <a:srgbClr val="002060"/>
                </a:solidFill>
                <a:effectLst/>
                <a:latin typeface="Garamond" panose="02020404030301010803" pitchFamily="18" charset="0"/>
              </a:rPr>
              <a:t>• włamania i kradzieże;</a:t>
            </a:r>
            <a:br>
              <a:rPr lang="pl-PL" sz="2400" dirty="0">
                <a:solidFill>
                  <a:srgbClr val="002060"/>
                </a:solidFill>
                <a:latin typeface="Garamond" panose="02020404030301010803" pitchFamily="18" charset="0"/>
              </a:rPr>
            </a:br>
            <a:r>
              <a:rPr lang="pl-PL" sz="2400" b="0" i="0" dirty="0">
                <a:solidFill>
                  <a:srgbClr val="002060"/>
                </a:solidFill>
                <a:effectLst/>
                <a:latin typeface="Garamond" panose="02020404030301010803" pitchFamily="18" charset="0"/>
              </a:rPr>
              <a:t>• poważne naruszenie prawa.</a:t>
            </a:r>
            <a:endParaRPr lang="pl-PL" sz="2400" dirty="0">
              <a:solidFill>
                <a:srgbClr val="002060"/>
              </a:solidFill>
              <a:latin typeface="Garamond" panose="02020404030301010803" pitchFamily="18" charset="0"/>
            </a:endParaRPr>
          </a:p>
        </p:txBody>
      </p:sp>
      <p:pic>
        <p:nvPicPr>
          <p:cNvPr id="3074" name="Picture 2" descr="Dlaczego dziecko gryzie | Mamydzieci.pl">
            <a:extLst>
              <a:ext uri="{FF2B5EF4-FFF2-40B4-BE49-F238E27FC236}">
                <a16:creationId xmlns:a16="http://schemas.microsoft.com/office/drawing/2014/main" id="{8E33887E-8DAE-4D4D-838C-4B9A43B2E1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7360" y="0"/>
            <a:ext cx="3724640" cy="2375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803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6F2442C8-BE1A-4D33-B407-E35F2216795B}"/>
              </a:ext>
            </a:extLst>
          </p:cNvPr>
          <p:cNvSpPr txBox="1"/>
          <p:nvPr/>
        </p:nvSpPr>
        <p:spPr>
          <a:xfrm>
            <a:off x="745435" y="318052"/>
            <a:ext cx="8408504" cy="6370975"/>
          </a:xfrm>
          <a:prstGeom prst="rect">
            <a:avLst/>
          </a:prstGeom>
          <a:noFill/>
        </p:spPr>
        <p:txBody>
          <a:bodyPr wrap="square">
            <a:spAutoFit/>
          </a:bodyPr>
          <a:lstStyle/>
          <a:p>
            <a:pPr algn="just"/>
            <a:r>
              <a:rPr lang="pl-PL" sz="2400" b="0" i="0" dirty="0">
                <a:solidFill>
                  <a:srgbClr val="002060"/>
                </a:solidFill>
                <a:effectLst/>
                <a:latin typeface="Garamond" panose="02020404030301010803" pitchFamily="18" charset="0"/>
              </a:rPr>
              <a:t>Pozostałe zaburzenia zachowania obejmują objawy zaburzenia </a:t>
            </a:r>
            <a:r>
              <a:rPr lang="pl-PL" sz="2400" b="0" i="0" dirty="0" err="1">
                <a:solidFill>
                  <a:srgbClr val="002060"/>
                </a:solidFill>
                <a:effectLst/>
                <a:latin typeface="Garamond" panose="02020404030301010803" pitchFamily="18" charset="0"/>
              </a:rPr>
              <a:t>opozycyjno</a:t>
            </a:r>
            <a:r>
              <a:rPr lang="pl-PL" sz="2400" b="0" i="0" dirty="0">
                <a:solidFill>
                  <a:srgbClr val="002060"/>
                </a:solidFill>
                <a:effectLst/>
                <a:latin typeface="Garamond" panose="02020404030301010803" pitchFamily="18" charset="0"/>
              </a:rPr>
              <a:t> buntowniczego, a ponadto wiele innych </a:t>
            </a:r>
            <a:r>
              <a:rPr lang="pl-PL" sz="2400" b="0" i="0" dirty="0" err="1">
                <a:solidFill>
                  <a:srgbClr val="002060"/>
                </a:solidFill>
                <a:effectLst/>
                <a:latin typeface="Garamond" panose="02020404030301010803" pitchFamily="18" charset="0"/>
              </a:rPr>
              <a:t>dysocjalnych</a:t>
            </a:r>
            <a:r>
              <a:rPr lang="pl-PL" sz="2400" b="0" i="0" dirty="0">
                <a:solidFill>
                  <a:srgbClr val="002060"/>
                </a:solidFill>
                <a:effectLst/>
                <a:latin typeface="Garamond" panose="02020404030301010803" pitchFamily="18" charset="0"/>
              </a:rPr>
              <a:t>, agresywnych i buntowniczych </a:t>
            </a:r>
            <a:r>
              <a:rPr lang="pl-PL" sz="2400" b="0" i="0" dirty="0" err="1">
                <a:solidFill>
                  <a:srgbClr val="002060"/>
                </a:solidFill>
                <a:effectLst/>
                <a:latin typeface="Garamond" panose="02020404030301010803" pitchFamily="18" charset="0"/>
              </a:rPr>
              <a:t>zachowań</a:t>
            </a:r>
            <a:r>
              <a:rPr lang="pl-PL" sz="2400" b="0" i="0" dirty="0">
                <a:solidFill>
                  <a:srgbClr val="002060"/>
                </a:solidFill>
                <a:effectLst/>
                <a:latin typeface="Garamond" panose="02020404030301010803" pitchFamily="18" charset="0"/>
              </a:rPr>
              <a:t>, które łamią normy społeczne i powszechnie przyjęte reguły współżycia społecznego. Zalicza się do nich między innymi:</a:t>
            </a:r>
          </a:p>
          <a:p>
            <a:pPr algn="just"/>
            <a:endParaRPr lang="pl-PL" sz="2400" b="0" i="0" dirty="0">
              <a:solidFill>
                <a:srgbClr val="002060"/>
              </a:solidFill>
              <a:effectLst/>
              <a:latin typeface="Garamond" panose="02020404030301010803" pitchFamily="18" charset="0"/>
            </a:endParaRPr>
          </a:p>
          <a:p>
            <a:pPr algn="just">
              <a:buFont typeface="Arial" panose="020B0604020202020204" pitchFamily="34" charset="0"/>
              <a:buChar char="•"/>
            </a:pPr>
            <a:r>
              <a:rPr lang="pl-PL" sz="2400" b="0" i="0" dirty="0">
                <a:solidFill>
                  <a:srgbClr val="002060"/>
                </a:solidFill>
                <a:effectLst/>
                <a:latin typeface="Garamond" panose="02020404030301010803" pitchFamily="18" charset="0"/>
              </a:rPr>
              <a:t>notoryczne kłamstwa mające na celu uzyskanie korzyści lub uniknięcie konsekwencji,</a:t>
            </a:r>
          </a:p>
          <a:p>
            <a:pPr algn="just">
              <a:buFont typeface="Arial" panose="020B0604020202020204" pitchFamily="34" charset="0"/>
              <a:buChar char="•"/>
            </a:pPr>
            <a:r>
              <a:rPr lang="pl-PL" sz="2400" b="0" i="0" dirty="0">
                <a:solidFill>
                  <a:srgbClr val="002060"/>
                </a:solidFill>
                <a:effectLst/>
                <a:latin typeface="Garamond" panose="02020404030301010803" pitchFamily="18" charset="0"/>
              </a:rPr>
              <a:t>bójki,</a:t>
            </a:r>
          </a:p>
          <a:p>
            <a:pPr algn="just">
              <a:buFont typeface="Arial" panose="020B0604020202020204" pitchFamily="34" charset="0"/>
              <a:buChar char="•"/>
            </a:pPr>
            <a:r>
              <a:rPr lang="pl-PL" sz="2400" b="0" i="0" dirty="0">
                <a:solidFill>
                  <a:srgbClr val="002060"/>
                </a:solidFill>
                <a:effectLst/>
                <a:latin typeface="Garamond" panose="02020404030301010803" pitchFamily="18" charset="0"/>
              </a:rPr>
              <a:t>wagary</a:t>
            </a:r>
          </a:p>
          <a:p>
            <a:pPr algn="just">
              <a:buFont typeface="Arial" panose="020B0604020202020204" pitchFamily="34" charset="0"/>
              <a:buChar char="•"/>
            </a:pPr>
            <a:r>
              <a:rPr lang="pl-PL" sz="2400" b="0" i="0" dirty="0">
                <a:solidFill>
                  <a:srgbClr val="002060"/>
                </a:solidFill>
                <a:effectLst/>
                <a:latin typeface="Garamond" panose="02020404030301010803" pitchFamily="18" charset="0"/>
              </a:rPr>
              <a:t>zastraszanie</a:t>
            </a:r>
          </a:p>
          <a:p>
            <a:pPr algn="just">
              <a:buFont typeface="Arial" panose="020B0604020202020204" pitchFamily="34" charset="0"/>
              <a:buChar char="•"/>
            </a:pPr>
            <a:r>
              <a:rPr lang="pl-PL" sz="2400" b="0" i="0" dirty="0">
                <a:solidFill>
                  <a:srgbClr val="002060"/>
                </a:solidFill>
                <a:effectLst/>
                <a:latin typeface="Garamond" panose="02020404030301010803" pitchFamily="18" charset="0"/>
              </a:rPr>
              <a:t>pozostawanie poza domem przed 13 r.ż. mimo zakazu opiekunów lub ucieczki na noc z domu</a:t>
            </a:r>
          </a:p>
          <a:p>
            <a:pPr algn="just">
              <a:buFont typeface="Arial" panose="020B0604020202020204" pitchFamily="34" charset="0"/>
              <a:buChar char="•"/>
            </a:pPr>
            <a:r>
              <a:rPr lang="pl-PL" sz="2400" b="0" i="0" dirty="0">
                <a:solidFill>
                  <a:srgbClr val="002060"/>
                </a:solidFill>
                <a:effectLst/>
                <a:latin typeface="Garamond" panose="02020404030301010803" pitchFamily="18" charset="0"/>
              </a:rPr>
              <a:t>znęcanie się nad innymi osobami lub zwierzętami,</a:t>
            </a:r>
          </a:p>
          <a:p>
            <a:pPr algn="just"/>
            <a:r>
              <a:rPr lang="pl-PL" sz="2400" b="0" i="0" dirty="0">
                <a:solidFill>
                  <a:srgbClr val="002060"/>
                </a:solidFill>
                <a:effectLst/>
                <a:latin typeface="Garamond" panose="02020404030301010803" pitchFamily="18" charset="0"/>
              </a:rPr>
              <a:t> </a:t>
            </a:r>
            <a:br>
              <a:rPr lang="pl-PL" sz="2400" b="0" i="0" dirty="0">
                <a:solidFill>
                  <a:srgbClr val="002060"/>
                </a:solidFill>
                <a:effectLst/>
                <a:latin typeface="Garamond" panose="02020404030301010803" pitchFamily="18" charset="0"/>
              </a:rPr>
            </a:br>
            <a:endParaRPr lang="pl-PL" sz="2400" b="0" i="0" dirty="0">
              <a:solidFill>
                <a:srgbClr val="002060"/>
              </a:solidFill>
              <a:effectLst/>
              <a:latin typeface="Garamond" panose="02020404030301010803" pitchFamily="18" charset="0"/>
            </a:endParaRPr>
          </a:p>
          <a:p>
            <a:pPr algn="just">
              <a:buFont typeface="Arial" panose="020B0604020202020204" pitchFamily="34" charset="0"/>
              <a:buChar char="•"/>
            </a:pPr>
            <a:r>
              <a:rPr lang="pl-PL" sz="2400" b="0" i="0" dirty="0">
                <a:solidFill>
                  <a:srgbClr val="002060"/>
                </a:solidFill>
                <a:effectLst/>
                <a:latin typeface="Garamond" panose="02020404030301010803" pitchFamily="18" charset="0"/>
              </a:rPr>
              <a:t>wandalizm w tym podpalenia</a:t>
            </a:r>
          </a:p>
        </p:txBody>
      </p:sp>
    </p:spTree>
    <p:extLst>
      <p:ext uri="{BB962C8B-B14F-4D97-AF65-F5344CB8AC3E}">
        <p14:creationId xmlns:p14="http://schemas.microsoft.com/office/powerpoint/2010/main" val="784038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FCB5BB-1D51-4F35-8FED-0C6C76B98912}"/>
              </a:ext>
            </a:extLst>
          </p:cNvPr>
          <p:cNvSpPr>
            <a:spLocks noGrp="1"/>
          </p:cNvSpPr>
          <p:nvPr>
            <p:ph type="title"/>
          </p:nvPr>
        </p:nvSpPr>
        <p:spPr>
          <a:xfrm>
            <a:off x="677334" y="288235"/>
            <a:ext cx="8596668" cy="974035"/>
          </a:xfrm>
        </p:spPr>
        <p:txBody>
          <a:bodyPr/>
          <a:lstStyle/>
          <a:p>
            <a:r>
              <a:rPr lang="pl-PL" b="1" dirty="0">
                <a:solidFill>
                  <a:srgbClr val="002060"/>
                </a:solidFill>
                <a:latin typeface="Garamond" panose="02020404030301010803" pitchFamily="18" charset="0"/>
              </a:rPr>
              <a:t>Rodzaje zaburzeń zachowania</a:t>
            </a:r>
          </a:p>
        </p:txBody>
      </p:sp>
      <p:sp>
        <p:nvSpPr>
          <p:cNvPr id="4" name="pole tekstowe 3">
            <a:extLst>
              <a:ext uri="{FF2B5EF4-FFF2-40B4-BE49-F238E27FC236}">
                <a16:creationId xmlns:a16="http://schemas.microsoft.com/office/drawing/2014/main" id="{7B21076B-5B52-491B-9D02-7207CB3A318D}"/>
              </a:ext>
            </a:extLst>
          </p:cNvPr>
          <p:cNvSpPr txBox="1"/>
          <p:nvPr/>
        </p:nvSpPr>
        <p:spPr>
          <a:xfrm>
            <a:off x="607080" y="2028953"/>
            <a:ext cx="8765520" cy="3785652"/>
          </a:xfrm>
          <a:prstGeom prst="rect">
            <a:avLst/>
          </a:prstGeom>
          <a:noFill/>
        </p:spPr>
        <p:txBody>
          <a:bodyPr wrap="square">
            <a:spAutoFit/>
          </a:bodyPr>
          <a:lstStyle/>
          <a:p>
            <a:r>
              <a:rPr lang="pl-PL" sz="2400" b="0" i="0" dirty="0">
                <a:solidFill>
                  <a:srgbClr val="002060"/>
                </a:solidFill>
                <a:effectLst/>
                <a:latin typeface="Garamond" panose="02020404030301010803" pitchFamily="18" charset="0"/>
              </a:rPr>
              <a:t>Według Amerykańskiego Towarzystwa Psychiatrycznego (1994), wśród zaburzeń zachowania można wyodrębnić kilka zróżnicowanych typów. W klasyfikacji DSM-IV występują zaburzenia zachowania wyróżnione  ze względu na wiek ujawnienia się problemów oraz stopień nasilenia objawów.</a:t>
            </a:r>
          </a:p>
          <a:p>
            <a:br>
              <a:rPr lang="pl-PL" sz="2400" dirty="0">
                <a:solidFill>
                  <a:srgbClr val="002060"/>
                </a:solidFill>
                <a:latin typeface="Garamond" panose="02020404030301010803" pitchFamily="18" charset="0"/>
              </a:rPr>
            </a:br>
            <a:r>
              <a:rPr lang="pl-PL" sz="2400" b="1" i="1" u="sng" dirty="0">
                <a:solidFill>
                  <a:srgbClr val="002060"/>
                </a:solidFill>
                <a:effectLst/>
                <a:latin typeface="Garamond" panose="02020404030301010803" pitchFamily="18" charset="0"/>
              </a:rPr>
              <a:t>Typ dziecięcy </a:t>
            </a:r>
            <a:r>
              <a:rPr lang="pl-PL" sz="2400" b="0" i="0" dirty="0">
                <a:solidFill>
                  <a:srgbClr val="002060"/>
                </a:solidFill>
                <a:effectLst/>
                <a:latin typeface="Garamond" panose="02020404030301010803" pitchFamily="18" charset="0"/>
              </a:rPr>
              <a:t>- ten typ zaburzeń zachowania zostaje zapoczątkowany    w dzieciństwie i obejmuje zaburzenia ujawnione przed 10 rokiem życia dziecka. Dzieci z tym rodzajem zaburzeń zachowania to głównie chłopcy.</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2078774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BECBE8-6FF0-4BE3-BC6D-C9C7BF9E3D08}"/>
              </a:ext>
            </a:extLst>
          </p:cNvPr>
          <p:cNvSpPr>
            <a:spLocks noGrp="1"/>
          </p:cNvSpPr>
          <p:nvPr>
            <p:ph type="title"/>
          </p:nvPr>
        </p:nvSpPr>
        <p:spPr>
          <a:xfrm>
            <a:off x="677334" y="609600"/>
            <a:ext cx="8596668" cy="781878"/>
          </a:xfrm>
        </p:spPr>
        <p:txBody>
          <a:bodyPr/>
          <a:lstStyle/>
          <a:p>
            <a:r>
              <a:rPr lang="pl-PL" b="1" dirty="0">
                <a:solidFill>
                  <a:srgbClr val="002060"/>
                </a:solidFill>
                <a:latin typeface="Garamond" panose="02020404030301010803" pitchFamily="18" charset="0"/>
              </a:rPr>
              <a:t>Rodzaje zaburzeń zachowania</a:t>
            </a:r>
          </a:p>
        </p:txBody>
      </p:sp>
      <p:sp>
        <p:nvSpPr>
          <p:cNvPr id="4" name="pole tekstowe 3">
            <a:extLst>
              <a:ext uri="{FF2B5EF4-FFF2-40B4-BE49-F238E27FC236}">
                <a16:creationId xmlns:a16="http://schemas.microsoft.com/office/drawing/2014/main" id="{7578403D-B21B-4187-BA20-A28A136A7C87}"/>
              </a:ext>
            </a:extLst>
          </p:cNvPr>
          <p:cNvSpPr txBox="1"/>
          <p:nvPr/>
        </p:nvSpPr>
        <p:spPr>
          <a:xfrm>
            <a:off x="557271" y="1858617"/>
            <a:ext cx="9123442" cy="3416320"/>
          </a:xfrm>
          <a:prstGeom prst="rect">
            <a:avLst/>
          </a:prstGeom>
          <a:noFill/>
        </p:spPr>
        <p:txBody>
          <a:bodyPr wrap="square">
            <a:spAutoFit/>
          </a:bodyPr>
          <a:lstStyle/>
          <a:p>
            <a:r>
              <a:rPr lang="pl-PL" sz="2400" b="0" i="0" dirty="0">
                <a:solidFill>
                  <a:srgbClr val="002060"/>
                </a:solidFill>
                <a:effectLst/>
                <a:latin typeface="Garamond" panose="02020404030301010803" pitchFamily="18" charset="0"/>
              </a:rPr>
              <a:t>Często ujawniają oni agresję fizyczną, wchodzą w konflikty z rówieśnikami, kończące się bójkami. Są aroganccy, nieposłuszni, ignorują zalecenia dorosłych, kłócą się z nauczycielem i rodzicami, obrażają ich. Używają wulgarnego słownictwa. Często tracą panowanie nad sobą, nawet z powodu bodźca o niewielkiej sile. Celowo wykonują czynności, które denerwują       i rozdrażniają innych. Dzieci te ujawniają pełny zespół objawów zaburzonego zachowania przed wkroczeniem w okres dojrzewania. Jest wysoce prawdopodobne, iż zachowania te nasilą się w dalszych okresach rozwoju, mogą stać się podstawą osobowości antyspołecznej.</a:t>
            </a:r>
            <a:endParaRPr lang="pl-PL" sz="24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4208286890"/>
      </p:ext>
    </p:extLst>
  </p:cSld>
  <p:clrMapOvr>
    <a:masterClrMapping/>
  </p:clrMapOvr>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86</TotalTime>
  <Words>1833</Words>
  <Application>Microsoft Office PowerPoint</Application>
  <PresentationFormat>Panoramiczny</PresentationFormat>
  <Paragraphs>74</Paragraphs>
  <Slides>24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24</vt:i4>
      </vt:variant>
    </vt:vector>
  </HeadingPairs>
  <TitlesOfParts>
    <vt:vector size="29" baseType="lpstr">
      <vt:lpstr>Arial</vt:lpstr>
      <vt:lpstr>Garamond</vt:lpstr>
      <vt:lpstr>Trebuchet MS</vt:lpstr>
      <vt:lpstr>Wingdings 3</vt:lpstr>
      <vt:lpstr>Faseta</vt:lpstr>
      <vt:lpstr>Dziecko z zaburzeniami zachowania</vt:lpstr>
      <vt:lpstr>Prezentacja programu PowerPoint</vt:lpstr>
      <vt:lpstr>Zaburzenia zachowania</vt:lpstr>
      <vt:lpstr>Zaburzenia zachowania</vt:lpstr>
      <vt:lpstr>Diagnoza</vt:lpstr>
      <vt:lpstr>Objawy</vt:lpstr>
      <vt:lpstr>Prezentacja programu PowerPoint</vt:lpstr>
      <vt:lpstr>Rodzaje zaburzeń zachowania</vt:lpstr>
      <vt:lpstr>Rodzaje zaburzeń zachowania</vt:lpstr>
      <vt:lpstr>Rodzaje zaburzeń zachowania</vt:lpstr>
      <vt:lpstr>Rodzaje zaburzeń zachowania</vt:lpstr>
      <vt:lpstr>Rodzaje zaburzeń zachowania</vt:lpstr>
      <vt:lpstr>Rodzaje zaburzeń zachowania</vt:lpstr>
      <vt:lpstr>Geneza</vt:lpstr>
      <vt:lpstr>Geneza</vt:lpstr>
      <vt:lpstr>Geneza</vt:lpstr>
      <vt:lpstr>Geneza</vt:lpstr>
      <vt:lpstr>Geneza</vt:lpstr>
      <vt:lpstr>Leczenia zaburzeń zachowania</vt:lpstr>
      <vt:lpstr>Specjalistyczna pomoc</vt:lpstr>
      <vt:lpstr>Specjalistyczna pomoc</vt:lpstr>
      <vt:lpstr>Specjalistyczna pomoc</vt:lpstr>
      <vt:lpstr>Specjalistyczna pomoc</vt:lpstr>
      <vt:lpstr>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Dziecko z zaburzeniami zachowania</dc:title>
  <dc:creator>Lenovo</dc:creator>
  <cp:lastModifiedBy>Lenovo</cp:lastModifiedBy>
  <cp:revision>3</cp:revision>
  <dcterms:created xsi:type="dcterms:W3CDTF">2022-03-24T17:05:11Z</dcterms:created>
  <dcterms:modified xsi:type="dcterms:W3CDTF">2024-01-10T05:11:09Z</dcterms:modified>
</cp:coreProperties>
</file>