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handoutMasterIdLst>
    <p:handoutMasterId r:id="rId24"/>
  </p:handoutMasterIdLst>
  <p:sldIdLst>
    <p:sldId id="256" r:id="rId2"/>
    <p:sldId id="260" r:id="rId3"/>
    <p:sldId id="257" r:id="rId4"/>
    <p:sldId id="259" r:id="rId5"/>
    <p:sldId id="258" r:id="rId6"/>
    <p:sldId id="261" r:id="rId7"/>
    <p:sldId id="262" r:id="rId8"/>
    <p:sldId id="263" r:id="rId9"/>
    <p:sldId id="266" r:id="rId10"/>
    <p:sldId id="264" r:id="rId11"/>
    <p:sldId id="267" r:id="rId12"/>
    <p:sldId id="265" r:id="rId13"/>
    <p:sldId id="268" r:id="rId14"/>
    <p:sldId id="269" r:id="rId15"/>
    <p:sldId id="270" r:id="rId16"/>
    <p:sldId id="271" r:id="rId17"/>
    <p:sldId id="275" r:id="rId18"/>
    <p:sldId id="273" r:id="rId19"/>
    <p:sldId id="272" r:id="rId20"/>
    <p:sldId id="274" r:id="rId21"/>
    <p:sldId id="277" r:id="rId22"/>
    <p:sldId id="276"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111726-7EAE-438B-85BF-5D1760C3AB05}" type="datetimeFigureOut">
              <a:rPr lang="sk-SK" smtClean="0"/>
              <a:t>30. 6. 2023</a:t>
            </a:fld>
            <a:endParaRPr lang="sk-SK"/>
          </a:p>
        </p:txBody>
      </p:sp>
      <p:sp>
        <p:nvSpPr>
          <p:cNvPr id="4" name="Zástupný symbol päty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4C2422-BBF9-4C41-AFE3-D3CAA47535F6}" type="slidenum">
              <a:rPr lang="sk-SK" smtClean="0"/>
              <a:t>‹#›</a:t>
            </a:fld>
            <a:endParaRPr lang="sk-SK"/>
          </a:p>
        </p:txBody>
      </p:sp>
    </p:spTree>
    <p:extLst>
      <p:ext uri="{BB962C8B-B14F-4D97-AF65-F5344CB8AC3E}">
        <p14:creationId xmlns:p14="http://schemas.microsoft.com/office/powerpoint/2010/main" val="1340702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a:t>Kliknutím upravte štýl predlohy nadpisu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6/30/2023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61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82009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73009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48753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31135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35883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7846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6/30/2023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874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3FFE419-2371-464F-8239-3959401C3561}" type="datetimeFigureOut">
              <a:rPr lang="en-US" smtClean="0"/>
              <a:t>6/30/2023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
              </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5904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6/30/2023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96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a:t>Kliknutím upravte štýl predlohy nadpisu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3E5059C3-6A89-4494-99FF-5A4D6FFD50EB}" type="datetimeFigureOut">
              <a:rPr lang="en-US" smtClean="0"/>
              <a:t>6/30/2023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227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310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6/30/2023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66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6/30/2023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071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6/30/2023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254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7D525BB-DA17-4BA0-B3C8-3AC3ABC827E6}"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826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CBC1C18-307B-4F68-A007-B5B542270E8D}" type="datetimeFigureOut">
              <a:rPr lang="en-US" smtClean="0"/>
              <a:t>6/30/2023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49894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BC1C18-307B-4F68-A007-B5B542270E8D}" type="datetimeFigureOut">
              <a:rPr lang="en-US" smtClean="0"/>
              <a:t>6/30/2023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461585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opify.com/" TargetMode="External"/><Relationship Id="rId2" Type="http://schemas.openxmlformats.org/officeDocument/2006/relationships/hyperlink" Target="https://create.onlineinvoices.com/templates/blank-invoice-templa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35A2936-F557-6BF0-6E26-5E0327E82236}"/>
              </a:ext>
            </a:extLst>
          </p:cNvPr>
          <p:cNvSpPr>
            <a:spLocks noGrp="1"/>
          </p:cNvSpPr>
          <p:nvPr>
            <p:ph type="ctrTitle"/>
          </p:nvPr>
        </p:nvSpPr>
        <p:spPr/>
        <p:txBody>
          <a:bodyPr/>
          <a:lstStyle/>
          <a:p>
            <a:pPr algn="l"/>
            <a:r>
              <a:rPr lang="sk-SK" dirty="0" err="1"/>
              <a:t>Invoicing</a:t>
            </a:r>
            <a:endParaRPr lang="en-GB" dirty="0"/>
          </a:p>
        </p:txBody>
      </p:sp>
      <p:sp>
        <p:nvSpPr>
          <p:cNvPr id="3" name="Podnadpis 2">
            <a:extLst>
              <a:ext uri="{FF2B5EF4-FFF2-40B4-BE49-F238E27FC236}">
                <a16:creationId xmlns:a16="http://schemas.microsoft.com/office/drawing/2014/main" xmlns="" id="{46066339-8860-6015-DD77-A4380CF2C221}"/>
              </a:ext>
            </a:extLst>
          </p:cNvPr>
          <p:cNvSpPr>
            <a:spLocks noGrp="1"/>
          </p:cNvSpPr>
          <p:nvPr>
            <p:ph type="subTitle" idx="1"/>
          </p:nvPr>
        </p:nvSpPr>
        <p:spPr>
          <a:xfrm>
            <a:off x="3938427" y="6125592"/>
            <a:ext cx="8144134" cy="540231"/>
          </a:xfrm>
        </p:spPr>
        <p:txBody>
          <a:bodyPr/>
          <a:lstStyle/>
          <a:p>
            <a:r>
              <a:rPr lang="sk-SK" dirty="0" err="1"/>
              <a:t>BiOA</a:t>
            </a:r>
            <a:r>
              <a:rPr lang="sk-SK" dirty="0"/>
              <a:t> 4.ročník</a:t>
            </a:r>
            <a:endParaRPr lang="en-GB" dirty="0"/>
          </a:p>
        </p:txBody>
      </p:sp>
      <p:pic>
        <p:nvPicPr>
          <p:cNvPr id="4" name="Obrázok 3">
            <a:extLst>
              <a:ext uri="{FF2B5EF4-FFF2-40B4-BE49-F238E27FC236}">
                <a16:creationId xmlns:a16="http://schemas.microsoft.com/office/drawing/2014/main" xmlns="" id="{89CA46A1-AB05-99E1-CEF1-CA62F2495D49}"/>
              </a:ext>
            </a:extLst>
          </p:cNvPr>
          <p:cNvPicPr>
            <a:picLocks noChangeAspect="1"/>
          </p:cNvPicPr>
          <p:nvPr/>
        </p:nvPicPr>
        <p:blipFill>
          <a:blip r:embed="rId2"/>
          <a:stretch>
            <a:fillRect/>
          </a:stretch>
        </p:blipFill>
        <p:spPr>
          <a:xfrm>
            <a:off x="4817316" y="779309"/>
            <a:ext cx="7185293" cy="4790195"/>
          </a:xfrm>
          <a:prstGeom prst="rect">
            <a:avLst/>
          </a:prstGeom>
        </p:spPr>
      </p:pic>
      <p:sp>
        <p:nvSpPr>
          <p:cNvPr id="5" name="BlokTextu 4"/>
          <p:cNvSpPr txBox="1"/>
          <p:nvPr/>
        </p:nvSpPr>
        <p:spPr>
          <a:xfrm>
            <a:off x="581891" y="415636"/>
            <a:ext cx="2861953" cy="584775"/>
          </a:xfrm>
          <a:prstGeom prst="rect">
            <a:avLst/>
          </a:prstGeom>
          <a:noFill/>
        </p:spPr>
        <p:txBody>
          <a:bodyPr wrap="square" rtlCol="0">
            <a:spAutoFit/>
          </a:bodyPr>
          <a:lstStyle/>
          <a:p>
            <a:r>
              <a:rPr lang="sk-SK" sz="3200" b="1" dirty="0" smtClean="0">
                <a:latin typeface="Times New Roman" panose="02020603050405020304" pitchFamily="18" charset="0"/>
                <a:cs typeface="Times New Roman" panose="02020603050405020304" pitchFamily="18" charset="0"/>
              </a:rPr>
              <a:t>Príloha č. 9</a:t>
            </a:r>
            <a:endParaRPr lang="sk-SK"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12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9FCCD86-FC99-4B53-B3E6-6919EBAE6F83}"/>
              </a:ext>
            </a:extLst>
          </p:cNvPr>
          <p:cNvSpPr>
            <a:spLocks noGrp="1"/>
          </p:cNvSpPr>
          <p:nvPr>
            <p:ph type="title"/>
          </p:nvPr>
        </p:nvSpPr>
        <p:spPr/>
        <p:txBody>
          <a:bodyPr/>
          <a:lstStyle/>
          <a:p>
            <a:pPr algn="ctr"/>
            <a:r>
              <a:rPr lang="sk-SK" dirty="0"/>
              <a:t>Pro forma </a:t>
            </a:r>
            <a:r>
              <a:rPr lang="sk-SK" dirty="0" err="1"/>
              <a:t>Invoice</a:t>
            </a:r>
            <a:r>
              <a:rPr lang="sk-SK" dirty="0"/>
              <a:t> - </a:t>
            </a:r>
            <a:r>
              <a:rPr lang="sk-SK" dirty="0" err="1"/>
              <a:t>Example</a:t>
            </a:r>
            <a:endParaRPr lang="en-GB" dirty="0"/>
          </a:p>
        </p:txBody>
      </p:sp>
      <p:sp>
        <p:nvSpPr>
          <p:cNvPr id="3" name="Zástupný objekt pre obsah 2">
            <a:extLst>
              <a:ext uri="{FF2B5EF4-FFF2-40B4-BE49-F238E27FC236}">
                <a16:creationId xmlns:a16="http://schemas.microsoft.com/office/drawing/2014/main" xmlns="" id="{45155771-0B17-955C-F8E8-A244A8762A8B}"/>
              </a:ext>
            </a:extLst>
          </p:cNvPr>
          <p:cNvSpPr>
            <a:spLocks noGrp="1"/>
          </p:cNvSpPr>
          <p:nvPr>
            <p:ph idx="1"/>
          </p:nvPr>
        </p:nvSpPr>
        <p:spPr>
          <a:xfrm>
            <a:off x="195309" y="2336873"/>
            <a:ext cx="6560599" cy="4259236"/>
          </a:xfrm>
        </p:spPr>
        <p:txBody>
          <a:bodyPr>
            <a:normAutofit/>
          </a:bodyPr>
          <a:lstStyle/>
          <a:p>
            <a:pPr marL="0" indent="0">
              <a:buNone/>
            </a:pPr>
            <a:r>
              <a:rPr lang="en-US" sz="2800" dirty="0">
                <a:solidFill>
                  <a:srgbClr val="002060"/>
                </a:solidFill>
              </a:rPr>
              <a:t>A bakery customer, for example, might agree to the price of a cake on a pro forma invoice, and the baker will deliver the cake once it is ready. The customer will then pay for it when they receive the invoice. The final invoice amount will be the same or close to the amount on the pro forma invoice.</a:t>
            </a:r>
          </a:p>
        </p:txBody>
      </p:sp>
      <p:pic>
        <p:nvPicPr>
          <p:cNvPr id="4" name="Obrázok 3">
            <a:extLst>
              <a:ext uri="{FF2B5EF4-FFF2-40B4-BE49-F238E27FC236}">
                <a16:creationId xmlns:a16="http://schemas.microsoft.com/office/drawing/2014/main" xmlns="" id="{70B210E5-F7FC-55B3-FF1A-BA6E7C5ED822}"/>
              </a:ext>
            </a:extLst>
          </p:cNvPr>
          <p:cNvPicPr>
            <a:picLocks noChangeAspect="1"/>
          </p:cNvPicPr>
          <p:nvPr/>
        </p:nvPicPr>
        <p:blipFill>
          <a:blip r:embed="rId2"/>
          <a:stretch>
            <a:fillRect/>
          </a:stretch>
        </p:blipFill>
        <p:spPr>
          <a:xfrm>
            <a:off x="7009413" y="3906175"/>
            <a:ext cx="4987278" cy="2805344"/>
          </a:xfrm>
          <a:prstGeom prst="rect">
            <a:avLst/>
          </a:prstGeom>
        </p:spPr>
      </p:pic>
    </p:spTree>
    <p:extLst>
      <p:ext uri="{BB962C8B-B14F-4D97-AF65-F5344CB8AC3E}">
        <p14:creationId xmlns:p14="http://schemas.microsoft.com/office/powerpoint/2010/main" val="82526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xmlns="" id="{B07B774F-0FAE-A34A-CCD5-5033C7C8887D}"/>
              </a:ext>
            </a:extLst>
          </p:cNvPr>
          <p:cNvPicPr>
            <a:picLocks noChangeAspect="1"/>
          </p:cNvPicPr>
          <p:nvPr/>
        </p:nvPicPr>
        <p:blipFill>
          <a:blip r:embed="rId2"/>
          <a:stretch>
            <a:fillRect/>
          </a:stretch>
        </p:blipFill>
        <p:spPr>
          <a:xfrm>
            <a:off x="239696" y="205708"/>
            <a:ext cx="4891597" cy="6446584"/>
          </a:xfrm>
          <a:prstGeom prst="rect">
            <a:avLst/>
          </a:prstGeom>
        </p:spPr>
      </p:pic>
      <p:sp>
        <p:nvSpPr>
          <p:cNvPr id="3" name="Obdĺžnik 2">
            <a:extLst>
              <a:ext uri="{FF2B5EF4-FFF2-40B4-BE49-F238E27FC236}">
                <a16:creationId xmlns:a16="http://schemas.microsoft.com/office/drawing/2014/main" xmlns="" id="{3E45C68A-1FD9-2B28-5574-64AD8E55FFD4}"/>
              </a:ext>
            </a:extLst>
          </p:cNvPr>
          <p:cNvSpPr/>
          <p:nvPr/>
        </p:nvSpPr>
        <p:spPr>
          <a:xfrm>
            <a:off x="6096000" y="390616"/>
            <a:ext cx="4281996" cy="3915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buFont typeface="+mj-lt"/>
              <a:buAutoNum type="arabicPeriod"/>
            </a:pPr>
            <a:r>
              <a:rPr lang="en-GB" sz="2400" b="1" i="0" dirty="0">
                <a:solidFill>
                  <a:srgbClr val="031B4E"/>
                </a:solidFill>
                <a:effectLst/>
                <a:latin typeface="Inter"/>
              </a:rPr>
              <a:t>Seller’s Details</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Buyer’s Details</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Shipping Details</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Reference Numbers &amp; Additional Information</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Product Details</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Bank Details</a:t>
            </a:r>
            <a:endParaRPr lang="en-GB" sz="2400" b="0" i="0" dirty="0">
              <a:solidFill>
                <a:srgbClr val="031B4E"/>
              </a:solidFill>
              <a:effectLst/>
              <a:latin typeface="Inter"/>
            </a:endParaRPr>
          </a:p>
          <a:p>
            <a:pPr algn="l" fontAlgn="base">
              <a:buFont typeface="+mj-lt"/>
              <a:buAutoNum type="arabicPeriod"/>
            </a:pPr>
            <a:r>
              <a:rPr lang="en-GB" sz="2400" b="1" i="0" dirty="0">
                <a:solidFill>
                  <a:srgbClr val="031B4E"/>
                </a:solidFill>
                <a:effectLst/>
                <a:latin typeface="Inter"/>
              </a:rPr>
              <a:t>Authorized Signature</a:t>
            </a:r>
            <a:r>
              <a:rPr lang="en-GB" sz="2400" b="0" i="0" dirty="0">
                <a:solidFill>
                  <a:srgbClr val="031B4E"/>
                </a:solidFill>
                <a:effectLst/>
                <a:latin typeface="Inter"/>
              </a:rPr>
              <a:t> </a:t>
            </a:r>
            <a:endParaRPr lang="en-GB" b="0" i="0" dirty="0">
              <a:solidFill>
                <a:srgbClr val="031B4E"/>
              </a:solidFill>
              <a:effectLst/>
              <a:latin typeface="Inter"/>
            </a:endParaRPr>
          </a:p>
        </p:txBody>
      </p:sp>
    </p:spTree>
    <p:extLst>
      <p:ext uri="{BB962C8B-B14F-4D97-AF65-F5344CB8AC3E}">
        <p14:creationId xmlns:p14="http://schemas.microsoft.com/office/powerpoint/2010/main" val="195241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BBCD29-9901-8EBD-2D2E-EE89FA0B02B6}"/>
              </a:ext>
            </a:extLst>
          </p:cNvPr>
          <p:cNvSpPr>
            <a:spLocks noGrp="1"/>
          </p:cNvSpPr>
          <p:nvPr>
            <p:ph type="title"/>
          </p:nvPr>
        </p:nvSpPr>
        <p:spPr/>
        <p:txBody>
          <a:bodyPr/>
          <a:lstStyle/>
          <a:p>
            <a:pPr algn="ctr"/>
            <a:r>
              <a:rPr lang="sk-SK" dirty="0" err="1"/>
              <a:t>Covering</a:t>
            </a:r>
            <a:r>
              <a:rPr lang="sk-SK" dirty="0"/>
              <a:t> email </a:t>
            </a:r>
            <a:r>
              <a:rPr lang="sk-SK" dirty="0" err="1"/>
              <a:t>with</a:t>
            </a:r>
            <a:r>
              <a:rPr lang="sk-SK" dirty="0"/>
              <a:t> </a:t>
            </a:r>
            <a:r>
              <a:rPr lang="sk-SK" dirty="0" err="1"/>
              <a:t>invoice</a:t>
            </a:r>
            <a:endParaRPr lang="en-GB" dirty="0"/>
          </a:p>
        </p:txBody>
      </p:sp>
      <p:sp>
        <p:nvSpPr>
          <p:cNvPr id="3" name="Zástupný objekt pre obsah 2">
            <a:extLst>
              <a:ext uri="{FF2B5EF4-FFF2-40B4-BE49-F238E27FC236}">
                <a16:creationId xmlns:a16="http://schemas.microsoft.com/office/drawing/2014/main" xmlns="" id="{E898EADA-C406-03AB-CC56-F682AC4EDD4A}"/>
              </a:ext>
            </a:extLst>
          </p:cNvPr>
          <p:cNvSpPr>
            <a:spLocks noGrp="1"/>
          </p:cNvSpPr>
          <p:nvPr>
            <p:ph sz="half" idx="1"/>
          </p:nvPr>
        </p:nvSpPr>
        <p:spPr>
          <a:xfrm>
            <a:off x="150920" y="2112886"/>
            <a:ext cx="5227758" cy="4669654"/>
          </a:xfrm>
        </p:spPr>
        <p:txBody>
          <a:bodyPr>
            <a:normAutofit lnSpcReduction="10000"/>
          </a:bodyPr>
          <a:lstStyle/>
          <a:p>
            <a:pPr>
              <a:lnSpc>
                <a:spcPct val="100000"/>
              </a:lnSpc>
            </a:pPr>
            <a:r>
              <a:rPr lang="en-US" sz="2800" dirty="0"/>
              <a:t>not normally necessary to send a covering letter with a invoice</a:t>
            </a:r>
          </a:p>
          <a:p>
            <a:pPr>
              <a:lnSpc>
                <a:spcPct val="100000"/>
              </a:lnSpc>
            </a:pPr>
            <a:r>
              <a:rPr lang="en-US" sz="2800" dirty="0"/>
              <a:t>sometimes, customer requires the invoice to be sent by email, in which case a short and simple note may be sent with it</a:t>
            </a:r>
          </a:p>
          <a:p>
            <a:pPr>
              <a:lnSpc>
                <a:spcPct val="100000"/>
              </a:lnSpc>
            </a:pPr>
            <a:r>
              <a:rPr lang="en-US" sz="2800" dirty="0"/>
              <a:t>the invoice informs the buyer of the amount due for goods supplied on credit</a:t>
            </a:r>
          </a:p>
        </p:txBody>
      </p:sp>
      <p:sp>
        <p:nvSpPr>
          <p:cNvPr id="4" name="Zástupný objekt pre obsah 3">
            <a:extLst>
              <a:ext uri="{FF2B5EF4-FFF2-40B4-BE49-F238E27FC236}">
                <a16:creationId xmlns:a16="http://schemas.microsoft.com/office/drawing/2014/main" xmlns="" id="{2EBC7EC3-3FE9-EB27-2F7D-B21AAC028920}"/>
              </a:ext>
            </a:extLst>
          </p:cNvPr>
          <p:cNvSpPr>
            <a:spLocks noGrp="1"/>
          </p:cNvSpPr>
          <p:nvPr>
            <p:ph sz="half" idx="2"/>
          </p:nvPr>
        </p:nvSpPr>
        <p:spPr>
          <a:xfrm>
            <a:off x="5594122" y="2006353"/>
            <a:ext cx="6446958" cy="466965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dirty="0"/>
              <a:t>Example: </a:t>
            </a:r>
          </a:p>
          <a:p>
            <a:pPr marL="0" indent="0">
              <a:buNone/>
            </a:pPr>
            <a:r>
              <a:rPr lang="en-US" dirty="0"/>
              <a:t>Dear </a:t>
            </a:r>
            <a:r>
              <a:rPr lang="en-US" dirty="0" err="1"/>
              <a:t>Mr</a:t>
            </a:r>
            <a:r>
              <a:rPr lang="en-US" dirty="0"/>
              <a:t> Timms</a:t>
            </a:r>
          </a:p>
          <a:p>
            <a:pPr marL="0" indent="0">
              <a:buNone/>
            </a:pPr>
            <a:endParaRPr lang="en-US" dirty="0"/>
          </a:p>
          <a:p>
            <a:pPr marL="0" indent="0">
              <a:buNone/>
            </a:pPr>
            <a:r>
              <a:rPr lang="en-US" dirty="0"/>
              <a:t>We attach our invoice number B 832 for the polyester shirts ordered on 13 August. </a:t>
            </a:r>
          </a:p>
          <a:p>
            <a:pPr marL="0" indent="0">
              <a:buNone/>
            </a:pPr>
            <a:endParaRPr lang="en-US" dirty="0"/>
          </a:p>
          <a:p>
            <a:pPr marL="0" indent="0">
              <a:buNone/>
            </a:pPr>
            <a:r>
              <a:rPr lang="en-US" dirty="0"/>
              <a:t>The goods are available from stock and will be sent to you as soon as we receive the amount shown on the attached invoice, namely £1,342.78.</a:t>
            </a:r>
          </a:p>
          <a:p>
            <a:pPr marL="0" indent="0">
              <a:buNone/>
            </a:pPr>
            <a:endParaRPr lang="en-US" dirty="0"/>
          </a:p>
          <a:p>
            <a:pPr marL="0" indent="0">
              <a:buNone/>
            </a:pPr>
            <a:r>
              <a:rPr lang="en-US" dirty="0"/>
              <a:t>I hope to hear from you soon.</a:t>
            </a:r>
          </a:p>
        </p:txBody>
      </p:sp>
    </p:spTree>
    <p:extLst>
      <p:ext uri="{BB962C8B-B14F-4D97-AF65-F5344CB8AC3E}">
        <p14:creationId xmlns:p14="http://schemas.microsoft.com/office/powerpoint/2010/main" val="30952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0DEAF63-DC65-F8A7-FEBC-A2FF32E21A0F}"/>
              </a:ext>
            </a:extLst>
          </p:cNvPr>
          <p:cNvSpPr>
            <a:spLocks noGrp="1"/>
          </p:cNvSpPr>
          <p:nvPr>
            <p:ph type="title"/>
          </p:nvPr>
        </p:nvSpPr>
        <p:spPr/>
        <p:txBody>
          <a:bodyPr/>
          <a:lstStyle/>
          <a:p>
            <a:r>
              <a:rPr lang="sk-SK" dirty="0" err="1"/>
              <a:t>Task</a:t>
            </a:r>
            <a:endParaRPr lang="en-GB" dirty="0"/>
          </a:p>
        </p:txBody>
      </p:sp>
      <p:sp>
        <p:nvSpPr>
          <p:cNvPr id="3" name="Zástupný objekt pre obsah 2">
            <a:extLst>
              <a:ext uri="{FF2B5EF4-FFF2-40B4-BE49-F238E27FC236}">
                <a16:creationId xmlns:a16="http://schemas.microsoft.com/office/drawing/2014/main" xmlns="" id="{6E55F232-8DD8-A736-2EB4-C4635798A90B}"/>
              </a:ext>
            </a:extLst>
          </p:cNvPr>
          <p:cNvSpPr>
            <a:spLocks noGrp="1"/>
          </p:cNvSpPr>
          <p:nvPr>
            <p:ph idx="1"/>
          </p:nvPr>
        </p:nvSpPr>
        <p:spPr>
          <a:xfrm>
            <a:off x="680321" y="2336872"/>
            <a:ext cx="4371073" cy="4126071"/>
          </a:xfrm>
        </p:spPr>
        <p:txBody>
          <a:bodyPr>
            <a:normAutofit/>
          </a:bodyPr>
          <a:lstStyle/>
          <a:p>
            <a:pPr marL="0" indent="0">
              <a:lnSpc>
                <a:spcPct val="150000"/>
              </a:lnSpc>
              <a:buNone/>
            </a:pPr>
            <a:r>
              <a:rPr lang="en-US" sz="2800" dirty="0"/>
              <a:t>Your customer requires the invoice to be sent by email. Write a covering email with the invoice.</a:t>
            </a:r>
          </a:p>
        </p:txBody>
      </p:sp>
    </p:spTree>
    <p:extLst>
      <p:ext uri="{BB962C8B-B14F-4D97-AF65-F5344CB8AC3E}">
        <p14:creationId xmlns:p14="http://schemas.microsoft.com/office/powerpoint/2010/main" val="328629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7BA5013-021E-E2B2-1F80-1E279B3089A4}"/>
              </a:ext>
            </a:extLst>
          </p:cNvPr>
          <p:cNvSpPr>
            <a:spLocks noGrp="1"/>
          </p:cNvSpPr>
          <p:nvPr>
            <p:ph type="title"/>
          </p:nvPr>
        </p:nvSpPr>
        <p:spPr/>
        <p:txBody>
          <a:bodyPr/>
          <a:lstStyle/>
          <a:p>
            <a:r>
              <a:rPr lang="sk-SK" dirty="0"/>
              <a:t>DEBIT AND CREDIT NOTES</a:t>
            </a:r>
            <a:endParaRPr lang="en-GB" dirty="0"/>
          </a:p>
        </p:txBody>
      </p:sp>
      <p:sp>
        <p:nvSpPr>
          <p:cNvPr id="3" name="Zástupný text 2">
            <a:extLst>
              <a:ext uri="{FF2B5EF4-FFF2-40B4-BE49-F238E27FC236}">
                <a16:creationId xmlns:a16="http://schemas.microsoft.com/office/drawing/2014/main" xmlns="" id="{D19BCA69-102D-CD6E-AF03-986A3CDA67C4}"/>
              </a:ext>
            </a:extLst>
          </p:cNvPr>
          <p:cNvSpPr>
            <a:spLocks noGrp="1"/>
          </p:cNvSpPr>
          <p:nvPr>
            <p:ph type="body" idx="1"/>
          </p:nvPr>
        </p:nvSpPr>
        <p:spPr>
          <a:xfrm flipH="1" flipV="1">
            <a:off x="10294181" y="5936188"/>
            <a:ext cx="45719"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66065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0163C7-4974-45A2-C3C0-61C997BF760F}"/>
              </a:ext>
            </a:extLst>
          </p:cNvPr>
          <p:cNvSpPr>
            <a:spLocks noGrp="1"/>
          </p:cNvSpPr>
          <p:nvPr>
            <p:ph type="title"/>
          </p:nvPr>
        </p:nvSpPr>
        <p:spPr/>
        <p:txBody>
          <a:bodyPr/>
          <a:lstStyle/>
          <a:p>
            <a:r>
              <a:rPr lang="sk-SK" dirty="0"/>
              <a:t>DEBIT NOTE</a:t>
            </a:r>
            <a:endParaRPr lang="en-GB" dirty="0"/>
          </a:p>
        </p:txBody>
      </p:sp>
      <p:sp>
        <p:nvSpPr>
          <p:cNvPr id="3" name="Zástupný objekt pre obsah 2">
            <a:extLst>
              <a:ext uri="{FF2B5EF4-FFF2-40B4-BE49-F238E27FC236}">
                <a16:creationId xmlns:a16="http://schemas.microsoft.com/office/drawing/2014/main" xmlns="" id="{B8053738-3AFB-46EC-7A5A-D8DA3665B4E8}"/>
              </a:ext>
            </a:extLst>
          </p:cNvPr>
          <p:cNvSpPr>
            <a:spLocks noGrp="1"/>
          </p:cNvSpPr>
          <p:nvPr>
            <p:ph idx="1"/>
          </p:nvPr>
        </p:nvSpPr>
        <p:spPr>
          <a:xfrm>
            <a:off x="304800" y="2336872"/>
            <a:ext cx="7956332" cy="4253113"/>
          </a:xfrm>
        </p:spPr>
        <p:txBody>
          <a:bodyPr>
            <a:normAutofit/>
          </a:bodyPr>
          <a:lstStyle/>
          <a:p>
            <a:r>
              <a:rPr lang="sk-SK" sz="2800" dirty="0" err="1">
                <a:solidFill>
                  <a:schemeClr val="bg1"/>
                </a:solidFill>
              </a:rPr>
              <a:t>is</a:t>
            </a:r>
            <a:r>
              <a:rPr lang="sk-SK" sz="2800" dirty="0">
                <a:solidFill>
                  <a:schemeClr val="bg1"/>
                </a:solidFill>
              </a:rPr>
              <a:t> </a:t>
            </a:r>
            <a:r>
              <a:rPr lang="sk-SK" sz="2800" dirty="0">
                <a:solidFill>
                  <a:schemeClr val="bg1"/>
                </a:solidFill>
                <a:highlight>
                  <a:srgbClr val="FFFF00"/>
                </a:highlight>
              </a:rPr>
              <a:t>a </a:t>
            </a:r>
            <a:r>
              <a:rPr lang="sk-SK" sz="2800" dirty="0" err="1">
                <a:solidFill>
                  <a:schemeClr val="bg1"/>
                </a:solidFill>
                <a:highlight>
                  <a:srgbClr val="FFFF00"/>
                </a:highlight>
              </a:rPr>
              <a:t>document</a:t>
            </a:r>
            <a:r>
              <a:rPr lang="sk-SK" sz="2800" dirty="0">
                <a:solidFill>
                  <a:schemeClr val="bg1"/>
                </a:solidFill>
                <a:highlight>
                  <a:srgbClr val="FFFF00"/>
                </a:highlight>
              </a:rPr>
              <a:t> </a:t>
            </a:r>
            <a:r>
              <a:rPr lang="sk-SK" sz="2800" dirty="0">
                <a:solidFill>
                  <a:schemeClr val="bg1"/>
                </a:solidFill>
              </a:rPr>
              <a:t>a </a:t>
            </a:r>
            <a:r>
              <a:rPr lang="sk-SK" sz="2800" dirty="0" err="1">
                <a:solidFill>
                  <a:schemeClr val="bg1"/>
                </a:solidFill>
              </a:rPr>
              <a:t>seller</a:t>
            </a:r>
            <a:r>
              <a:rPr lang="sk-SK" sz="2800" dirty="0">
                <a:solidFill>
                  <a:schemeClr val="bg1"/>
                </a:solidFill>
              </a:rPr>
              <a:t> </a:t>
            </a:r>
            <a:r>
              <a:rPr lang="sk-SK" sz="2800" dirty="0" err="1">
                <a:solidFill>
                  <a:schemeClr val="bg1"/>
                </a:solidFill>
              </a:rPr>
              <a:t>uses</a:t>
            </a:r>
            <a:r>
              <a:rPr lang="sk-SK" sz="2800" dirty="0">
                <a:solidFill>
                  <a:schemeClr val="bg1"/>
                </a:solidFill>
              </a:rPr>
              <a:t> to </a:t>
            </a:r>
            <a:r>
              <a:rPr lang="sk-SK" sz="2800" dirty="0" err="1">
                <a:solidFill>
                  <a:schemeClr val="bg1"/>
                </a:solidFill>
              </a:rPr>
              <a:t>remind</a:t>
            </a:r>
            <a:r>
              <a:rPr lang="sk-SK" sz="2800" dirty="0">
                <a:solidFill>
                  <a:schemeClr val="bg1"/>
                </a:solidFill>
              </a:rPr>
              <a:t> </a:t>
            </a:r>
            <a:r>
              <a:rPr lang="sk-SK" sz="2800" dirty="0" err="1">
                <a:solidFill>
                  <a:schemeClr val="bg1"/>
                </a:solidFill>
              </a:rPr>
              <a:t>the</a:t>
            </a:r>
            <a:r>
              <a:rPr lang="sk-SK" sz="2800" dirty="0">
                <a:solidFill>
                  <a:schemeClr val="bg1"/>
                </a:solidFill>
              </a:rPr>
              <a:t> </a:t>
            </a:r>
            <a:r>
              <a:rPr lang="sk-SK" sz="2800" dirty="0" err="1">
                <a:solidFill>
                  <a:schemeClr val="bg1"/>
                </a:solidFill>
              </a:rPr>
              <a:t>buyer</a:t>
            </a:r>
            <a:r>
              <a:rPr lang="sk-SK" sz="2800" dirty="0">
                <a:solidFill>
                  <a:schemeClr val="bg1"/>
                </a:solidFill>
              </a:rPr>
              <a:t> of </a:t>
            </a:r>
            <a:r>
              <a:rPr lang="sk-SK" sz="2800" dirty="0" err="1">
                <a:solidFill>
                  <a:schemeClr val="bg1"/>
                </a:solidFill>
              </a:rPr>
              <a:t>current</a:t>
            </a:r>
            <a:r>
              <a:rPr lang="sk-SK" sz="2800" dirty="0">
                <a:solidFill>
                  <a:schemeClr val="bg1"/>
                </a:solidFill>
              </a:rPr>
              <a:t> </a:t>
            </a:r>
            <a:r>
              <a:rPr lang="sk-SK" sz="2800" dirty="0" err="1">
                <a:solidFill>
                  <a:schemeClr val="bg1"/>
                </a:solidFill>
                <a:highlight>
                  <a:srgbClr val="FFFF00"/>
                </a:highlight>
              </a:rPr>
              <a:t>debt</a:t>
            </a:r>
            <a:r>
              <a:rPr lang="sk-SK" sz="2800" dirty="0">
                <a:solidFill>
                  <a:schemeClr val="bg1"/>
                </a:solidFill>
                <a:highlight>
                  <a:srgbClr val="FFFF00"/>
                </a:highlight>
              </a:rPr>
              <a:t> </a:t>
            </a:r>
            <a:r>
              <a:rPr lang="sk-SK" sz="2800" dirty="0" err="1">
                <a:solidFill>
                  <a:schemeClr val="bg1"/>
                </a:solidFill>
                <a:highlight>
                  <a:srgbClr val="FFFF00"/>
                </a:highlight>
              </a:rPr>
              <a:t>obligations</a:t>
            </a:r>
            <a:endParaRPr lang="sk-SK" sz="2800" dirty="0">
              <a:solidFill>
                <a:schemeClr val="bg1"/>
              </a:solidFill>
              <a:highlight>
                <a:srgbClr val="FFFF00"/>
              </a:highlight>
            </a:endParaRPr>
          </a:p>
          <a:p>
            <a:r>
              <a:rPr lang="sk-SK" sz="2800" dirty="0" err="1">
                <a:solidFill>
                  <a:schemeClr val="bg1"/>
                </a:solidFill>
              </a:rPr>
              <a:t>may</a:t>
            </a:r>
            <a:r>
              <a:rPr lang="sk-SK" sz="2800" dirty="0">
                <a:solidFill>
                  <a:schemeClr val="bg1"/>
                </a:solidFill>
              </a:rPr>
              <a:t> </a:t>
            </a:r>
            <a:r>
              <a:rPr lang="sk-SK" sz="2800" dirty="0" err="1">
                <a:solidFill>
                  <a:schemeClr val="bg1"/>
                </a:solidFill>
              </a:rPr>
              <a:t>include</a:t>
            </a:r>
            <a:r>
              <a:rPr lang="sk-SK" sz="2800" dirty="0">
                <a:solidFill>
                  <a:schemeClr val="bg1"/>
                </a:solidFill>
              </a:rPr>
              <a:t> </a:t>
            </a:r>
            <a:r>
              <a:rPr lang="sk-SK" sz="2800" dirty="0" err="1">
                <a:solidFill>
                  <a:schemeClr val="bg1"/>
                </a:solidFill>
              </a:rPr>
              <a:t>information</a:t>
            </a:r>
            <a:r>
              <a:rPr lang="sk-SK" sz="2800" dirty="0">
                <a:solidFill>
                  <a:schemeClr val="bg1"/>
                </a:solidFill>
              </a:rPr>
              <a:t> </a:t>
            </a:r>
            <a:r>
              <a:rPr lang="sk-SK" sz="2800" dirty="0" err="1">
                <a:solidFill>
                  <a:schemeClr val="bg1"/>
                </a:solidFill>
              </a:rPr>
              <a:t>about</a:t>
            </a:r>
            <a:r>
              <a:rPr lang="sk-SK" sz="2800" dirty="0">
                <a:solidFill>
                  <a:schemeClr val="bg1"/>
                </a:solidFill>
              </a:rPr>
              <a:t> </a:t>
            </a:r>
            <a:r>
              <a:rPr lang="sk-SK" sz="2800" dirty="0" err="1">
                <a:solidFill>
                  <a:schemeClr val="bg1"/>
                </a:solidFill>
              </a:rPr>
              <a:t>an</a:t>
            </a:r>
            <a:r>
              <a:rPr lang="sk-SK" sz="2800" dirty="0">
                <a:solidFill>
                  <a:schemeClr val="bg1"/>
                </a:solidFill>
              </a:rPr>
              <a:t> </a:t>
            </a:r>
            <a:r>
              <a:rPr lang="sk-SK" sz="2800" dirty="0" err="1">
                <a:solidFill>
                  <a:schemeClr val="bg1"/>
                </a:solidFill>
              </a:rPr>
              <a:t>immediate</a:t>
            </a:r>
            <a:r>
              <a:rPr lang="sk-SK" sz="2800" dirty="0">
                <a:solidFill>
                  <a:schemeClr val="bg1"/>
                </a:solidFill>
              </a:rPr>
              <a:t> </a:t>
            </a:r>
            <a:r>
              <a:rPr lang="sk-SK" sz="2800" dirty="0" err="1">
                <a:solidFill>
                  <a:schemeClr val="bg1"/>
                </a:solidFill>
              </a:rPr>
              <a:t>payment</a:t>
            </a:r>
            <a:r>
              <a:rPr lang="sk-SK" sz="2800" dirty="0">
                <a:solidFill>
                  <a:schemeClr val="bg1"/>
                </a:solidFill>
              </a:rPr>
              <a:t> or </a:t>
            </a:r>
            <a:r>
              <a:rPr lang="sk-SK" sz="2800" dirty="0" err="1">
                <a:solidFill>
                  <a:schemeClr val="bg1"/>
                </a:solidFill>
              </a:rPr>
              <a:t>may</a:t>
            </a:r>
            <a:r>
              <a:rPr lang="sk-SK" sz="2800" dirty="0">
                <a:solidFill>
                  <a:schemeClr val="bg1"/>
                </a:solidFill>
              </a:rPr>
              <a:t> serve as a </a:t>
            </a:r>
            <a:r>
              <a:rPr lang="sk-SK" sz="2800" dirty="0" err="1">
                <a:solidFill>
                  <a:schemeClr val="bg1"/>
                </a:solidFill>
              </a:rPr>
              <a:t>reminder</a:t>
            </a:r>
            <a:r>
              <a:rPr lang="sk-SK" sz="2800" dirty="0">
                <a:solidFill>
                  <a:schemeClr val="bg1"/>
                </a:solidFill>
              </a:rPr>
              <a:t> of </a:t>
            </a:r>
            <a:r>
              <a:rPr lang="sk-SK" sz="2800" dirty="0" err="1">
                <a:solidFill>
                  <a:schemeClr val="bg1"/>
                </a:solidFill>
              </a:rPr>
              <a:t>current</a:t>
            </a:r>
            <a:r>
              <a:rPr lang="sk-SK" sz="2800" dirty="0">
                <a:solidFill>
                  <a:schemeClr val="bg1"/>
                </a:solidFill>
              </a:rPr>
              <a:t> </a:t>
            </a:r>
            <a:r>
              <a:rPr lang="sk-SK" sz="2800" dirty="0" err="1">
                <a:solidFill>
                  <a:schemeClr val="bg1"/>
                </a:solidFill>
              </a:rPr>
              <a:t>funds</a:t>
            </a:r>
            <a:r>
              <a:rPr lang="sk-SK" sz="2800" dirty="0">
                <a:solidFill>
                  <a:schemeClr val="bg1"/>
                </a:solidFill>
              </a:rPr>
              <a:t> </a:t>
            </a:r>
            <a:r>
              <a:rPr lang="sk-SK" sz="2800" dirty="0" err="1">
                <a:solidFill>
                  <a:schemeClr val="bg1"/>
                </a:solidFill>
              </a:rPr>
              <a:t>due</a:t>
            </a:r>
            <a:endParaRPr lang="sk-SK" sz="2800" dirty="0">
              <a:solidFill>
                <a:schemeClr val="bg1"/>
              </a:solidFill>
            </a:endParaRPr>
          </a:p>
          <a:p>
            <a:r>
              <a:rPr lang="sk-SK" sz="2800" dirty="0" err="1">
                <a:solidFill>
                  <a:schemeClr val="bg1"/>
                </a:solidFill>
              </a:rPr>
              <a:t>also</a:t>
            </a:r>
            <a:r>
              <a:rPr lang="sk-SK" sz="2800" dirty="0">
                <a:solidFill>
                  <a:schemeClr val="bg1"/>
                </a:solidFill>
              </a:rPr>
              <a:t> </a:t>
            </a:r>
            <a:r>
              <a:rPr lang="sk-SK" sz="2800" dirty="0" err="1">
                <a:solidFill>
                  <a:schemeClr val="bg1"/>
                </a:solidFill>
              </a:rPr>
              <a:t>known</a:t>
            </a:r>
            <a:r>
              <a:rPr lang="sk-SK" sz="2800" dirty="0">
                <a:solidFill>
                  <a:schemeClr val="bg1"/>
                </a:solidFill>
              </a:rPr>
              <a:t> as </a:t>
            </a:r>
            <a:r>
              <a:rPr lang="sk-SK" sz="2800" dirty="0">
                <a:solidFill>
                  <a:schemeClr val="bg1"/>
                </a:solidFill>
                <a:highlight>
                  <a:srgbClr val="FFFF00"/>
                </a:highlight>
              </a:rPr>
              <a:t>a </a:t>
            </a:r>
            <a:r>
              <a:rPr lang="sk-SK" sz="2800" dirty="0" err="1">
                <a:solidFill>
                  <a:schemeClr val="bg1"/>
                </a:solidFill>
                <a:highlight>
                  <a:srgbClr val="FFFF00"/>
                </a:highlight>
              </a:rPr>
              <a:t>debit</a:t>
            </a:r>
            <a:r>
              <a:rPr lang="sk-SK" sz="2800" dirty="0">
                <a:solidFill>
                  <a:schemeClr val="bg1"/>
                </a:solidFill>
                <a:highlight>
                  <a:srgbClr val="FFFF00"/>
                </a:highlight>
              </a:rPr>
              <a:t> </a:t>
            </a:r>
            <a:r>
              <a:rPr lang="sk-SK" sz="2800" dirty="0" err="1">
                <a:solidFill>
                  <a:schemeClr val="bg1"/>
                </a:solidFill>
                <a:highlight>
                  <a:srgbClr val="FFFF00"/>
                </a:highlight>
              </a:rPr>
              <a:t>memo</a:t>
            </a:r>
            <a:endParaRPr lang="sk-SK" sz="2800" dirty="0">
              <a:solidFill>
                <a:schemeClr val="bg1"/>
              </a:solidFill>
              <a:highlight>
                <a:srgbClr val="FFFF00"/>
              </a:highlight>
            </a:endParaRPr>
          </a:p>
          <a:p>
            <a:r>
              <a:rPr lang="sk-SK" sz="2800" dirty="0" err="1">
                <a:solidFill>
                  <a:schemeClr val="bg1"/>
                </a:solidFill>
              </a:rPr>
              <a:t>different</a:t>
            </a:r>
            <a:r>
              <a:rPr lang="sk-SK" sz="2800" dirty="0">
                <a:solidFill>
                  <a:schemeClr val="bg1"/>
                </a:solidFill>
              </a:rPr>
              <a:t> </a:t>
            </a:r>
            <a:r>
              <a:rPr lang="sk-SK" sz="2800" dirty="0" err="1">
                <a:solidFill>
                  <a:schemeClr val="bg1"/>
                </a:solidFill>
              </a:rPr>
              <a:t>from</a:t>
            </a:r>
            <a:r>
              <a:rPr lang="sk-SK" sz="2800" dirty="0">
                <a:solidFill>
                  <a:schemeClr val="bg1"/>
                </a:solidFill>
              </a:rPr>
              <a:t> </a:t>
            </a:r>
            <a:r>
              <a:rPr lang="sk-SK" sz="2800" dirty="0" err="1">
                <a:solidFill>
                  <a:schemeClr val="bg1"/>
                </a:solidFill>
              </a:rPr>
              <a:t>invoices</a:t>
            </a:r>
            <a:r>
              <a:rPr lang="sk-SK" sz="2800" dirty="0">
                <a:solidFill>
                  <a:schemeClr val="bg1"/>
                </a:solidFill>
              </a:rPr>
              <a:t> – </a:t>
            </a:r>
            <a:r>
              <a:rPr lang="sk-SK" sz="2800" dirty="0" err="1">
                <a:solidFill>
                  <a:schemeClr val="bg1"/>
                </a:solidFill>
              </a:rPr>
              <a:t>usually</a:t>
            </a:r>
            <a:r>
              <a:rPr lang="sk-SK" sz="2800" dirty="0">
                <a:solidFill>
                  <a:schemeClr val="bg1"/>
                </a:solidFill>
              </a:rPr>
              <a:t> </a:t>
            </a:r>
            <a:r>
              <a:rPr lang="sk-SK" sz="2800" dirty="0" err="1">
                <a:solidFill>
                  <a:schemeClr val="bg1"/>
                </a:solidFill>
              </a:rPr>
              <a:t>written</a:t>
            </a:r>
            <a:r>
              <a:rPr lang="sk-SK" sz="2800" dirty="0">
                <a:solidFill>
                  <a:schemeClr val="bg1"/>
                </a:solidFill>
              </a:rPr>
              <a:t> as </a:t>
            </a:r>
            <a:r>
              <a:rPr lang="sk-SK" sz="2800" dirty="0" err="1">
                <a:solidFill>
                  <a:schemeClr val="bg1"/>
                </a:solidFill>
              </a:rPr>
              <a:t>letters</a:t>
            </a:r>
            <a:r>
              <a:rPr lang="sk-SK" sz="2800" dirty="0">
                <a:solidFill>
                  <a:schemeClr val="bg1"/>
                </a:solidFill>
              </a:rPr>
              <a:t> and do </a:t>
            </a:r>
            <a:r>
              <a:rPr lang="sk-SK" sz="2800" dirty="0" err="1">
                <a:solidFill>
                  <a:schemeClr val="bg1"/>
                </a:solidFill>
              </a:rPr>
              <a:t>not</a:t>
            </a:r>
            <a:r>
              <a:rPr lang="sk-SK" sz="2800" dirty="0">
                <a:solidFill>
                  <a:schemeClr val="bg1"/>
                </a:solidFill>
              </a:rPr>
              <a:t> </a:t>
            </a:r>
            <a:r>
              <a:rPr lang="sk-SK" sz="2800" dirty="0" err="1">
                <a:solidFill>
                  <a:schemeClr val="bg1"/>
                </a:solidFill>
              </a:rPr>
              <a:t>demand</a:t>
            </a:r>
            <a:r>
              <a:rPr lang="sk-SK" sz="2800" dirty="0">
                <a:solidFill>
                  <a:schemeClr val="bg1"/>
                </a:solidFill>
              </a:rPr>
              <a:t> </a:t>
            </a:r>
            <a:r>
              <a:rPr lang="sk-SK" sz="2800" dirty="0" err="1">
                <a:solidFill>
                  <a:schemeClr val="bg1"/>
                </a:solidFill>
              </a:rPr>
              <a:t>immediate</a:t>
            </a:r>
            <a:r>
              <a:rPr lang="sk-SK" sz="2800" dirty="0">
                <a:solidFill>
                  <a:schemeClr val="bg1"/>
                </a:solidFill>
              </a:rPr>
              <a:t> </a:t>
            </a:r>
            <a:r>
              <a:rPr lang="sk-SK" sz="2800" dirty="0" err="1">
                <a:solidFill>
                  <a:schemeClr val="bg1"/>
                </a:solidFill>
              </a:rPr>
              <a:t>payment</a:t>
            </a:r>
            <a:endParaRPr lang="sk-SK" sz="2800" dirty="0">
              <a:solidFill>
                <a:schemeClr val="bg1"/>
              </a:solidFill>
            </a:endParaRPr>
          </a:p>
        </p:txBody>
      </p:sp>
      <p:sp>
        <p:nvSpPr>
          <p:cNvPr id="4" name="Obdĺžnik 3">
            <a:extLst>
              <a:ext uri="{FF2B5EF4-FFF2-40B4-BE49-F238E27FC236}">
                <a16:creationId xmlns:a16="http://schemas.microsoft.com/office/drawing/2014/main" xmlns="" id="{B6B7261B-CEA0-457A-3009-996CEE5E225E}"/>
              </a:ext>
            </a:extLst>
          </p:cNvPr>
          <p:cNvSpPr/>
          <p:nvPr/>
        </p:nvSpPr>
        <p:spPr>
          <a:xfrm>
            <a:off x="9017876" y="2569779"/>
            <a:ext cx="2869324" cy="173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chemeClr val="bg1"/>
                </a:solidFill>
                <a:highlight>
                  <a:srgbClr val="FFFF00"/>
                </a:highlight>
              </a:rPr>
              <a:t>DEBT</a:t>
            </a:r>
            <a:r>
              <a:rPr lang="sk-SK" sz="2400" dirty="0">
                <a:solidFill>
                  <a:schemeClr val="bg1"/>
                </a:solidFill>
              </a:rPr>
              <a:t> </a:t>
            </a:r>
            <a:r>
              <a:rPr lang="sk-SK" sz="2400" dirty="0"/>
              <a:t>– </a:t>
            </a:r>
            <a:r>
              <a:rPr lang="sk-SK" sz="2400" dirty="0" err="1"/>
              <a:t>sum</a:t>
            </a:r>
            <a:r>
              <a:rPr lang="sk-SK" sz="2400" dirty="0"/>
              <a:t> of </a:t>
            </a:r>
            <a:r>
              <a:rPr lang="sk-SK" sz="2400" dirty="0" err="1"/>
              <a:t>money</a:t>
            </a:r>
            <a:r>
              <a:rPr lang="sk-SK" sz="2400" dirty="0"/>
              <a:t> </a:t>
            </a:r>
            <a:r>
              <a:rPr lang="sk-SK" sz="2400" dirty="0" err="1"/>
              <a:t>owed</a:t>
            </a:r>
            <a:r>
              <a:rPr lang="sk-SK" sz="2400" dirty="0"/>
              <a:t> by </a:t>
            </a:r>
            <a:r>
              <a:rPr lang="sk-SK" sz="2400" dirty="0" err="1"/>
              <a:t>one</a:t>
            </a:r>
            <a:r>
              <a:rPr lang="sk-SK" sz="2400" dirty="0"/>
              <a:t> person to </a:t>
            </a:r>
            <a:r>
              <a:rPr lang="sk-SK" sz="2400" dirty="0" err="1"/>
              <a:t>another</a:t>
            </a:r>
            <a:r>
              <a:rPr lang="sk-SK" sz="2400" dirty="0"/>
              <a:t> person</a:t>
            </a:r>
            <a:endParaRPr lang="en-GB" sz="2400" dirty="0"/>
          </a:p>
        </p:txBody>
      </p:sp>
    </p:spTree>
    <p:extLst>
      <p:ext uri="{BB962C8B-B14F-4D97-AF65-F5344CB8AC3E}">
        <p14:creationId xmlns:p14="http://schemas.microsoft.com/office/powerpoint/2010/main" val="11995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9A6BBF9-A70C-B393-B93C-D007CC0C3FBF}"/>
              </a:ext>
            </a:extLst>
          </p:cNvPr>
          <p:cNvSpPr>
            <a:spLocks noGrp="1"/>
          </p:cNvSpPr>
          <p:nvPr>
            <p:ph type="title"/>
          </p:nvPr>
        </p:nvSpPr>
        <p:spPr/>
        <p:txBody>
          <a:bodyPr/>
          <a:lstStyle/>
          <a:p>
            <a:r>
              <a:rPr lang="sk-SK" dirty="0"/>
              <a:t>DEBIT NOTE</a:t>
            </a:r>
            <a:endParaRPr lang="en-GB" dirty="0"/>
          </a:p>
        </p:txBody>
      </p:sp>
      <p:sp>
        <p:nvSpPr>
          <p:cNvPr id="3" name="Zástupný objekt pre obsah 2">
            <a:extLst>
              <a:ext uri="{FF2B5EF4-FFF2-40B4-BE49-F238E27FC236}">
                <a16:creationId xmlns:a16="http://schemas.microsoft.com/office/drawing/2014/main" xmlns="" id="{6839A4E6-C01F-7664-C3E2-20B24DB99C21}"/>
              </a:ext>
            </a:extLst>
          </p:cNvPr>
          <p:cNvSpPr>
            <a:spLocks noGrp="1"/>
          </p:cNvSpPr>
          <p:nvPr>
            <p:ph idx="1"/>
          </p:nvPr>
        </p:nvSpPr>
        <p:spPr/>
        <p:txBody>
          <a:bodyPr>
            <a:normAutofit lnSpcReduction="10000"/>
          </a:bodyPr>
          <a:lstStyle/>
          <a:p>
            <a:r>
              <a:rPr lang="en-US" sz="3200" dirty="0">
                <a:solidFill>
                  <a:schemeClr val="bg1"/>
                </a:solidFill>
              </a:rPr>
              <a:t>can also be issued with purchased goods as shipping receipts – payment is not expected before an official invoice is submitted to the buyer – this can give a customer the ability to return goods without first having to make a payment</a:t>
            </a:r>
          </a:p>
          <a:p>
            <a:r>
              <a:rPr lang="en-US" sz="3200" dirty="0">
                <a:solidFill>
                  <a:schemeClr val="bg1"/>
                </a:solidFill>
              </a:rPr>
              <a:t>sent by the supplier to a buyer who has been undercharged in the original invoice</a:t>
            </a:r>
          </a:p>
          <a:p>
            <a:endParaRPr lang="en-GB" sz="3200" dirty="0">
              <a:solidFill>
                <a:schemeClr val="bg1"/>
              </a:solidFill>
            </a:endParaRPr>
          </a:p>
        </p:txBody>
      </p:sp>
    </p:spTree>
    <p:extLst>
      <p:ext uri="{BB962C8B-B14F-4D97-AF65-F5344CB8AC3E}">
        <p14:creationId xmlns:p14="http://schemas.microsoft.com/office/powerpoint/2010/main" val="94479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32399C4-3BF8-1136-04D9-582D162C8B03}"/>
              </a:ext>
            </a:extLst>
          </p:cNvPr>
          <p:cNvSpPr>
            <a:spLocks noGrp="1"/>
          </p:cNvSpPr>
          <p:nvPr>
            <p:ph type="title"/>
          </p:nvPr>
        </p:nvSpPr>
        <p:spPr/>
        <p:txBody>
          <a:bodyPr/>
          <a:lstStyle/>
          <a:p>
            <a:r>
              <a:rPr lang="sk-SK" dirty="0" err="1"/>
              <a:t>Example</a:t>
            </a:r>
            <a:r>
              <a:rPr lang="sk-SK" dirty="0"/>
              <a:t>: </a:t>
            </a:r>
            <a:r>
              <a:rPr lang="sk-SK" dirty="0" err="1"/>
              <a:t>Supplier</a:t>
            </a:r>
            <a:r>
              <a:rPr lang="sk-SK" dirty="0"/>
              <a:t> </a:t>
            </a:r>
            <a:r>
              <a:rPr lang="sk-SK" dirty="0" err="1"/>
              <a:t>sends</a:t>
            </a:r>
            <a:r>
              <a:rPr lang="sk-SK" dirty="0"/>
              <a:t> </a:t>
            </a:r>
            <a:r>
              <a:rPr lang="sk-SK" dirty="0" err="1"/>
              <a:t>debit</a:t>
            </a:r>
            <a:r>
              <a:rPr lang="sk-SK" dirty="0"/>
              <a:t> note</a:t>
            </a:r>
            <a:endParaRPr lang="en-GB" dirty="0"/>
          </a:p>
        </p:txBody>
      </p:sp>
      <p:sp>
        <p:nvSpPr>
          <p:cNvPr id="3" name="Zástupný objekt pre obsah 2">
            <a:extLst>
              <a:ext uri="{FF2B5EF4-FFF2-40B4-BE49-F238E27FC236}">
                <a16:creationId xmlns:a16="http://schemas.microsoft.com/office/drawing/2014/main" xmlns="" id="{32D8FD20-33AF-4CFC-790F-011675774D55}"/>
              </a:ext>
            </a:extLst>
          </p:cNvPr>
          <p:cNvSpPr>
            <a:spLocks noGrp="1"/>
          </p:cNvSpPr>
          <p:nvPr>
            <p:ph idx="1"/>
          </p:nvPr>
        </p:nvSpPr>
        <p:spPr>
          <a:xfrm>
            <a:off x="100668" y="2041864"/>
            <a:ext cx="8573549" cy="4568661"/>
          </a:xfrm>
        </p:spPr>
        <p:txBody>
          <a:bodyPr>
            <a:normAutofit fontScale="92500" lnSpcReduction="20000"/>
          </a:bodyPr>
          <a:lstStyle/>
          <a:p>
            <a:pPr marL="0" indent="0">
              <a:buNone/>
            </a:pPr>
            <a:r>
              <a:rPr lang="en-US" dirty="0">
                <a:solidFill>
                  <a:schemeClr val="bg1"/>
                </a:solidFill>
              </a:rPr>
              <a:t>Dear </a:t>
            </a:r>
            <a:r>
              <a:rPr lang="en-US" dirty="0" err="1">
                <a:solidFill>
                  <a:schemeClr val="bg1"/>
                </a:solidFill>
              </a:rPr>
              <a:t>Mr</a:t>
            </a:r>
            <a:r>
              <a:rPr lang="en-US" dirty="0">
                <a:solidFill>
                  <a:schemeClr val="bg1"/>
                </a:solidFill>
              </a:rPr>
              <a:t> Lim</a:t>
            </a:r>
          </a:p>
          <a:p>
            <a:pPr marL="0" indent="0">
              <a:buNone/>
            </a:pPr>
            <a:endParaRPr lang="en-US" dirty="0">
              <a:solidFill>
                <a:schemeClr val="bg1"/>
              </a:solidFill>
            </a:endParaRPr>
          </a:p>
          <a:p>
            <a:pPr marL="0" indent="0">
              <a:buNone/>
            </a:pPr>
            <a:r>
              <a:rPr lang="en-US" dirty="0">
                <a:solidFill>
                  <a:schemeClr val="bg1"/>
                </a:solidFill>
              </a:rPr>
              <a:t>I am sorry that an error was made on our invoice number B 832 of 18 August.</a:t>
            </a:r>
          </a:p>
          <a:p>
            <a:pPr marL="0" indent="0">
              <a:buNone/>
            </a:pPr>
            <a:endParaRPr lang="en-US" dirty="0">
              <a:solidFill>
                <a:schemeClr val="bg1"/>
              </a:solidFill>
            </a:endParaRPr>
          </a:p>
          <a:p>
            <a:pPr marL="0" indent="0">
              <a:buNone/>
            </a:pPr>
            <a:r>
              <a:rPr lang="en-US" dirty="0">
                <a:solidFill>
                  <a:schemeClr val="bg1"/>
                </a:solidFill>
              </a:rPr>
              <a:t>The correct charge for polyester shirts medium, is £</a:t>
            </a:r>
            <a:r>
              <a:rPr lang="sk-SK" dirty="0">
                <a:solidFill>
                  <a:schemeClr val="bg1"/>
                </a:solidFill>
              </a:rPr>
              <a:t>26.70 and </a:t>
            </a:r>
            <a:r>
              <a:rPr lang="sk-SK" dirty="0" err="1">
                <a:solidFill>
                  <a:schemeClr val="bg1"/>
                </a:solidFill>
              </a:rPr>
              <a:t>not</a:t>
            </a:r>
            <a:r>
              <a:rPr lang="sk-SK" dirty="0">
                <a:solidFill>
                  <a:schemeClr val="bg1"/>
                </a:solidFill>
              </a:rPr>
              <a:t> £26.00 as </a:t>
            </a:r>
            <a:r>
              <a:rPr lang="sk-SK" dirty="0" err="1">
                <a:solidFill>
                  <a:schemeClr val="bg1"/>
                </a:solidFill>
              </a:rPr>
              <a:t>stated</a:t>
            </a:r>
            <a:r>
              <a:rPr lang="sk-SK" dirty="0">
                <a:solidFill>
                  <a:schemeClr val="bg1"/>
                </a:solidFill>
              </a:rPr>
              <a:t>. </a:t>
            </a:r>
            <a:r>
              <a:rPr lang="sk-SK" dirty="0" err="1">
                <a:solidFill>
                  <a:schemeClr val="bg1"/>
                </a:solidFill>
              </a:rPr>
              <a:t>We</a:t>
            </a:r>
            <a:r>
              <a:rPr lang="sk-SK" dirty="0">
                <a:solidFill>
                  <a:schemeClr val="bg1"/>
                </a:solidFill>
              </a:rPr>
              <a:t> are </a:t>
            </a:r>
            <a:r>
              <a:rPr lang="en-US" dirty="0">
                <a:solidFill>
                  <a:schemeClr val="bg1"/>
                </a:solidFill>
              </a:rPr>
              <a:t>therefore enclosing a debit note for the amount undercharged, namely </a:t>
            </a:r>
            <a:r>
              <a:rPr lang="sk-SK" dirty="0">
                <a:solidFill>
                  <a:schemeClr val="bg1"/>
                </a:solidFill>
              </a:rPr>
              <a:t>£14.70.</a:t>
            </a:r>
          </a:p>
          <a:p>
            <a:pPr marL="0" indent="0">
              <a:buNone/>
            </a:pPr>
            <a:endParaRPr lang="sk-SK" dirty="0">
              <a:solidFill>
                <a:schemeClr val="bg1"/>
              </a:solidFill>
            </a:endParaRPr>
          </a:p>
          <a:p>
            <a:pPr marL="0" indent="0">
              <a:buNone/>
            </a:pPr>
            <a:r>
              <a:rPr lang="en-US" dirty="0">
                <a:solidFill>
                  <a:schemeClr val="bg1"/>
                </a:solidFill>
              </a:rPr>
              <a:t>We are sorry this error was not noticed before the invoice was sent.</a:t>
            </a:r>
          </a:p>
          <a:p>
            <a:pPr marL="0" indent="0">
              <a:buNone/>
            </a:pPr>
            <a:endParaRPr lang="en-US" dirty="0">
              <a:solidFill>
                <a:schemeClr val="bg1"/>
              </a:solidFill>
            </a:endParaRPr>
          </a:p>
          <a:p>
            <a:pPr marL="0" indent="0">
              <a:buNone/>
            </a:pPr>
            <a:r>
              <a:rPr lang="en-US" dirty="0">
                <a:solidFill>
                  <a:schemeClr val="bg1"/>
                </a:solidFill>
              </a:rPr>
              <a:t>Yours faithfully</a:t>
            </a:r>
          </a:p>
        </p:txBody>
      </p:sp>
    </p:spTree>
    <p:extLst>
      <p:ext uri="{BB962C8B-B14F-4D97-AF65-F5344CB8AC3E}">
        <p14:creationId xmlns:p14="http://schemas.microsoft.com/office/powerpoint/2010/main" val="420325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xmlns="" id="{BC24191F-47D0-5385-DC72-22804EF77E6A}"/>
              </a:ext>
            </a:extLst>
          </p:cNvPr>
          <p:cNvPicPr>
            <a:picLocks noChangeAspect="1"/>
          </p:cNvPicPr>
          <p:nvPr/>
        </p:nvPicPr>
        <p:blipFill>
          <a:blip r:embed="rId2"/>
          <a:stretch>
            <a:fillRect/>
          </a:stretch>
        </p:blipFill>
        <p:spPr>
          <a:xfrm>
            <a:off x="3462129" y="102476"/>
            <a:ext cx="5495996" cy="6653048"/>
          </a:xfrm>
          <a:prstGeom prst="rect">
            <a:avLst/>
          </a:prstGeom>
        </p:spPr>
      </p:pic>
    </p:spTree>
    <p:extLst>
      <p:ext uri="{BB962C8B-B14F-4D97-AF65-F5344CB8AC3E}">
        <p14:creationId xmlns:p14="http://schemas.microsoft.com/office/powerpoint/2010/main" val="129004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1C6ACC-215B-67A3-48EC-229828973E50}"/>
              </a:ext>
            </a:extLst>
          </p:cNvPr>
          <p:cNvSpPr>
            <a:spLocks noGrp="1"/>
          </p:cNvSpPr>
          <p:nvPr>
            <p:ph type="title"/>
          </p:nvPr>
        </p:nvSpPr>
        <p:spPr/>
        <p:txBody>
          <a:bodyPr/>
          <a:lstStyle/>
          <a:p>
            <a:r>
              <a:rPr lang="sk-SK" dirty="0"/>
              <a:t>DEBIT NOTE </a:t>
            </a:r>
            <a:r>
              <a:rPr lang="sk-SK" dirty="0" err="1"/>
              <a:t>vs</a:t>
            </a:r>
            <a:r>
              <a:rPr lang="sk-SK" dirty="0"/>
              <a:t>. PRO FORMA INVOICE</a:t>
            </a:r>
            <a:endParaRPr lang="en-GB" dirty="0"/>
          </a:p>
        </p:txBody>
      </p:sp>
      <p:sp>
        <p:nvSpPr>
          <p:cNvPr id="3" name="Zástupný objekt pre obsah 2">
            <a:extLst>
              <a:ext uri="{FF2B5EF4-FFF2-40B4-BE49-F238E27FC236}">
                <a16:creationId xmlns:a16="http://schemas.microsoft.com/office/drawing/2014/main" xmlns="" id="{EDC45761-1B9B-1B9B-30B7-A4205FC00A71}"/>
              </a:ext>
            </a:extLst>
          </p:cNvPr>
          <p:cNvSpPr>
            <a:spLocks noGrp="1"/>
          </p:cNvSpPr>
          <p:nvPr>
            <p:ph idx="1"/>
          </p:nvPr>
        </p:nvSpPr>
        <p:spPr/>
        <p:txBody>
          <a:bodyPr>
            <a:normAutofit/>
          </a:bodyPr>
          <a:lstStyle/>
          <a:p>
            <a:pPr marL="0" indent="0">
              <a:buNone/>
            </a:pPr>
            <a:r>
              <a:rPr lang="en-GB" sz="3200" b="0" i="0" dirty="0">
                <a:solidFill>
                  <a:srgbClr val="202124"/>
                </a:solidFill>
                <a:effectLst/>
                <a:highlight>
                  <a:srgbClr val="FFFF00"/>
                </a:highlight>
                <a:latin typeface="Google Sans"/>
              </a:rPr>
              <a:t>Debit note </a:t>
            </a:r>
            <a:r>
              <a:rPr lang="en-GB" sz="3200" b="0" i="0" dirty="0">
                <a:solidFill>
                  <a:srgbClr val="202124"/>
                </a:solidFill>
                <a:effectLst/>
                <a:latin typeface="Google Sans"/>
              </a:rPr>
              <a:t>is a letter or memo issued by a seller to advice the amount owed by the buyer. </a:t>
            </a:r>
            <a:endParaRPr lang="sk-SK" sz="3200" b="0" i="0" dirty="0">
              <a:solidFill>
                <a:srgbClr val="202124"/>
              </a:solidFill>
              <a:effectLst/>
              <a:latin typeface="Google Sans"/>
            </a:endParaRPr>
          </a:p>
          <a:p>
            <a:pPr marL="0" indent="0">
              <a:buNone/>
            </a:pPr>
            <a:endParaRPr lang="sk-SK" sz="3200" b="0" i="0" dirty="0">
              <a:solidFill>
                <a:srgbClr val="202124"/>
              </a:solidFill>
              <a:effectLst/>
              <a:latin typeface="Google Sans"/>
            </a:endParaRPr>
          </a:p>
          <a:p>
            <a:pPr marL="0" indent="0">
              <a:buNone/>
            </a:pPr>
            <a:r>
              <a:rPr lang="en-GB" sz="3200" b="0" i="0" dirty="0">
                <a:solidFill>
                  <a:srgbClr val="202124"/>
                </a:solidFill>
                <a:effectLst/>
                <a:highlight>
                  <a:srgbClr val="FFFF00"/>
                </a:highlight>
                <a:latin typeface="Google Sans"/>
              </a:rPr>
              <a:t>A pro</a:t>
            </a:r>
            <a:r>
              <a:rPr lang="sk-SK" sz="3200" b="0" i="0" dirty="0">
                <a:solidFill>
                  <a:srgbClr val="202124"/>
                </a:solidFill>
                <a:effectLst/>
                <a:highlight>
                  <a:srgbClr val="FFFF00"/>
                </a:highlight>
                <a:latin typeface="Google Sans"/>
              </a:rPr>
              <a:t> </a:t>
            </a:r>
            <a:r>
              <a:rPr lang="en-GB" sz="3200" b="0" i="0" dirty="0">
                <a:solidFill>
                  <a:srgbClr val="202124"/>
                </a:solidFill>
                <a:effectLst/>
                <a:highlight>
                  <a:srgbClr val="FFFF00"/>
                </a:highlight>
                <a:latin typeface="Google Sans"/>
              </a:rPr>
              <a:t>forma invoice </a:t>
            </a:r>
            <a:r>
              <a:rPr lang="en-GB" sz="3200" b="0" i="0" dirty="0">
                <a:solidFill>
                  <a:srgbClr val="202124"/>
                </a:solidFill>
                <a:effectLst/>
                <a:latin typeface="Google Sans"/>
              </a:rPr>
              <a:t>is not a true invoice – it is simply a document that declares the seller's commitment to provide the goods or services specified to the buyer at certain prices.</a:t>
            </a:r>
            <a:endParaRPr lang="en-GB" sz="3200" dirty="0"/>
          </a:p>
        </p:txBody>
      </p:sp>
    </p:spTree>
    <p:extLst>
      <p:ext uri="{BB962C8B-B14F-4D97-AF65-F5344CB8AC3E}">
        <p14:creationId xmlns:p14="http://schemas.microsoft.com/office/powerpoint/2010/main" val="88137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A1A5EB5-914A-CAB9-A086-893041D3E9A3}"/>
              </a:ext>
            </a:extLst>
          </p:cNvPr>
          <p:cNvSpPr>
            <a:spLocks noGrp="1"/>
          </p:cNvSpPr>
          <p:nvPr>
            <p:ph type="title"/>
          </p:nvPr>
        </p:nvSpPr>
        <p:spPr/>
        <p:txBody>
          <a:bodyPr/>
          <a:lstStyle/>
          <a:p>
            <a:r>
              <a:rPr lang="sk-SK" dirty="0" err="1"/>
              <a:t>What</a:t>
            </a:r>
            <a:r>
              <a:rPr lang="sk-SK" dirty="0"/>
              <a:t> </a:t>
            </a:r>
            <a:r>
              <a:rPr lang="sk-SK" dirty="0" err="1"/>
              <a:t>is</a:t>
            </a:r>
            <a:r>
              <a:rPr lang="sk-SK" dirty="0"/>
              <a:t> </a:t>
            </a:r>
            <a:r>
              <a:rPr lang="sk-SK" dirty="0" err="1"/>
              <a:t>invoice</a:t>
            </a:r>
            <a:r>
              <a:rPr lang="sk-SK" dirty="0"/>
              <a:t>?</a:t>
            </a:r>
            <a:endParaRPr lang="en-GB" dirty="0"/>
          </a:p>
        </p:txBody>
      </p:sp>
      <p:sp>
        <p:nvSpPr>
          <p:cNvPr id="3" name="Zástupný objekt pre obsah 2">
            <a:extLst>
              <a:ext uri="{FF2B5EF4-FFF2-40B4-BE49-F238E27FC236}">
                <a16:creationId xmlns:a16="http://schemas.microsoft.com/office/drawing/2014/main" xmlns="" id="{E78F38EC-2DA4-D492-C62C-2EB438B4226C}"/>
              </a:ext>
            </a:extLst>
          </p:cNvPr>
          <p:cNvSpPr>
            <a:spLocks noGrp="1"/>
          </p:cNvSpPr>
          <p:nvPr>
            <p:ph idx="1"/>
          </p:nvPr>
        </p:nvSpPr>
        <p:spPr>
          <a:xfrm>
            <a:off x="680321" y="2336873"/>
            <a:ext cx="4211275" cy="3599316"/>
          </a:xfrm>
        </p:spPr>
        <p:txBody>
          <a:bodyPr>
            <a:normAutofit/>
          </a:bodyPr>
          <a:lstStyle/>
          <a:p>
            <a:r>
              <a:rPr lang="en-GB" sz="2800" b="0" i="0" dirty="0">
                <a:solidFill>
                  <a:srgbClr val="202124"/>
                </a:solidFill>
                <a:effectLst/>
                <a:latin typeface="Google Sans"/>
              </a:rPr>
              <a:t>is </a:t>
            </a:r>
            <a:r>
              <a:rPr lang="en-GB" sz="2800" b="0" i="0" dirty="0">
                <a:solidFill>
                  <a:srgbClr val="040C28"/>
                </a:solidFill>
                <a:effectLst/>
                <a:latin typeface="Google Sans"/>
              </a:rPr>
              <a:t>a document given to the buyer by the seller to collect payment</a:t>
            </a:r>
            <a:r>
              <a:rPr lang="en-GB" sz="2800" b="0" i="0" dirty="0">
                <a:solidFill>
                  <a:srgbClr val="202124"/>
                </a:solidFill>
                <a:effectLst/>
                <a:latin typeface="Google Sans"/>
              </a:rPr>
              <a:t>. It includes the cost of the products purchased or services rendered to the buyer.</a:t>
            </a:r>
            <a:endParaRPr lang="en-GB" sz="2800" dirty="0"/>
          </a:p>
        </p:txBody>
      </p:sp>
      <p:pic>
        <p:nvPicPr>
          <p:cNvPr id="4" name="Obrázok 3">
            <a:extLst>
              <a:ext uri="{FF2B5EF4-FFF2-40B4-BE49-F238E27FC236}">
                <a16:creationId xmlns:a16="http://schemas.microsoft.com/office/drawing/2014/main" xmlns="" id="{E1EE0C0C-17F0-80D7-BE95-8AD1ADA7000E}"/>
              </a:ext>
            </a:extLst>
          </p:cNvPr>
          <p:cNvPicPr>
            <a:picLocks noChangeAspect="1"/>
          </p:cNvPicPr>
          <p:nvPr/>
        </p:nvPicPr>
        <p:blipFill>
          <a:blip r:embed="rId2"/>
          <a:stretch>
            <a:fillRect/>
          </a:stretch>
        </p:blipFill>
        <p:spPr>
          <a:xfrm>
            <a:off x="6222922" y="2336873"/>
            <a:ext cx="4211275" cy="4211275"/>
          </a:xfrm>
          <a:prstGeom prst="rect">
            <a:avLst/>
          </a:prstGeom>
        </p:spPr>
      </p:pic>
    </p:spTree>
    <p:extLst>
      <p:ext uri="{BB962C8B-B14F-4D97-AF65-F5344CB8AC3E}">
        <p14:creationId xmlns:p14="http://schemas.microsoft.com/office/powerpoint/2010/main" val="40305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9DE99-8964-3610-68B5-D5053E04DC5F}"/>
              </a:ext>
            </a:extLst>
          </p:cNvPr>
          <p:cNvSpPr>
            <a:spLocks noGrp="1"/>
          </p:cNvSpPr>
          <p:nvPr>
            <p:ph type="title"/>
          </p:nvPr>
        </p:nvSpPr>
        <p:spPr/>
        <p:txBody>
          <a:bodyPr/>
          <a:lstStyle/>
          <a:p>
            <a:r>
              <a:rPr lang="sk-SK" dirty="0"/>
              <a:t>CREDIT NOTE</a:t>
            </a:r>
            <a:endParaRPr lang="en-GB" dirty="0"/>
          </a:p>
        </p:txBody>
      </p:sp>
      <p:sp>
        <p:nvSpPr>
          <p:cNvPr id="3" name="Zástupný objekt pre obsah 2">
            <a:extLst>
              <a:ext uri="{FF2B5EF4-FFF2-40B4-BE49-F238E27FC236}">
                <a16:creationId xmlns:a16="http://schemas.microsoft.com/office/drawing/2014/main" xmlns="" id="{321F2BFC-FC4E-DC36-EF8E-33CF7162F2DC}"/>
              </a:ext>
            </a:extLst>
          </p:cNvPr>
          <p:cNvSpPr>
            <a:spLocks noGrp="1"/>
          </p:cNvSpPr>
          <p:nvPr>
            <p:ph idx="1"/>
          </p:nvPr>
        </p:nvSpPr>
        <p:spPr>
          <a:xfrm>
            <a:off x="409903" y="2336872"/>
            <a:ext cx="9884279" cy="4063927"/>
          </a:xfrm>
        </p:spPr>
        <p:txBody>
          <a:bodyPr>
            <a:normAutofit/>
          </a:bodyPr>
          <a:lstStyle/>
          <a:p>
            <a:r>
              <a:rPr lang="sk-SK" sz="2800" dirty="0" err="1">
                <a:solidFill>
                  <a:schemeClr val="bg1"/>
                </a:solidFill>
              </a:rPr>
              <a:t>also</a:t>
            </a:r>
            <a:r>
              <a:rPr lang="sk-SK" sz="2800" dirty="0">
                <a:solidFill>
                  <a:schemeClr val="bg1"/>
                </a:solidFill>
              </a:rPr>
              <a:t> </a:t>
            </a:r>
            <a:r>
              <a:rPr lang="sk-SK" sz="2800" dirty="0" err="1">
                <a:solidFill>
                  <a:schemeClr val="bg1"/>
                </a:solidFill>
              </a:rPr>
              <a:t>known</a:t>
            </a:r>
            <a:r>
              <a:rPr lang="sk-SK" sz="2800" dirty="0">
                <a:solidFill>
                  <a:schemeClr val="bg1"/>
                </a:solidFill>
              </a:rPr>
              <a:t> as </a:t>
            </a:r>
            <a:r>
              <a:rPr lang="sk-SK" sz="2800" dirty="0" err="1">
                <a:solidFill>
                  <a:schemeClr val="bg1"/>
                </a:solidFill>
                <a:highlight>
                  <a:srgbClr val="FFFF00"/>
                </a:highlight>
              </a:rPr>
              <a:t>credit</a:t>
            </a:r>
            <a:r>
              <a:rPr lang="sk-SK" sz="2800" dirty="0">
                <a:solidFill>
                  <a:schemeClr val="bg1"/>
                </a:solidFill>
                <a:highlight>
                  <a:srgbClr val="FFFF00"/>
                </a:highlight>
              </a:rPr>
              <a:t> </a:t>
            </a:r>
            <a:r>
              <a:rPr lang="sk-SK" sz="2800" dirty="0" err="1">
                <a:solidFill>
                  <a:schemeClr val="bg1"/>
                </a:solidFill>
                <a:highlight>
                  <a:srgbClr val="FFFF00"/>
                </a:highlight>
              </a:rPr>
              <a:t>memo</a:t>
            </a:r>
            <a:endParaRPr lang="sk-SK" sz="2800" dirty="0">
              <a:solidFill>
                <a:schemeClr val="bg1"/>
              </a:solidFill>
              <a:highlight>
                <a:srgbClr val="FFFF00"/>
              </a:highlight>
            </a:endParaRPr>
          </a:p>
          <a:p>
            <a:r>
              <a:rPr lang="sk-SK" sz="2800" dirty="0" err="1">
                <a:solidFill>
                  <a:schemeClr val="bg1"/>
                </a:solidFill>
              </a:rPr>
              <a:t>sent</a:t>
            </a:r>
            <a:r>
              <a:rPr lang="sk-SK" sz="2800" dirty="0">
                <a:solidFill>
                  <a:schemeClr val="bg1"/>
                </a:solidFill>
              </a:rPr>
              <a:t> by </a:t>
            </a:r>
            <a:r>
              <a:rPr lang="sk-SK" sz="2800" dirty="0" err="1">
                <a:solidFill>
                  <a:schemeClr val="bg1"/>
                </a:solidFill>
              </a:rPr>
              <a:t>the</a:t>
            </a:r>
            <a:r>
              <a:rPr lang="sk-SK" sz="2800" dirty="0">
                <a:solidFill>
                  <a:schemeClr val="bg1"/>
                </a:solidFill>
              </a:rPr>
              <a:t> </a:t>
            </a:r>
            <a:r>
              <a:rPr lang="sk-SK" sz="2800" dirty="0" err="1">
                <a:solidFill>
                  <a:schemeClr val="bg1"/>
                </a:solidFill>
              </a:rPr>
              <a:t>supplier</a:t>
            </a:r>
            <a:r>
              <a:rPr lang="sk-SK" sz="2800" dirty="0">
                <a:solidFill>
                  <a:schemeClr val="bg1"/>
                </a:solidFill>
              </a:rPr>
              <a:t> to a </a:t>
            </a:r>
            <a:r>
              <a:rPr lang="sk-SK" sz="2800" dirty="0" err="1">
                <a:solidFill>
                  <a:schemeClr val="bg1"/>
                </a:solidFill>
              </a:rPr>
              <a:t>buyer</a:t>
            </a:r>
            <a:r>
              <a:rPr lang="sk-SK" sz="2800" dirty="0">
                <a:solidFill>
                  <a:schemeClr val="bg1"/>
                </a:solidFill>
              </a:rPr>
              <a:t> </a:t>
            </a:r>
            <a:r>
              <a:rPr lang="sk-SK" sz="2800" dirty="0" err="1">
                <a:solidFill>
                  <a:schemeClr val="bg1"/>
                </a:solidFill>
              </a:rPr>
              <a:t>who</a:t>
            </a:r>
            <a:r>
              <a:rPr lang="sk-SK" sz="2800" dirty="0">
                <a:solidFill>
                  <a:schemeClr val="bg1"/>
                </a:solidFill>
              </a:rPr>
              <a:t> has </a:t>
            </a:r>
            <a:r>
              <a:rPr lang="sk-SK" sz="2800" dirty="0" err="1">
                <a:solidFill>
                  <a:schemeClr val="bg1"/>
                </a:solidFill>
              </a:rPr>
              <a:t>been</a:t>
            </a:r>
            <a:r>
              <a:rPr lang="sk-SK" sz="2800" dirty="0">
                <a:solidFill>
                  <a:schemeClr val="bg1"/>
                </a:solidFill>
              </a:rPr>
              <a:t> </a:t>
            </a:r>
            <a:r>
              <a:rPr lang="sk-SK" sz="2800" dirty="0" err="1">
                <a:solidFill>
                  <a:schemeClr val="bg1"/>
                </a:solidFill>
                <a:highlight>
                  <a:srgbClr val="FFFF00"/>
                </a:highlight>
              </a:rPr>
              <a:t>overcharged</a:t>
            </a:r>
            <a:r>
              <a:rPr lang="sk-SK" sz="2800" dirty="0">
                <a:solidFill>
                  <a:schemeClr val="bg1"/>
                </a:solidFill>
                <a:highlight>
                  <a:srgbClr val="FFFF00"/>
                </a:highlight>
              </a:rPr>
              <a:t> in </a:t>
            </a:r>
            <a:r>
              <a:rPr lang="sk-SK" sz="2800" dirty="0" err="1">
                <a:solidFill>
                  <a:schemeClr val="bg1"/>
                </a:solidFill>
                <a:highlight>
                  <a:srgbClr val="FFFF00"/>
                </a:highlight>
              </a:rPr>
              <a:t>the</a:t>
            </a:r>
            <a:r>
              <a:rPr lang="sk-SK" sz="2800" dirty="0">
                <a:solidFill>
                  <a:schemeClr val="bg1"/>
                </a:solidFill>
                <a:highlight>
                  <a:srgbClr val="FFFF00"/>
                </a:highlight>
              </a:rPr>
              <a:t> </a:t>
            </a:r>
            <a:r>
              <a:rPr lang="sk-SK" sz="2800" dirty="0" err="1">
                <a:solidFill>
                  <a:schemeClr val="bg1"/>
                </a:solidFill>
                <a:highlight>
                  <a:srgbClr val="FFFF00"/>
                </a:highlight>
              </a:rPr>
              <a:t>original</a:t>
            </a:r>
            <a:r>
              <a:rPr lang="sk-SK" sz="2800" dirty="0">
                <a:solidFill>
                  <a:schemeClr val="bg1"/>
                </a:solidFill>
                <a:highlight>
                  <a:srgbClr val="FFFF00"/>
                </a:highlight>
              </a:rPr>
              <a:t> </a:t>
            </a:r>
            <a:r>
              <a:rPr lang="sk-SK" sz="2800" dirty="0" err="1">
                <a:solidFill>
                  <a:schemeClr val="bg1"/>
                </a:solidFill>
                <a:highlight>
                  <a:srgbClr val="FFFF00"/>
                </a:highlight>
              </a:rPr>
              <a:t>invoice</a:t>
            </a:r>
            <a:endParaRPr lang="sk-SK" sz="2800" dirty="0">
              <a:solidFill>
                <a:schemeClr val="bg1"/>
              </a:solidFill>
              <a:highlight>
                <a:srgbClr val="FFFF00"/>
              </a:highlight>
            </a:endParaRPr>
          </a:p>
          <a:p>
            <a:r>
              <a:rPr lang="sk-SK" sz="2800" dirty="0" err="1">
                <a:solidFill>
                  <a:schemeClr val="bg1"/>
                </a:solidFill>
              </a:rPr>
              <a:t>usually</a:t>
            </a:r>
            <a:r>
              <a:rPr lang="sk-SK" sz="2800" dirty="0">
                <a:solidFill>
                  <a:schemeClr val="bg1"/>
                </a:solidFill>
              </a:rPr>
              <a:t> </a:t>
            </a:r>
            <a:r>
              <a:rPr lang="sk-SK" sz="2800" dirty="0" err="1">
                <a:solidFill>
                  <a:schemeClr val="bg1"/>
                </a:solidFill>
              </a:rPr>
              <a:t>printed</a:t>
            </a:r>
            <a:r>
              <a:rPr lang="sk-SK" sz="2800" dirty="0">
                <a:solidFill>
                  <a:schemeClr val="bg1"/>
                </a:solidFill>
              </a:rPr>
              <a:t> in </a:t>
            </a:r>
            <a:r>
              <a:rPr lang="sk-SK" sz="2800" dirty="0" err="1">
                <a:solidFill>
                  <a:schemeClr val="bg1"/>
                </a:solidFill>
              </a:rPr>
              <a:t>red</a:t>
            </a:r>
            <a:endParaRPr lang="sk-SK" sz="2800" dirty="0">
              <a:solidFill>
                <a:schemeClr val="bg1"/>
              </a:solidFill>
            </a:endParaRPr>
          </a:p>
          <a:p>
            <a:r>
              <a:rPr lang="sk-SK" sz="2800" dirty="0" err="1">
                <a:solidFill>
                  <a:schemeClr val="bg1"/>
                </a:solidFill>
              </a:rPr>
              <a:t>issued</a:t>
            </a:r>
            <a:r>
              <a:rPr lang="sk-SK" sz="2800" dirty="0">
                <a:solidFill>
                  <a:schemeClr val="bg1"/>
                </a:solidFill>
              </a:rPr>
              <a:t> to </a:t>
            </a:r>
            <a:r>
              <a:rPr lang="sk-SK" sz="2800" dirty="0" err="1">
                <a:solidFill>
                  <a:schemeClr val="bg1"/>
                </a:solidFill>
              </a:rPr>
              <a:t>indicate</a:t>
            </a:r>
            <a:r>
              <a:rPr lang="sk-SK" sz="2800" dirty="0">
                <a:solidFill>
                  <a:schemeClr val="bg1"/>
                </a:solidFill>
              </a:rPr>
              <a:t> </a:t>
            </a:r>
            <a:r>
              <a:rPr lang="sk-SK" sz="2800" dirty="0">
                <a:solidFill>
                  <a:schemeClr val="bg1"/>
                </a:solidFill>
                <a:highlight>
                  <a:srgbClr val="FFFF00"/>
                </a:highlight>
              </a:rPr>
              <a:t>a </a:t>
            </a:r>
            <a:r>
              <a:rPr lang="sk-SK" sz="2800" dirty="0" err="1">
                <a:solidFill>
                  <a:schemeClr val="bg1"/>
                </a:solidFill>
                <a:highlight>
                  <a:srgbClr val="FFFF00"/>
                </a:highlight>
              </a:rPr>
              <a:t>return</a:t>
            </a:r>
            <a:r>
              <a:rPr lang="sk-SK" sz="2800" dirty="0">
                <a:solidFill>
                  <a:schemeClr val="bg1"/>
                </a:solidFill>
                <a:highlight>
                  <a:srgbClr val="FFFF00"/>
                </a:highlight>
              </a:rPr>
              <a:t> of </a:t>
            </a:r>
            <a:r>
              <a:rPr lang="sk-SK" sz="2800" dirty="0" err="1">
                <a:solidFill>
                  <a:schemeClr val="bg1"/>
                </a:solidFill>
                <a:highlight>
                  <a:srgbClr val="FFFF00"/>
                </a:highlight>
              </a:rPr>
              <a:t>funds</a:t>
            </a:r>
            <a:r>
              <a:rPr lang="sk-SK" sz="2800" dirty="0">
                <a:solidFill>
                  <a:schemeClr val="bg1"/>
                </a:solidFill>
                <a:highlight>
                  <a:srgbClr val="FFFF00"/>
                </a:highlight>
              </a:rPr>
              <a:t> </a:t>
            </a:r>
            <a:r>
              <a:rPr lang="sk-SK" sz="2800" dirty="0" err="1">
                <a:solidFill>
                  <a:schemeClr val="bg1"/>
                </a:solidFill>
              </a:rPr>
              <a:t>if</a:t>
            </a:r>
            <a:r>
              <a:rPr lang="sk-SK" sz="2800" dirty="0">
                <a:solidFill>
                  <a:schemeClr val="bg1"/>
                </a:solidFill>
              </a:rPr>
              <a:t> </a:t>
            </a:r>
            <a:r>
              <a:rPr lang="sk-SK" sz="2800" dirty="0" err="1">
                <a:solidFill>
                  <a:schemeClr val="bg1"/>
                </a:solidFill>
              </a:rPr>
              <a:t>there</a:t>
            </a:r>
            <a:r>
              <a:rPr lang="sk-SK" sz="2800" dirty="0">
                <a:solidFill>
                  <a:schemeClr val="bg1"/>
                </a:solidFill>
              </a:rPr>
              <a:t> </a:t>
            </a:r>
            <a:r>
              <a:rPr lang="sk-SK" sz="2800" dirty="0" err="1">
                <a:solidFill>
                  <a:schemeClr val="bg1"/>
                </a:solidFill>
              </a:rPr>
              <a:t>is</a:t>
            </a:r>
            <a:r>
              <a:rPr lang="sk-SK" sz="2800" dirty="0">
                <a:solidFill>
                  <a:schemeClr val="bg1"/>
                </a:solidFill>
              </a:rPr>
              <a:t> </a:t>
            </a:r>
            <a:r>
              <a:rPr lang="sk-SK" sz="2800" dirty="0" err="1">
                <a:solidFill>
                  <a:schemeClr val="bg1"/>
                </a:solidFill>
              </a:rPr>
              <a:t>an</a:t>
            </a:r>
            <a:r>
              <a:rPr lang="sk-SK" sz="2800" dirty="0">
                <a:solidFill>
                  <a:schemeClr val="bg1"/>
                </a:solidFill>
              </a:rPr>
              <a:t> </a:t>
            </a:r>
            <a:r>
              <a:rPr lang="sk-SK" sz="2800" dirty="0" err="1">
                <a:solidFill>
                  <a:schemeClr val="bg1"/>
                </a:solidFill>
              </a:rPr>
              <a:t>error</a:t>
            </a:r>
            <a:r>
              <a:rPr lang="sk-SK" sz="2800" dirty="0">
                <a:solidFill>
                  <a:schemeClr val="bg1"/>
                </a:solidFill>
              </a:rPr>
              <a:t> in </a:t>
            </a:r>
            <a:r>
              <a:rPr lang="sk-SK" sz="2800" dirty="0" err="1">
                <a:solidFill>
                  <a:schemeClr val="bg1"/>
                </a:solidFill>
              </a:rPr>
              <a:t>invoice</a:t>
            </a:r>
            <a:r>
              <a:rPr lang="sk-SK" sz="2800" dirty="0">
                <a:solidFill>
                  <a:schemeClr val="bg1"/>
                </a:solidFill>
              </a:rPr>
              <a:t>, </a:t>
            </a:r>
            <a:r>
              <a:rPr lang="sk-SK" sz="2800" dirty="0" err="1">
                <a:solidFill>
                  <a:schemeClr val="bg1"/>
                </a:solidFill>
              </a:rPr>
              <a:t>incorrect</a:t>
            </a:r>
            <a:r>
              <a:rPr lang="sk-SK" sz="2800" dirty="0">
                <a:solidFill>
                  <a:schemeClr val="bg1"/>
                </a:solidFill>
              </a:rPr>
              <a:t> or </a:t>
            </a:r>
            <a:r>
              <a:rPr lang="sk-SK" sz="2800" dirty="0" err="1">
                <a:solidFill>
                  <a:schemeClr val="bg1"/>
                </a:solidFill>
              </a:rPr>
              <a:t>damaged</a:t>
            </a:r>
            <a:r>
              <a:rPr lang="sk-SK" sz="2800" dirty="0">
                <a:solidFill>
                  <a:schemeClr val="bg1"/>
                </a:solidFill>
              </a:rPr>
              <a:t> </a:t>
            </a:r>
            <a:r>
              <a:rPr lang="sk-SK" sz="2800" dirty="0" err="1">
                <a:solidFill>
                  <a:schemeClr val="bg1"/>
                </a:solidFill>
              </a:rPr>
              <a:t>products</a:t>
            </a:r>
            <a:r>
              <a:rPr lang="sk-SK" sz="2800" dirty="0">
                <a:solidFill>
                  <a:schemeClr val="bg1"/>
                </a:solidFill>
              </a:rPr>
              <a:t>, </a:t>
            </a:r>
            <a:r>
              <a:rPr lang="sk-SK" sz="2800" dirty="0" err="1">
                <a:solidFill>
                  <a:schemeClr val="bg1"/>
                </a:solidFill>
              </a:rPr>
              <a:t>product</a:t>
            </a:r>
            <a:r>
              <a:rPr lang="sk-SK" sz="2800" dirty="0">
                <a:solidFill>
                  <a:schemeClr val="bg1"/>
                </a:solidFill>
              </a:rPr>
              <a:t> </a:t>
            </a:r>
            <a:r>
              <a:rPr lang="sk-SK" sz="2800" dirty="0" err="1">
                <a:solidFill>
                  <a:schemeClr val="bg1"/>
                </a:solidFill>
              </a:rPr>
              <a:t>cancellation</a:t>
            </a:r>
            <a:r>
              <a:rPr lang="sk-SK" sz="2800" dirty="0">
                <a:solidFill>
                  <a:schemeClr val="bg1"/>
                </a:solidFill>
              </a:rPr>
              <a:t> or </a:t>
            </a:r>
            <a:r>
              <a:rPr lang="sk-SK" sz="2800" dirty="0" err="1">
                <a:solidFill>
                  <a:schemeClr val="bg1"/>
                </a:solidFill>
              </a:rPr>
              <a:t>otherwise</a:t>
            </a:r>
            <a:r>
              <a:rPr lang="sk-SK" sz="2800" dirty="0">
                <a:solidFill>
                  <a:schemeClr val="bg1"/>
                </a:solidFill>
              </a:rPr>
              <a:t> </a:t>
            </a:r>
            <a:r>
              <a:rPr lang="sk-SK" sz="2800" dirty="0" err="1">
                <a:solidFill>
                  <a:schemeClr val="bg1"/>
                </a:solidFill>
              </a:rPr>
              <a:t>specified</a:t>
            </a:r>
            <a:r>
              <a:rPr lang="sk-SK" sz="2800" dirty="0">
                <a:solidFill>
                  <a:schemeClr val="bg1"/>
                </a:solidFill>
              </a:rPr>
              <a:t> </a:t>
            </a:r>
            <a:r>
              <a:rPr lang="sk-SK" sz="2800" dirty="0" err="1">
                <a:solidFill>
                  <a:schemeClr val="bg1"/>
                </a:solidFill>
              </a:rPr>
              <a:t>circumstances</a:t>
            </a:r>
            <a:endParaRPr lang="en-GB" sz="2800" dirty="0">
              <a:solidFill>
                <a:schemeClr val="bg1"/>
              </a:solidFill>
            </a:endParaRPr>
          </a:p>
        </p:txBody>
      </p:sp>
    </p:spTree>
    <p:extLst>
      <p:ext uri="{BB962C8B-B14F-4D97-AF65-F5344CB8AC3E}">
        <p14:creationId xmlns:p14="http://schemas.microsoft.com/office/powerpoint/2010/main" val="26123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9514F21-244A-82FB-D434-5A35006ADA31}"/>
              </a:ext>
            </a:extLst>
          </p:cNvPr>
          <p:cNvSpPr>
            <a:spLocks noGrp="1"/>
          </p:cNvSpPr>
          <p:nvPr>
            <p:ph type="title"/>
          </p:nvPr>
        </p:nvSpPr>
        <p:spPr/>
        <p:txBody>
          <a:bodyPr/>
          <a:lstStyle/>
          <a:p>
            <a:r>
              <a:rPr lang="sk-SK" dirty="0" err="1"/>
              <a:t>Example</a:t>
            </a:r>
            <a:r>
              <a:rPr lang="sk-SK" dirty="0"/>
              <a:t>: </a:t>
            </a:r>
            <a:r>
              <a:rPr lang="sk-SK" dirty="0" err="1"/>
              <a:t>Buyer</a:t>
            </a:r>
            <a:r>
              <a:rPr lang="sk-SK" dirty="0"/>
              <a:t> </a:t>
            </a:r>
            <a:r>
              <a:rPr lang="sk-SK" dirty="0" err="1"/>
              <a:t>requests</a:t>
            </a:r>
            <a:r>
              <a:rPr lang="sk-SK" dirty="0"/>
              <a:t> </a:t>
            </a:r>
            <a:r>
              <a:rPr lang="sk-SK" dirty="0" err="1"/>
              <a:t>credit</a:t>
            </a:r>
            <a:r>
              <a:rPr lang="sk-SK" dirty="0"/>
              <a:t> note</a:t>
            </a:r>
            <a:endParaRPr lang="en-GB" dirty="0"/>
          </a:p>
        </p:txBody>
      </p:sp>
      <p:sp>
        <p:nvSpPr>
          <p:cNvPr id="3" name="Zástupný objekt pre obsah 2">
            <a:extLst>
              <a:ext uri="{FF2B5EF4-FFF2-40B4-BE49-F238E27FC236}">
                <a16:creationId xmlns:a16="http://schemas.microsoft.com/office/drawing/2014/main" xmlns="" id="{82000D70-354E-0201-71A7-0ED469F18D54}"/>
              </a:ext>
            </a:extLst>
          </p:cNvPr>
          <p:cNvSpPr>
            <a:spLocks noGrp="1"/>
          </p:cNvSpPr>
          <p:nvPr>
            <p:ph idx="1"/>
          </p:nvPr>
        </p:nvSpPr>
        <p:spPr>
          <a:xfrm>
            <a:off x="213064" y="2112885"/>
            <a:ext cx="10081118" cy="4607511"/>
          </a:xfrm>
        </p:spPr>
        <p:txBody>
          <a:bodyPr>
            <a:normAutofit/>
          </a:bodyPr>
          <a:lstStyle/>
          <a:p>
            <a:pPr marL="0" indent="0">
              <a:buNone/>
            </a:pPr>
            <a:r>
              <a:rPr lang="en-US" dirty="0">
                <a:solidFill>
                  <a:schemeClr val="bg1"/>
                </a:solidFill>
              </a:rPr>
              <a:t>Dear Sirs</a:t>
            </a:r>
          </a:p>
          <a:p>
            <a:pPr marL="0" indent="0">
              <a:buNone/>
            </a:pPr>
            <a:endParaRPr lang="en-US" dirty="0">
              <a:solidFill>
                <a:schemeClr val="bg1"/>
              </a:solidFill>
            </a:endParaRPr>
          </a:p>
          <a:p>
            <a:pPr marL="0" indent="0">
              <a:buNone/>
            </a:pPr>
            <a:r>
              <a:rPr lang="en-US" dirty="0">
                <a:solidFill>
                  <a:schemeClr val="bg1"/>
                </a:solidFill>
              </a:rPr>
              <a:t>We have today returned to you by rail one empty packing case, charged on your invoice number B 832 of 18 August at £23.25.</a:t>
            </a:r>
          </a:p>
          <a:p>
            <a:pPr marL="0" indent="0">
              <a:buNone/>
            </a:pPr>
            <a:endParaRPr lang="en-US" dirty="0">
              <a:solidFill>
                <a:schemeClr val="bg1"/>
              </a:solidFill>
            </a:endParaRPr>
          </a:p>
          <a:p>
            <a:pPr marL="0" indent="0">
              <a:buNone/>
            </a:pPr>
            <a:r>
              <a:rPr lang="en-US">
                <a:solidFill>
                  <a:schemeClr val="bg1"/>
                </a:solidFill>
              </a:rPr>
              <a:t>A debit note for this amount is enclosed and we shall be glad to receive your credit note in return.</a:t>
            </a:r>
          </a:p>
          <a:p>
            <a:pPr marL="0" indent="0">
              <a:buNone/>
            </a:pPr>
            <a:endParaRPr lang="en-US">
              <a:solidFill>
                <a:schemeClr val="bg1"/>
              </a:solidFill>
            </a:endParaRPr>
          </a:p>
          <a:p>
            <a:pPr marL="0" indent="0">
              <a:buNone/>
            </a:pPr>
            <a:r>
              <a:rPr lang="en-US" dirty="0">
                <a:solidFill>
                  <a:schemeClr val="bg1"/>
                </a:solidFill>
              </a:rPr>
              <a:t>Yours faithfully</a:t>
            </a:r>
          </a:p>
        </p:txBody>
      </p:sp>
    </p:spTree>
    <p:extLst>
      <p:ext uri="{BB962C8B-B14F-4D97-AF65-F5344CB8AC3E}">
        <p14:creationId xmlns:p14="http://schemas.microsoft.com/office/powerpoint/2010/main" val="41177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xmlns="" id="{895A3445-2F4A-AD34-BBDD-CEDD0158A0EF}"/>
              </a:ext>
            </a:extLst>
          </p:cNvPr>
          <p:cNvPicPr>
            <a:picLocks noChangeAspect="1"/>
          </p:cNvPicPr>
          <p:nvPr/>
        </p:nvPicPr>
        <p:blipFill>
          <a:blip r:embed="rId2"/>
          <a:stretch>
            <a:fillRect/>
          </a:stretch>
        </p:blipFill>
        <p:spPr>
          <a:xfrm>
            <a:off x="3672107" y="0"/>
            <a:ext cx="4847785" cy="6858000"/>
          </a:xfrm>
          <a:prstGeom prst="rect">
            <a:avLst/>
          </a:prstGeom>
        </p:spPr>
      </p:pic>
    </p:spTree>
    <p:extLst>
      <p:ext uri="{BB962C8B-B14F-4D97-AF65-F5344CB8AC3E}">
        <p14:creationId xmlns:p14="http://schemas.microsoft.com/office/powerpoint/2010/main" val="327890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ADE8E47-8AAD-02A1-8A4E-61AB70F98554}"/>
              </a:ext>
            </a:extLst>
          </p:cNvPr>
          <p:cNvSpPr>
            <a:spLocks noGrp="1"/>
          </p:cNvSpPr>
          <p:nvPr>
            <p:ph type="title"/>
          </p:nvPr>
        </p:nvSpPr>
        <p:spPr/>
        <p:txBody>
          <a:bodyPr/>
          <a:lstStyle/>
          <a:p>
            <a:r>
              <a:rPr lang="sk-SK" dirty="0" err="1"/>
              <a:t>Invoicing</a:t>
            </a:r>
            <a:endParaRPr lang="en-GB" dirty="0"/>
          </a:p>
        </p:txBody>
      </p:sp>
      <p:sp>
        <p:nvSpPr>
          <p:cNvPr id="3" name="Zástupný objekt pre obsah 2">
            <a:extLst>
              <a:ext uri="{FF2B5EF4-FFF2-40B4-BE49-F238E27FC236}">
                <a16:creationId xmlns:a16="http://schemas.microsoft.com/office/drawing/2014/main" xmlns="" id="{C87E283F-0B2D-103D-2CBD-77EBD851A92D}"/>
              </a:ext>
            </a:extLst>
          </p:cNvPr>
          <p:cNvSpPr>
            <a:spLocks noGrp="1"/>
          </p:cNvSpPr>
          <p:nvPr>
            <p:ph idx="1"/>
          </p:nvPr>
        </p:nvSpPr>
        <p:spPr>
          <a:xfrm>
            <a:off x="680321" y="2068497"/>
            <a:ext cx="9613861" cy="3867692"/>
          </a:xfrm>
        </p:spPr>
        <p:txBody>
          <a:bodyPr>
            <a:normAutofit/>
          </a:bodyPr>
          <a:lstStyle/>
          <a:p>
            <a:r>
              <a:rPr lang="en-US" sz="2800" dirty="0"/>
              <a:t>sending an invoice </a:t>
            </a:r>
            <a:r>
              <a:rPr lang="sk-SK" sz="2800" dirty="0"/>
              <a:t>and </a:t>
            </a:r>
            <a:r>
              <a:rPr lang="en-US" sz="2800" dirty="0"/>
              <a:t>receiving payment is the final stage in a business transaction</a:t>
            </a:r>
            <a:endParaRPr lang="sk-SK" sz="2800" dirty="0"/>
          </a:p>
          <a:p>
            <a:r>
              <a:rPr lang="en-US" sz="2800" b="1" dirty="0"/>
              <a:t>in the retail trade</a:t>
            </a:r>
            <a:r>
              <a:rPr lang="en-US" sz="2800" dirty="0"/>
              <a:t> – transactions are usually for cash</a:t>
            </a:r>
          </a:p>
          <a:p>
            <a:r>
              <a:rPr lang="en-US" sz="2800" b="1" dirty="0"/>
              <a:t>in the whole sale and foreign trade </a:t>
            </a:r>
            <a:r>
              <a:rPr lang="en-US" sz="2800" dirty="0"/>
              <a:t>– customary to allow credit</a:t>
            </a:r>
          </a:p>
        </p:txBody>
      </p:sp>
      <p:pic>
        <p:nvPicPr>
          <p:cNvPr id="4" name="Obrázok 3">
            <a:extLst>
              <a:ext uri="{FF2B5EF4-FFF2-40B4-BE49-F238E27FC236}">
                <a16:creationId xmlns:a16="http://schemas.microsoft.com/office/drawing/2014/main" xmlns="" id="{2070D01E-20AD-3EF2-4C07-7CEBCFE9293E}"/>
              </a:ext>
            </a:extLst>
          </p:cNvPr>
          <p:cNvPicPr>
            <a:picLocks noChangeAspect="1"/>
          </p:cNvPicPr>
          <p:nvPr/>
        </p:nvPicPr>
        <p:blipFill>
          <a:blip r:embed="rId2"/>
          <a:stretch>
            <a:fillRect/>
          </a:stretch>
        </p:blipFill>
        <p:spPr>
          <a:xfrm>
            <a:off x="6854808" y="4066666"/>
            <a:ext cx="3505432" cy="2332706"/>
          </a:xfrm>
          <a:prstGeom prst="rect">
            <a:avLst/>
          </a:prstGeom>
        </p:spPr>
      </p:pic>
    </p:spTree>
    <p:extLst>
      <p:ext uri="{BB962C8B-B14F-4D97-AF65-F5344CB8AC3E}">
        <p14:creationId xmlns:p14="http://schemas.microsoft.com/office/powerpoint/2010/main" val="377045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CA6534-D561-BBA6-8F58-52DC09A7E05F}"/>
              </a:ext>
            </a:extLst>
          </p:cNvPr>
          <p:cNvSpPr>
            <a:spLocks noGrp="1"/>
          </p:cNvSpPr>
          <p:nvPr>
            <p:ph type="title"/>
          </p:nvPr>
        </p:nvSpPr>
        <p:spPr/>
        <p:txBody>
          <a:bodyPr/>
          <a:lstStyle/>
          <a:p>
            <a:r>
              <a:rPr lang="sk-SK" dirty="0" err="1"/>
              <a:t>Invoices</a:t>
            </a:r>
            <a:endParaRPr lang="en-GB" dirty="0"/>
          </a:p>
        </p:txBody>
      </p:sp>
      <p:sp>
        <p:nvSpPr>
          <p:cNvPr id="3" name="Zástupný objekt pre obsah 2">
            <a:extLst>
              <a:ext uri="{FF2B5EF4-FFF2-40B4-BE49-F238E27FC236}">
                <a16:creationId xmlns:a16="http://schemas.microsoft.com/office/drawing/2014/main" xmlns="" id="{7D922330-ABA1-484E-02AE-5849F175148A}"/>
              </a:ext>
            </a:extLst>
          </p:cNvPr>
          <p:cNvSpPr>
            <a:spLocks noGrp="1"/>
          </p:cNvSpPr>
          <p:nvPr>
            <p:ph idx="1"/>
          </p:nvPr>
        </p:nvSpPr>
        <p:spPr>
          <a:xfrm>
            <a:off x="209806" y="2150441"/>
            <a:ext cx="8286126" cy="4170459"/>
          </a:xfrm>
        </p:spPr>
        <p:txBody>
          <a:bodyPr>
            <a:normAutofit lnSpcReduction="10000"/>
          </a:bodyPr>
          <a:lstStyle/>
          <a:p>
            <a:pPr marL="0" indent="0">
              <a:buNone/>
            </a:pPr>
            <a:r>
              <a:rPr lang="en-US" sz="2800" b="1" i="1" u="sng" dirty="0"/>
              <a:t>When goods are supplied on credit, the supplier sends an invoice to the buyer to:</a:t>
            </a:r>
            <a:endParaRPr lang="sk-SK" sz="2800" b="1" i="1" u="sng" dirty="0"/>
          </a:p>
          <a:p>
            <a:pPr marL="0" indent="0">
              <a:buNone/>
            </a:pPr>
            <a:endParaRPr lang="en-US" sz="2800" dirty="0"/>
          </a:p>
          <a:p>
            <a:pPr>
              <a:buFont typeface="Wingdings" panose="05000000000000000000" pitchFamily="2" charset="2"/>
              <a:buChar char="Ø"/>
            </a:pPr>
            <a:r>
              <a:rPr lang="en-US" sz="2800" dirty="0"/>
              <a:t> inform the buyer of the amount due</a:t>
            </a:r>
          </a:p>
          <a:p>
            <a:pPr>
              <a:buFont typeface="Wingdings" panose="05000000000000000000" pitchFamily="2" charset="2"/>
              <a:buChar char="Ø"/>
            </a:pPr>
            <a:r>
              <a:rPr lang="en-US" sz="2800" dirty="0"/>
              <a:t> enable the buyer to check the goods delivered</a:t>
            </a:r>
          </a:p>
          <a:p>
            <a:pPr>
              <a:buFont typeface="Wingdings" panose="05000000000000000000" pitchFamily="2" charset="2"/>
              <a:buChar char="Ø"/>
            </a:pPr>
            <a:r>
              <a:rPr lang="en-US" sz="2800" dirty="0"/>
              <a:t> enable entry in the buyer´s </a:t>
            </a:r>
            <a:r>
              <a:rPr lang="sk-SK" sz="2800" dirty="0" err="1"/>
              <a:t>pur</a:t>
            </a:r>
            <a:r>
              <a:rPr lang="en-US" sz="2800" dirty="0"/>
              <a:t>chases day book</a:t>
            </a:r>
            <a:endParaRPr lang="sk-SK" sz="2800" dirty="0"/>
          </a:p>
          <a:p>
            <a:pPr>
              <a:buFont typeface="Wingdings" panose="05000000000000000000" pitchFamily="2" charset="2"/>
              <a:buChar char="Ø"/>
            </a:pPr>
            <a:endParaRPr lang="sk-SK" sz="2800" dirty="0"/>
          </a:p>
          <a:p>
            <a:pPr>
              <a:buFont typeface="Wingdings" panose="05000000000000000000" pitchFamily="2" charset="2"/>
              <a:buChar char="Ø"/>
            </a:pPr>
            <a:r>
              <a:rPr lang="en-US" sz="2800" dirty="0"/>
              <a:t>sometimes send with the goods, usually mailed separately</a:t>
            </a:r>
          </a:p>
        </p:txBody>
      </p:sp>
      <p:sp>
        <p:nvSpPr>
          <p:cNvPr id="4" name="Obdĺžnik 3">
            <a:extLst>
              <a:ext uri="{FF2B5EF4-FFF2-40B4-BE49-F238E27FC236}">
                <a16:creationId xmlns:a16="http://schemas.microsoft.com/office/drawing/2014/main" xmlns="" id="{14894EF5-FCE4-96CD-7060-BD1ABFEF86EA}"/>
              </a:ext>
            </a:extLst>
          </p:cNvPr>
          <p:cNvSpPr/>
          <p:nvPr/>
        </p:nvSpPr>
        <p:spPr>
          <a:xfrm>
            <a:off x="8620217" y="2858610"/>
            <a:ext cx="3361977" cy="3009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0" dirty="0">
                <a:effectLst/>
                <a:latin typeface="ui-sans-serif"/>
              </a:rPr>
              <a:t>What Is Amount Due?</a:t>
            </a:r>
            <a:endParaRPr lang="sk-SK" sz="2000" b="1" i="0" dirty="0">
              <a:effectLst/>
              <a:latin typeface="ui-sans-serif"/>
            </a:endParaRPr>
          </a:p>
          <a:p>
            <a:pPr algn="ctr"/>
            <a:endParaRPr lang="en-GB" sz="2000" b="1" i="0" dirty="0">
              <a:effectLst/>
              <a:latin typeface="ui-sans-serif"/>
            </a:endParaRPr>
          </a:p>
          <a:p>
            <a:pPr algn="l" rtl="0"/>
            <a:r>
              <a:rPr lang="en-GB" b="0" i="0" dirty="0">
                <a:solidFill>
                  <a:srgbClr val="000000"/>
                </a:solidFill>
                <a:effectLst/>
                <a:latin typeface="ui-sans-serif"/>
              </a:rPr>
              <a:t>The amount due is the total sum of money owed and to be paid by a set date either to:</a:t>
            </a:r>
          </a:p>
          <a:p>
            <a:pPr algn="l" rtl="0">
              <a:buFont typeface="Arial" panose="020B0604020202020204" pitchFamily="34" charset="0"/>
              <a:buChar char="•"/>
            </a:pPr>
            <a:r>
              <a:rPr lang="en-GB" b="0" i="0" dirty="0">
                <a:solidFill>
                  <a:srgbClr val="000000"/>
                </a:solidFill>
                <a:effectLst/>
                <a:latin typeface="ui-sans-serif"/>
              </a:rPr>
              <a:t>The seller of a good or service</a:t>
            </a:r>
          </a:p>
          <a:p>
            <a:pPr algn="l" rtl="0">
              <a:buFont typeface="Arial" panose="020B0604020202020204" pitchFamily="34" charset="0"/>
              <a:buChar char="•"/>
            </a:pPr>
            <a:r>
              <a:rPr lang="en-GB" b="0" i="0" dirty="0">
                <a:solidFill>
                  <a:srgbClr val="000000"/>
                </a:solidFill>
                <a:effectLst/>
                <a:latin typeface="ui-sans-serif"/>
              </a:rPr>
              <a:t>A government authority, such as a tax agency</a:t>
            </a:r>
          </a:p>
          <a:p>
            <a:pPr algn="l" rtl="0">
              <a:buFont typeface="Arial" panose="020B0604020202020204" pitchFamily="34" charset="0"/>
              <a:buChar char="•"/>
            </a:pPr>
            <a:r>
              <a:rPr lang="en-GB" b="0" i="0" dirty="0">
                <a:solidFill>
                  <a:srgbClr val="000000"/>
                </a:solidFill>
                <a:effectLst/>
                <a:latin typeface="ui-sans-serif"/>
              </a:rPr>
              <a:t>A lender</a:t>
            </a:r>
          </a:p>
        </p:txBody>
      </p:sp>
    </p:spTree>
    <p:extLst>
      <p:ext uri="{BB962C8B-B14F-4D97-AF65-F5344CB8AC3E}">
        <p14:creationId xmlns:p14="http://schemas.microsoft.com/office/powerpoint/2010/main" val="40894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9AE5A83-86CF-D7A6-D374-1D316FF28189}"/>
              </a:ext>
            </a:extLst>
          </p:cNvPr>
          <p:cNvSpPr>
            <a:spLocks noGrp="1"/>
          </p:cNvSpPr>
          <p:nvPr>
            <p:ph type="title"/>
          </p:nvPr>
        </p:nvSpPr>
        <p:spPr/>
        <p:txBody>
          <a:bodyPr/>
          <a:lstStyle/>
          <a:p>
            <a:r>
              <a:rPr lang="sk-SK" dirty="0" err="1"/>
              <a:t>Task</a:t>
            </a:r>
            <a:r>
              <a:rPr lang="sk-SK" dirty="0"/>
              <a:t>: </a:t>
            </a:r>
            <a:r>
              <a:rPr lang="sk-SK" dirty="0" err="1"/>
              <a:t>Create</a:t>
            </a:r>
            <a:r>
              <a:rPr lang="sk-SK" dirty="0"/>
              <a:t> a </a:t>
            </a:r>
            <a:r>
              <a:rPr lang="sk-SK" dirty="0" err="1"/>
              <a:t>invoice</a:t>
            </a:r>
            <a:r>
              <a:rPr lang="sk-SK" dirty="0"/>
              <a:t>.</a:t>
            </a:r>
            <a:endParaRPr lang="en-GB" dirty="0"/>
          </a:p>
        </p:txBody>
      </p:sp>
      <p:sp>
        <p:nvSpPr>
          <p:cNvPr id="3" name="Zástupný objekt pre obsah 2">
            <a:extLst>
              <a:ext uri="{FF2B5EF4-FFF2-40B4-BE49-F238E27FC236}">
                <a16:creationId xmlns:a16="http://schemas.microsoft.com/office/drawing/2014/main" xmlns="" id="{5573C923-1B29-32E7-9DFA-956B5C58B926}"/>
              </a:ext>
            </a:extLst>
          </p:cNvPr>
          <p:cNvSpPr>
            <a:spLocks noGrp="1"/>
          </p:cNvSpPr>
          <p:nvPr>
            <p:ph idx="1"/>
          </p:nvPr>
        </p:nvSpPr>
        <p:spPr/>
        <p:txBody>
          <a:bodyPr/>
          <a:lstStyle/>
          <a:p>
            <a:r>
              <a:rPr lang="sk-SK" dirty="0">
                <a:hlinkClick r:id="rId2"/>
              </a:rPr>
              <a:t>https://create.onlineinvoices.com/templates/blank-invoice-template</a:t>
            </a:r>
            <a:endParaRPr lang="sk-SK" dirty="0"/>
          </a:p>
          <a:p>
            <a:r>
              <a:rPr lang="sk-SK" dirty="0" err="1"/>
              <a:t>use</a:t>
            </a:r>
            <a:r>
              <a:rPr lang="sk-SK" dirty="0"/>
              <a:t> </a:t>
            </a:r>
            <a:r>
              <a:rPr lang="sk-SK" dirty="0" err="1"/>
              <a:t>details</a:t>
            </a:r>
            <a:r>
              <a:rPr lang="sk-SK" dirty="0"/>
              <a:t> </a:t>
            </a:r>
            <a:r>
              <a:rPr lang="sk-SK" dirty="0" err="1"/>
              <a:t>from</a:t>
            </a:r>
            <a:r>
              <a:rPr lang="sk-SK" dirty="0"/>
              <a:t> </a:t>
            </a:r>
            <a:r>
              <a:rPr lang="sk-SK" dirty="0" err="1"/>
              <a:t>an</a:t>
            </a:r>
            <a:r>
              <a:rPr lang="sk-SK" dirty="0"/>
              <a:t> business </a:t>
            </a:r>
            <a:r>
              <a:rPr lang="sk-SK" dirty="0" err="1"/>
              <a:t>letter</a:t>
            </a:r>
            <a:r>
              <a:rPr lang="sk-SK" dirty="0"/>
              <a:t> – </a:t>
            </a:r>
            <a:r>
              <a:rPr lang="sk-SK" dirty="0" err="1"/>
              <a:t>order</a:t>
            </a:r>
            <a:r>
              <a:rPr lang="sk-SK" dirty="0"/>
              <a:t> </a:t>
            </a:r>
            <a:r>
              <a:rPr lang="sk-SK" dirty="0" err="1"/>
              <a:t>that</a:t>
            </a:r>
            <a:r>
              <a:rPr lang="sk-SK" dirty="0"/>
              <a:t> </a:t>
            </a:r>
            <a:r>
              <a:rPr lang="sk-SK" dirty="0" err="1"/>
              <a:t>you</a:t>
            </a:r>
            <a:r>
              <a:rPr lang="sk-SK" dirty="0"/>
              <a:t> </a:t>
            </a:r>
            <a:r>
              <a:rPr lang="sk-SK" dirty="0" err="1"/>
              <a:t>created</a:t>
            </a:r>
            <a:r>
              <a:rPr lang="sk-SK" dirty="0"/>
              <a:t> </a:t>
            </a:r>
          </a:p>
          <a:p>
            <a:endParaRPr lang="sk-SK" dirty="0"/>
          </a:p>
          <a:p>
            <a:r>
              <a:rPr lang="sk-SK" dirty="0" err="1"/>
              <a:t>search</a:t>
            </a:r>
            <a:r>
              <a:rPr lang="sk-SK" dirty="0"/>
              <a:t> </a:t>
            </a:r>
            <a:r>
              <a:rPr lang="sk-SK" dirty="0" err="1"/>
              <a:t>free</a:t>
            </a:r>
            <a:r>
              <a:rPr lang="sk-SK" dirty="0"/>
              <a:t> </a:t>
            </a:r>
            <a:r>
              <a:rPr lang="sk-SK" dirty="0" err="1"/>
              <a:t>invoice</a:t>
            </a:r>
            <a:r>
              <a:rPr lang="sk-SK" dirty="0"/>
              <a:t> </a:t>
            </a:r>
            <a:r>
              <a:rPr lang="sk-SK" dirty="0" err="1"/>
              <a:t>generator</a:t>
            </a:r>
            <a:r>
              <a:rPr lang="sk-SK" dirty="0"/>
              <a:t> and </a:t>
            </a:r>
            <a:r>
              <a:rPr lang="sk-SK" dirty="0" err="1"/>
              <a:t>use</a:t>
            </a:r>
            <a:r>
              <a:rPr lang="sk-SK" dirty="0"/>
              <a:t> </a:t>
            </a:r>
            <a:r>
              <a:rPr lang="sk-SK" dirty="0" err="1"/>
              <a:t>website</a:t>
            </a:r>
            <a:r>
              <a:rPr lang="sk-SK" dirty="0"/>
              <a:t>: </a:t>
            </a:r>
            <a:r>
              <a:rPr lang="sk-SK" dirty="0">
                <a:hlinkClick r:id="rId3"/>
              </a:rPr>
              <a:t>www.shopify.com</a:t>
            </a:r>
            <a:r>
              <a:rPr lang="sk-SK" dirty="0"/>
              <a:t> </a:t>
            </a:r>
            <a:endParaRPr lang="en-GB" dirty="0"/>
          </a:p>
        </p:txBody>
      </p:sp>
    </p:spTree>
    <p:extLst>
      <p:ext uri="{BB962C8B-B14F-4D97-AF65-F5344CB8AC3E}">
        <p14:creationId xmlns:p14="http://schemas.microsoft.com/office/powerpoint/2010/main" val="210893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53C1638-2845-D126-13CB-52BCE8712FF0}"/>
              </a:ext>
            </a:extLst>
          </p:cNvPr>
          <p:cNvSpPr>
            <a:spLocks noGrp="1"/>
          </p:cNvSpPr>
          <p:nvPr>
            <p:ph type="title"/>
          </p:nvPr>
        </p:nvSpPr>
        <p:spPr/>
        <p:txBody>
          <a:bodyPr>
            <a:normAutofit/>
          </a:bodyPr>
          <a:lstStyle/>
          <a:p>
            <a:pPr algn="ctr"/>
            <a:r>
              <a:rPr lang="sk-SK" sz="4000" dirty="0"/>
              <a:t>Pro forma </a:t>
            </a:r>
            <a:r>
              <a:rPr lang="sk-SK" sz="4000" dirty="0" err="1"/>
              <a:t>invoice</a:t>
            </a:r>
            <a:endParaRPr lang="en-GB" sz="4000" dirty="0"/>
          </a:p>
        </p:txBody>
      </p:sp>
      <p:sp>
        <p:nvSpPr>
          <p:cNvPr id="3" name="Zástupný objekt pre obsah 2">
            <a:extLst>
              <a:ext uri="{FF2B5EF4-FFF2-40B4-BE49-F238E27FC236}">
                <a16:creationId xmlns:a16="http://schemas.microsoft.com/office/drawing/2014/main" xmlns="" id="{C721C445-73D4-6F6A-4BCF-F9A0DB753311}"/>
              </a:ext>
            </a:extLst>
          </p:cNvPr>
          <p:cNvSpPr>
            <a:spLocks noGrp="1"/>
          </p:cNvSpPr>
          <p:nvPr>
            <p:ph idx="1"/>
          </p:nvPr>
        </p:nvSpPr>
        <p:spPr>
          <a:xfrm>
            <a:off x="186433" y="2301361"/>
            <a:ext cx="8842158" cy="4188215"/>
          </a:xfrm>
        </p:spPr>
        <p:txBody>
          <a:bodyPr/>
          <a:lstStyle/>
          <a:p>
            <a:r>
              <a:rPr lang="en-US" sz="2800" dirty="0">
                <a:solidFill>
                  <a:srgbClr val="002060"/>
                </a:solidFill>
                <a:highlight>
                  <a:srgbClr val="FFFF00"/>
                </a:highlight>
              </a:rPr>
              <a:t>preliminary bill of sale </a:t>
            </a:r>
            <a:r>
              <a:rPr lang="en-US" sz="2800" dirty="0">
                <a:solidFill>
                  <a:srgbClr val="002060"/>
                </a:solidFill>
              </a:rPr>
              <a:t>sent to buyers in advance of a shipment or delivery of goods</a:t>
            </a:r>
          </a:p>
          <a:p>
            <a:r>
              <a:rPr lang="en-US" sz="2800" dirty="0">
                <a:solidFill>
                  <a:srgbClr val="002060"/>
                </a:solidFill>
              </a:rPr>
              <a:t>typically describes the purchased items and other important in</a:t>
            </a:r>
            <a:r>
              <a:rPr lang="sk-SK" sz="2800" dirty="0">
                <a:solidFill>
                  <a:srgbClr val="002060"/>
                </a:solidFill>
              </a:rPr>
              <a:t>f</a:t>
            </a:r>
            <a:r>
              <a:rPr lang="en-US" sz="2800" dirty="0" err="1">
                <a:solidFill>
                  <a:srgbClr val="002060"/>
                </a:solidFill>
              </a:rPr>
              <a:t>ormation</a:t>
            </a:r>
            <a:r>
              <a:rPr lang="en-US" sz="2800" dirty="0">
                <a:solidFill>
                  <a:srgbClr val="002060"/>
                </a:solidFill>
              </a:rPr>
              <a:t> (shipping weight, transport charges)</a:t>
            </a:r>
          </a:p>
          <a:p>
            <a:r>
              <a:rPr lang="en-US" sz="2800" dirty="0">
                <a:solidFill>
                  <a:srgbClr val="002060"/>
                </a:solidFill>
              </a:rPr>
              <a:t>most pro forma invoices provide the buyer with a </a:t>
            </a:r>
            <a:r>
              <a:rPr lang="en-US" sz="2800" dirty="0">
                <a:solidFill>
                  <a:srgbClr val="002060"/>
                </a:solidFill>
                <a:highlight>
                  <a:srgbClr val="FFFF00"/>
                </a:highlight>
              </a:rPr>
              <a:t>precise sale price</a:t>
            </a:r>
            <a:endParaRPr lang="sk-SK" sz="2800" dirty="0">
              <a:solidFill>
                <a:srgbClr val="002060"/>
              </a:solidFill>
              <a:highlight>
                <a:srgbClr val="FFFF00"/>
              </a:highlight>
            </a:endParaRPr>
          </a:p>
          <a:p>
            <a:r>
              <a:rPr lang="sk-SK" sz="2800" dirty="0" err="1">
                <a:solidFill>
                  <a:srgbClr val="002060"/>
                </a:solidFill>
              </a:rPr>
              <a:t>include</a:t>
            </a:r>
            <a:r>
              <a:rPr lang="sk-SK" sz="2800" dirty="0">
                <a:solidFill>
                  <a:srgbClr val="002060"/>
                </a:solidFill>
              </a:rPr>
              <a:t> </a:t>
            </a:r>
            <a:r>
              <a:rPr lang="sk-SK" sz="2800" dirty="0" err="1">
                <a:solidFill>
                  <a:srgbClr val="002060"/>
                </a:solidFill>
                <a:highlight>
                  <a:srgbClr val="FFFF00"/>
                </a:highlight>
              </a:rPr>
              <a:t>estimate</a:t>
            </a:r>
            <a:r>
              <a:rPr lang="sk-SK" sz="2800" dirty="0">
                <a:solidFill>
                  <a:srgbClr val="002060"/>
                </a:solidFill>
                <a:highlight>
                  <a:srgbClr val="FFFF00"/>
                </a:highlight>
              </a:rPr>
              <a:t> of </a:t>
            </a:r>
            <a:r>
              <a:rPr lang="sk-SK" sz="2800" dirty="0" err="1">
                <a:solidFill>
                  <a:srgbClr val="002060"/>
                </a:solidFill>
                <a:highlight>
                  <a:srgbClr val="FFFF00"/>
                </a:highlight>
              </a:rPr>
              <a:t>any</a:t>
            </a:r>
            <a:r>
              <a:rPr lang="sk-SK" sz="2800" dirty="0">
                <a:solidFill>
                  <a:srgbClr val="002060"/>
                </a:solidFill>
                <a:highlight>
                  <a:srgbClr val="FFFF00"/>
                </a:highlight>
              </a:rPr>
              <a:t> </a:t>
            </a:r>
            <a:r>
              <a:rPr lang="sk-SK" sz="2800" dirty="0" err="1">
                <a:solidFill>
                  <a:srgbClr val="002060"/>
                </a:solidFill>
                <a:highlight>
                  <a:srgbClr val="FFFF00"/>
                </a:highlight>
              </a:rPr>
              <a:t>commisions</a:t>
            </a:r>
            <a:r>
              <a:rPr lang="sk-SK" sz="2800" dirty="0">
                <a:solidFill>
                  <a:srgbClr val="002060"/>
                </a:solidFill>
                <a:highlight>
                  <a:srgbClr val="FFFF00"/>
                </a:highlight>
              </a:rPr>
              <a:t> or </a:t>
            </a:r>
            <a:r>
              <a:rPr lang="sk-SK" sz="2800" dirty="0" err="1">
                <a:solidFill>
                  <a:srgbClr val="002060"/>
                </a:solidFill>
                <a:highlight>
                  <a:srgbClr val="FFFF00"/>
                </a:highlight>
              </a:rPr>
              <a:t>fees</a:t>
            </a:r>
            <a:r>
              <a:rPr lang="sk-SK" sz="2800" dirty="0">
                <a:solidFill>
                  <a:srgbClr val="002060"/>
                </a:solidFill>
                <a:highlight>
                  <a:srgbClr val="FFFF00"/>
                </a:highlight>
              </a:rPr>
              <a:t> </a:t>
            </a:r>
            <a:r>
              <a:rPr lang="sk-SK" sz="2800" dirty="0">
                <a:solidFill>
                  <a:srgbClr val="002060"/>
                </a:solidFill>
              </a:rPr>
              <a:t>(</a:t>
            </a:r>
            <a:r>
              <a:rPr lang="sk-SK" sz="2800" dirty="0" err="1">
                <a:solidFill>
                  <a:srgbClr val="002060"/>
                </a:solidFill>
              </a:rPr>
              <a:t>applicable</a:t>
            </a:r>
            <a:r>
              <a:rPr lang="sk-SK" sz="2800" dirty="0">
                <a:solidFill>
                  <a:srgbClr val="002060"/>
                </a:solidFill>
              </a:rPr>
              <a:t> </a:t>
            </a:r>
            <a:r>
              <a:rPr lang="sk-SK" sz="2800" dirty="0" err="1">
                <a:solidFill>
                  <a:srgbClr val="002060"/>
                </a:solidFill>
              </a:rPr>
              <a:t>taxes</a:t>
            </a:r>
            <a:r>
              <a:rPr lang="sk-SK" sz="2800" dirty="0">
                <a:solidFill>
                  <a:srgbClr val="002060"/>
                </a:solidFill>
              </a:rPr>
              <a:t>, </a:t>
            </a:r>
            <a:r>
              <a:rPr lang="sk-SK" sz="2800" dirty="0" err="1">
                <a:solidFill>
                  <a:srgbClr val="002060"/>
                </a:solidFill>
              </a:rPr>
              <a:t>shipping</a:t>
            </a:r>
            <a:r>
              <a:rPr lang="sk-SK" sz="2800" dirty="0">
                <a:solidFill>
                  <a:srgbClr val="002060"/>
                </a:solidFill>
              </a:rPr>
              <a:t> </a:t>
            </a:r>
            <a:r>
              <a:rPr lang="sk-SK" sz="2800" dirty="0" err="1">
                <a:solidFill>
                  <a:srgbClr val="002060"/>
                </a:solidFill>
              </a:rPr>
              <a:t>costs</a:t>
            </a:r>
            <a:r>
              <a:rPr lang="sk-SK" sz="2800" dirty="0">
                <a:solidFill>
                  <a:srgbClr val="002060"/>
                </a:solidFill>
              </a:rPr>
              <a:t>)</a:t>
            </a:r>
            <a:endParaRPr lang="en-US" sz="2800" dirty="0">
              <a:solidFill>
                <a:srgbClr val="002060"/>
              </a:solidFill>
            </a:endParaRPr>
          </a:p>
          <a:p>
            <a:pPr marL="0" indent="0">
              <a:buNone/>
            </a:pPr>
            <a:endParaRPr lang="en-GB" dirty="0"/>
          </a:p>
        </p:txBody>
      </p:sp>
      <p:pic>
        <p:nvPicPr>
          <p:cNvPr id="4" name="Obrázok 3">
            <a:extLst>
              <a:ext uri="{FF2B5EF4-FFF2-40B4-BE49-F238E27FC236}">
                <a16:creationId xmlns:a16="http://schemas.microsoft.com/office/drawing/2014/main" xmlns="" id="{E919B332-DCA5-1AB8-F7D7-619086B38F16}"/>
              </a:ext>
            </a:extLst>
          </p:cNvPr>
          <p:cNvPicPr>
            <a:picLocks noChangeAspect="1"/>
          </p:cNvPicPr>
          <p:nvPr/>
        </p:nvPicPr>
        <p:blipFill>
          <a:blip r:embed="rId2"/>
          <a:stretch>
            <a:fillRect/>
          </a:stretch>
        </p:blipFill>
        <p:spPr>
          <a:xfrm>
            <a:off x="9240370" y="2713930"/>
            <a:ext cx="2827341" cy="2940220"/>
          </a:xfrm>
          <a:prstGeom prst="rect">
            <a:avLst/>
          </a:prstGeom>
        </p:spPr>
      </p:pic>
    </p:spTree>
    <p:extLst>
      <p:ext uri="{BB962C8B-B14F-4D97-AF65-F5344CB8AC3E}">
        <p14:creationId xmlns:p14="http://schemas.microsoft.com/office/powerpoint/2010/main" val="189950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760672-EFD2-BB9E-1B4F-665DD68328C3}"/>
              </a:ext>
            </a:extLst>
          </p:cNvPr>
          <p:cNvSpPr>
            <a:spLocks noGrp="1"/>
          </p:cNvSpPr>
          <p:nvPr>
            <p:ph type="title"/>
          </p:nvPr>
        </p:nvSpPr>
        <p:spPr/>
        <p:txBody>
          <a:bodyPr/>
          <a:lstStyle/>
          <a:p>
            <a:pPr algn="ctr"/>
            <a:r>
              <a:rPr lang="sk-SK" dirty="0"/>
              <a:t>Pro forma </a:t>
            </a:r>
            <a:r>
              <a:rPr lang="sk-SK" dirty="0" err="1"/>
              <a:t>invoice</a:t>
            </a:r>
            <a:endParaRPr lang="en-GB" dirty="0"/>
          </a:p>
        </p:txBody>
      </p:sp>
      <p:sp>
        <p:nvSpPr>
          <p:cNvPr id="3" name="Zástupný objekt pre obsah 2">
            <a:extLst>
              <a:ext uri="{FF2B5EF4-FFF2-40B4-BE49-F238E27FC236}">
                <a16:creationId xmlns:a16="http://schemas.microsoft.com/office/drawing/2014/main" xmlns="" id="{35C12270-B2D5-F43E-1B74-A2CCE8CC37E5}"/>
              </a:ext>
            </a:extLst>
          </p:cNvPr>
          <p:cNvSpPr>
            <a:spLocks noGrp="1"/>
          </p:cNvSpPr>
          <p:nvPr>
            <p:ph idx="1"/>
          </p:nvPr>
        </p:nvSpPr>
        <p:spPr>
          <a:xfrm>
            <a:off x="275209" y="2336873"/>
            <a:ext cx="10018974" cy="4365768"/>
          </a:xfrm>
        </p:spPr>
        <p:txBody>
          <a:bodyPr/>
          <a:lstStyle/>
          <a:p>
            <a:r>
              <a:rPr lang="sk-SK" sz="2800" dirty="0" err="1"/>
              <a:t>although</a:t>
            </a:r>
            <a:r>
              <a:rPr lang="sk-SK" sz="2800" dirty="0"/>
              <a:t> </a:t>
            </a:r>
            <a:r>
              <a:rPr lang="sk-SK" sz="2800" dirty="0" err="1"/>
              <a:t>it</a:t>
            </a:r>
            <a:r>
              <a:rPr lang="sk-SK" sz="2800" dirty="0"/>
              <a:t> </a:t>
            </a:r>
            <a:r>
              <a:rPr lang="sk-SK" sz="2800" dirty="0" err="1"/>
              <a:t>contains</a:t>
            </a:r>
            <a:r>
              <a:rPr lang="sk-SK" sz="2800" dirty="0"/>
              <a:t> </a:t>
            </a:r>
            <a:r>
              <a:rPr lang="sk-SK" sz="2800" dirty="0" err="1"/>
              <a:t>exact</a:t>
            </a:r>
            <a:r>
              <a:rPr lang="sk-SK" sz="2800" dirty="0"/>
              <a:t> </a:t>
            </a:r>
            <a:r>
              <a:rPr lang="sk-SK" sz="2800" dirty="0" err="1"/>
              <a:t>cost</a:t>
            </a:r>
            <a:r>
              <a:rPr lang="sk-SK" sz="2800" dirty="0"/>
              <a:t> </a:t>
            </a:r>
            <a:r>
              <a:rPr lang="sk-SK" sz="2800" dirty="0" err="1"/>
              <a:t>details</a:t>
            </a:r>
            <a:r>
              <a:rPr lang="sk-SK" sz="2800" dirty="0"/>
              <a:t> </a:t>
            </a:r>
            <a:r>
              <a:rPr lang="sk-SK" sz="2800" dirty="0" err="1"/>
              <a:t>associated</a:t>
            </a:r>
            <a:r>
              <a:rPr lang="sk-SK" sz="2800" dirty="0"/>
              <a:t> </a:t>
            </a:r>
            <a:r>
              <a:rPr lang="sk-SK" sz="2800" dirty="0" err="1"/>
              <a:t>with</a:t>
            </a:r>
            <a:r>
              <a:rPr lang="sk-SK" sz="2800" dirty="0"/>
              <a:t> </a:t>
            </a:r>
            <a:r>
              <a:rPr lang="sk-SK" sz="2800" dirty="0" err="1"/>
              <a:t>the</a:t>
            </a:r>
            <a:r>
              <a:rPr lang="sk-SK" sz="2800" dirty="0"/>
              <a:t> </a:t>
            </a:r>
            <a:r>
              <a:rPr lang="sk-SK" sz="2800" dirty="0" err="1"/>
              <a:t>sale</a:t>
            </a:r>
            <a:r>
              <a:rPr lang="sk-SK" sz="2800" dirty="0"/>
              <a:t>, </a:t>
            </a:r>
            <a:r>
              <a:rPr lang="sk-SK" sz="2800" dirty="0" err="1"/>
              <a:t>it</a:t>
            </a:r>
            <a:r>
              <a:rPr lang="sk-SK" sz="2800" dirty="0"/>
              <a:t> </a:t>
            </a:r>
            <a:r>
              <a:rPr lang="sk-SK" sz="2800" dirty="0" err="1"/>
              <a:t>is</a:t>
            </a:r>
            <a:r>
              <a:rPr lang="sk-SK" sz="2800" dirty="0"/>
              <a:t> </a:t>
            </a:r>
            <a:r>
              <a:rPr lang="sk-SK" sz="2800" dirty="0" err="1"/>
              <a:t>not</a:t>
            </a:r>
            <a:r>
              <a:rPr lang="sk-SK" sz="2800" dirty="0"/>
              <a:t> </a:t>
            </a:r>
            <a:r>
              <a:rPr lang="sk-SK" sz="2800" dirty="0" err="1"/>
              <a:t>an</a:t>
            </a:r>
            <a:r>
              <a:rPr lang="sk-SK" sz="2800" dirty="0"/>
              <a:t> </a:t>
            </a:r>
            <a:r>
              <a:rPr lang="sk-SK" sz="2800" dirty="0" err="1"/>
              <a:t>official</a:t>
            </a:r>
            <a:r>
              <a:rPr lang="sk-SK" sz="2800" dirty="0"/>
              <a:t> </a:t>
            </a:r>
            <a:r>
              <a:rPr lang="sk-SK" sz="2800" dirty="0" err="1"/>
              <a:t>demand</a:t>
            </a:r>
            <a:r>
              <a:rPr lang="sk-SK" sz="2800" dirty="0"/>
              <a:t> </a:t>
            </a:r>
            <a:r>
              <a:rPr lang="sk-SK" sz="2800" dirty="0" err="1"/>
              <a:t>for</a:t>
            </a:r>
            <a:r>
              <a:rPr lang="sk-SK" sz="2800" dirty="0"/>
              <a:t> </a:t>
            </a:r>
            <a:r>
              <a:rPr lang="sk-SK" sz="2800" dirty="0" err="1"/>
              <a:t>payment</a:t>
            </a:r>
            <a:endParaRPr lang="sk-SK" sz="2800" dirty="0"/>
          </a:p>
          <a:p>
            <a:r>
              <a:rPr lang="sk-SK" sz="2800" dirty="0" err="1"/>
              <a:t>often</a:t>
            </a:r>
            <a:r>
              <a:rPr lang="sk-SK" sz="2800" dirty="0"/>
              <a:t> </a:t>
            </a:r>
            <a:r>
              <a:rPr lang="sk-SK" sz="2800" dirty="0" err="1"/>
              <a:t>used</a:t>
            </a:r>
            <a:r>
              <a:rPr lang="sk-SK" sz="2800" dirty="0"/>
              <a:t> </a:t>
            </a:r>
            <a:r>
              <a:rPr lang="sk-SK" sz="2800" dirty="0" err="1"/>
              <a:t>with</a:t>
            </a:r>
            <a:r>
              <a:rPr lang="sk-SK" sz="2800" dirty="0"/>
              <a:t> </a:t>
            </a:r>
            <a:r>
              <a:rPr lang="sk-SK" sz="2800" dirty="0" err="1"/>
              <a:t>international</a:t>
            </a:r>
            <a:r>
              <a:rPr lang="sk-SK" sz="2800" dirty="0"/>
              <a:t> </a:t>
            </a:r>
            <a:r>
              <a:rPr lang="sk-SK" sz="2800" dirty="0" err="1"/>
              <a:t>transactions</a:t>
            </a:r>
            <a:r>
              <a:rPr lang="sk-SK" sz="2800" dirty="0"/>
              <a:t>, </a:t>
            </a:r>
            <a:r>
              <a:rPr lang="sk-SK" sz="2800" dirty="0" err="1"/>
              <a:t>especially</a:t>
            </a:r>
            <a:r>
              <a:rPr lang="sk-SK" sz="2800" dirty="0"/>
              <a:t> </a:t>
            </a:r>
            <a:r>
              <a:rPr lang="sk-SK" sz="2800" dirty="0" err="1">
                <a:solidFill>
                  <a:srgbClr val="002060"/>
                </a:solidFill>
                <a:highlight>
                  <a:srgbClr val="FFFF00"/>
                </a:highlight>
              </a:rPr>
              <a:t>for</a:t>
            </a:r>
            <a:r>
              <a:rPr lang="sk-SK" sz="2800" dirty="0">
                <a:solidFill>
                  <a:srgbClr val="002060"/>
                </a:solidFill>
                <a:highlight>
                  <a:srgbClr val="FFFF00"/>
                </a:highlight>
              </a:rPr>
              <a:t> </a:t>
            </a:r>
            <a:r>
              <a:rPr lang="sk-SK" sz="2800" dirty="0" err="1">
                <a:solidFill>
                  <a:srgbClr val="002060"/>
                </a:solidFill>
                <a:highlight>
                  <a:srgbClr val="FFFF00"/>
                </a:highlight>
              </a:rPr>
              <a:t>customs</a:t>
            </a:r>
            <a:r>
              <a:rPr lang="sk-SK" sz="2800" dirty="0">
                <a:solidFill>
                  <a:srgbClr val="002060"/>
                </a:solidFill>
                <a:highlight>
                  <a:srgbClr val="FFFF00"/>
                </a:highlight>
              </a:rPr>
              <a:t> </a:t>
            </a:r>
            <a:r>
              <a:rPr lang="sk-SK" sz="2800" dirty="0" err="1">
                <a:solidFill>
                  <a:srgbClr val="002060"/>
                </a:solidFill>
                <a:highlight>
                  <a:srgbClr val="FFFF00"/>
                </a:highlight>
              </a:rPr>
              <a:t>purposes</a:t>
            </a:r>
            <a:r>
              <a:rPr lang="sk-SK" sz="2800" dirty="0">
                <a:solidFill>
                  <a:srgbClr val="002060"/>
                </a:solidFill>
                <a:highlight>
                  <a:srgbClr val="FFFF00"/>
                </a:highlight>
              </a:rPr>
              <a:t> on </a:t>
            </a:r>
            <a:r>
              <a:rPr lang="sk-SK" sz="2800" dirty="0" err="1">
                <a:solidFill>
                  <a:srgbClr val="002060"/>
                </a:solidFill>
                <a:highlight>
                  <a:srgbClr val="FFFF00"/>
                </a:highlight>
              </a:rPr>
              <a:t>imports</a:t>
            </a:r>
            <a:r>
              <a:rPr lang="sk-SK" sz="2800" dirty="0">
                <a:solidFill>
                  <a:srgbClr val="002060"/>
                </a:solidFill>
                <a:highlight>
                  <a:srgbClr val="FFFF00"/>
                </a:highlight>
              </a:rPr>
              <a:t> </a:t>
            </a:r>
            <a:r>
              <a:rPr lang="sk-SK" sz="2800" dirty="0"/>
              <a:t>(na colné účely pri dovoze)</a:t>
            </a:r>
          </a:p>
          <a:p>
            <a:r>
              <a:rPr lang="sk-SK" sz="2800" dirty="0" err="1"/>
              <a:t>different</a:t>
            </a:r>
            <a:r>
              <a:rPr lang="sk-SK" sz="2800" dirty="0"/>
              <a:t> </a:t>
            </a:r>
            <a:r>
              <a:rPr lang="sk-SK" sz="2800" dirty="0" err="1"/>
              <a:t>from</a:t>
            </a:r>
            <a:r>
              <a:rPr lang="sk-SK" sz="2800" dirty="0"/>
              <a:t> a </a:t>
            </a:r>
            <a:r>
              <a:rPr lang="sk-SK" sz="2800" dirty="0" err="1"/>
              <a:t>simple</a:t>
            </a:r>
            <a:r>
              <a:rPr lang="sk-SK" sz="2800" dirty="0"/>
              <a:t> </a:t>
            </a:r>
            <a:r>
              <a:rPr lang="sk-SK" sz="2800" dirty="0" err="1"/>
              <a:t>price</a:t>
            </a:r>
            <a:r>
              <a:rPr lang="sk-SK" sz="2800" dirty="0"/>
              <a:t> </a:t>
            </a:r>
            <a:r>
              <a:rPr lang="sk-SK" sz="2800" dirty="0" err="1"/>
              <a:t>quotation</a:t>
            </a:r>
            <a:r>
              <a:rPr lang="sk-SK" sz="2800" dirty="0"/>
              <a:t> – </a:t>
            </a:r>
            <a:r>
              <a:rPr lang="sk-SK" sz="2800" dirty="0" err="1"/>
              <a:t>it</a:t>
            </a:r>
            <a:r>
              <a:rPr lang="sk-SK" sz="2800" dirty="0"/>
              <a:t> </a:t>
            </a:r>
            <a:r>
              <a:rPr lang="sk-SK" sz="2800" dirty="0" err="1"/>
              <a:t>is</a:t>
            </a:r>
            <a:r>
              <a:rPr lang="sk-SK" sz="2800" dirty="0"/>
              <a:t> a </a:t>
            </a:r>
            <a:r>
              <a:rPr lang="sk-SK" sz="2800" dirty="0" err="1">
                <a:solidFill>
                  <a:schemeClr val="bg1"/>
                </a:solidFill>
                <a:highlight>
                  <a:srgbClr val="FFFF00"/>
                </a:highlight>
              </a:rPr>
              <a:t>binding</a:t>
            </a:r>
            <a:r>
              <a:rPr lang="sk-SK" sz="2800" dirty="0">
                <a:solidFill>
                  <a:schemeClr val="bg1"/>
                </a:solidFill>
                <a:highlight>
                  <a:srgbClr val="FFFF00"/>
                </a:highlight>
              </a:rPr>
              <a:t> </a:t>
            </a:r>
            <a:r>
              <a:rPr lang="sk-SK" sz="2800" dirty="0" err="1">
                <a:solidFill>
                  <a:schemeClr val="bg1"/>
                </a:solidFill>
                <a:highlight>
                  <a:srgbClr val="FFFF00"/>
                </a:highlight>
              </a:rPr>
              <a:t>agreement</a:t>
            </a:r>
            <a:r>
              <a:rPr lang="sk-SK" sz="2800" dirty="0">
                <a:solidFill>
                  <a:schemeClr val="bg1"/>
                </a:solidFill>
                <a:highlight>
                  <a:srgbClr val="FFFF00"/>
                </a:highlight>
              </a:rPr>
              <a:t> </a:t>
            </a:r>
            <a:r>
              <a:rPr lang="sk-SK" sz="2800" dirty="0"/>
              <a:t>– </a:t>
            </a:r>
            <a:r>
              <a:rPr lang="sk-SK" sz="2800" dirty="0" err="1"/>
              <a:t>although</a:t>
            </a:r>
            <a:r>
              <a:rPr lang="sk-SK" sz="2800" dirty="0"/>
              <a:t> </a:t>
            </a:r>
            <a:r>
              <a:rPr lang="sk-SK" sz="2800" dirty="0" err="1"/>
              <a:t>the</a:t>
            </a:r>
            <a:r>
              <a:rPr lang="sk-SK" sz="2800" dirty="0"/>
              <a:t> </a:t>
            </a:r>
            <a:r>
              <a:rPr lang="sk-SK" sz="2800" dirty="0" err="1">
                <a:solidFill>
                  <a:schemeClr val="bg1"/>
                </a:solidFill>
                <a:highlight>
                  <a:srgbClr val="FFFF00"/>
                </a:highlight>
              </a:rPr>
              <a:t>terms</a:t>
            </a:r>
            <a:r>
              <a:rPr lang="sk-SK" sz="2800" dirty="0">
                <a:solidFill>
                  <a:schemeClr val="bg1"/>
                </a:solidFill>
                <a:highlight>
                  <a:srgbClr val="FFFF00"/>
                </a:highlight>
              </a:rPr>
              <a:t> of </a:t>
            </a:r>
            <a:r>
              <a:rPr lang="sk-SK" sz="2800" dirty="0" err="1">
                <a:solidFill>
                  <a:schemeClr val="bg1"/>
                </a:solidFill>
                <a:highlight>
                  <a:srgbClr val="FFFF00"/>
                </a:highlight>
              </a:rPr>
              <a:t>sale</a:t>
            </a:r>
            <a:r>
              <a:rPr lang="sk-SK" sz="2800" dirty="0">
                <a:solidFill>
                  <a:schemeClr val="bg1"/>
                </a:solidFill>
                <a:highlight>
                  <a:srgbClr val="FFFF00"/>
                </a:highlight>
              </a:rPr>
              <a:t> </a:t>
            </a:r>
            <a:r>
              <a:rPr lang="sk-SK" sz="2800" dirty="0" err="1"/>
              <a:t>can</a:t>
            </a:r>
            <a:r>
              <a:rPr lang="sk-SK" sz="2800" dirty="0"/>
              <a:t> </a:t>
            </a:r>
            <a:r>
              <a:rPr lang="sk-SK" sz="2800" dirty="0" err="1"/>
              <a:t>be</a:t>
            </a:r>
            <a:r>
              <a:rPr lang="sk-SK" sz="2800" dirty="0"/>
              <a:t> </a:t>
            </a:r>
            <a:r>
              <a:rPr lang="sk-SK" sz="2800" dirty="0" err="1"/>
              <a:t>changed</a:t>
            </a:r>
            <a:endParaRPr lang="sk-SK" sz="2800" dirty="0"/>
          </a:p>
          <a:p>
            <a:endParaRPr lang="sk-SK" sz="2800" dirty="0"/>
          </a:p>
          <a:p>
            <a:r>
              <a:rPr lang="en-GB" sz="2800" dirty="0"/>
              <a:t>there is no exact presentation or format of a pro forma invoice</a:t>
            </a:r>
          </a:p>
          <a:p>
            <a:endParaRPr lang="en-GB" dirty="0"/>
          </a:p>
        </p:txBody>
      </p:sp>
    </p:spTree>
    <p:extLst>
      <p:ext uri="{BB962C8B-B14F-4D97-AF65-F5344CB8AC3E}">
        <p14:creationId xmlns:p14="http://schemas.microsoft.com/office/powerpoint/2010/main" val="165503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648B93B-BF8C-3153-E2D3-2D5641C956B8}"/>
              </a:ext>
            </a:extLst>
          </p:cNvPr>
          <p:cNvSpPr>
            <a:spLocks noGrp="1"/>
          </p:cNvSpPr>
          <p:nvPr>
            <p:ph type="title"/>
          </p:nvPr>
        </p:nvSpPr>
        <p:spPr/>
        <p:txBody>
          <a:bodyPr/>
          <a:lstStyle/>
          <a:p>
            <a:pPr algn="ctr"/>
            <a:r>
              <a:rPr lang="sk-SK" dirty="0" err="1"/>
              <a:t>Why</a:t>
            </a:r>
            <a:r>
              <a:rPr lang="sk-SK" dirty="0"/>
              <a:t> </a:t>
            </a:r>
            <a:r>
              <a:rPr lang="sk-SK" dirty="0" err="1"/>
              <a:t>use</a:t>
            </a:r>
            <a:r>
              <a:rPr lang="sk-SK" dirty="0"/>
              <a:t> Pro forma </a:t>
            </a:r>
            <a:r>
              <a:rPr lang="sk-SK" dirty="0" err="1"/>
              <a:t>invoice</a:t>
            </a:r>
            <a:r>
              <a:rPr lang="sk-SK" dirty="0"/>
              <a:t>?</a:t>
            </a:r>
            <a:endParaRPr lang="en-GB" dirty="0"/>
          </a:p>
        </p:txBody>
      </p:sp>
      <p:sp>
        <p:nvSpPr>
          <p:cNvPr id="3" name="Zástupný objekt pre obsah 2">
            <a:extLst>
              <a:ext uri="{FF2B5EF4-FFF2-40B4-BE49-F238E27FC236}">
                <a16:creationId xmlns:a16="http://schemas.microsoft.com/office/drawing/2014/main" xmlns="" id="{F02DA553-8323-FC55-CF09-2D0930F56E71}"/>
              </a:ext>
            </a:extLst>
          </p:cNvPr>
          <p:cNvSpPr>
            <a:spLocks noGrp="1"/>
          </p:cNvSpPr>
          <p:nvPr>
            <p:ph idx="1"/>
          </p:nvPr>
        </p:nvSpPr>
        <p:spPr>
          <a:xfrm>
            <a:off x="186431" y="2336873"/>
            <a:ext cx="10107751" cy="4188214"/>
          </a:xfrm>
        </p:spPr>
        <p:txBody>
          <a:bodyPr>
            <a:normAutofit lnSpcReduction="10000"/>
          </a:bodyPr>
          <a:lstStyle/>
          <a:p>
            <a:r>
              <a:rPr lang="en-US" sz="2800" dirty="0"/>
              <a:t>used </a:t>
            </a:r>
            <a:r>
              <a:rPr lang="en-US" sz="2800" dirty="0">
                <a:solidFill>
                  <a:schemeClr val="bg1"/>
                </a:solidFill>
                <a:highlight>
                  <a:srgbClr val="FFFF00"/>
                </a:highlight>
              </a:rPr>
              <a:t>to communicate the expected costs, fees, and date of delivery </a:t>
            </a:r>
            <a:r>
              <a:rPr lang="en-US" sz="2800" dirty="0"/>
              <a:t>for an order or product</a:t>
            </a:r>
          </a:p>
          <a:p>
            <a:r>
              <a:rPr lang="en-US" sz="2800" dirty="0"/>
              <a:t>provides the buyer with </a:t>
            </a:r>
            <a:r>
              <a:rPr lang="en-US" sz="2800" dirty="0">
                <a:solidFill>
                  <a:schemeClr val="bg1"/>
                </a:solidFill>
                <a:highlight>
                  <a:srgbClr val="FFFF00"/>
                </a:highlight>
              </a:rPr>
              <a:t>an opportunity to negotiate</a:t>
            </a:r>
            <a:r>
              <a:rPr lang="en-US" sz="2800" dirty="0"/>
              <a:t> on the terms of delivery</a:t>
            </a:r>
          </a:p>
          <a:p>
            <a:r>
              <a:rPr lang="en-US" sz="2800" dirty="0"/>
              <a:t>if the buyer is not satisfied with the price, quantity, or delivery timeline, they can contact manufacturer to reach a mut</a:t>
            </a:r>
            <a:r>
              <a:rPr lang="sk-SK" sz="2800" dirty="0"/>
              <a:t>u</a:t>
            </a:r>
            <a:r>
              <a:rPr lang="en-US" sz="2800" dirty="0"/>
              <a:t>ally-satisfactory conclusion</a:t>
            </a:r>
          </a:p>
          <a:p>
            <a:r>
              <a:rPr lang="en-US" sz="2800" dirty="0"/>
              <a:t>there is </a:t>
            </a:r>
            <a:r>
              <a:rPr lang="en-US" sz="2800" dirty="0">
                <a:solidFill>
                  <a:schemeClr val="bg1"/>
                </a:solidFill>
                <a:highlight>
                  <a:srgbClr val="FFFF00"/>
                </a:highlight>
              </a:rPr>
              <a:t>no legal requirement to issue a pro forma invoice</a:t>
            </a:r>
            <a:r>
              <a:rPr lang="sk-SK" sz="2800" dirty="0">
                <a:solidFill>
                  <a:schemeClr val="bg1"/>
                </a:solidFill>
                <a:highlight>
                  <a:srgbClr val="FFFF00"/>
                </a:highlight>
              </a:rPr>
              <a:t>, </a:t>
            </a:r>
            <a:r>
              <a:rPr lang="sk-SK" sz="2800" dirty="0" err="1"/>
              <a:t>it</a:t>
            </a:r>
            <a:r>
              <a:rPr lang="sk-SK" sz="2800" dirty="0"/>
              <a:t> </a:t>
            </a:r>
            <a:r>
              <a:rPr lang="sk-SK" sz="2800" dirty="0" err="1"/>
              <a:t>is</a:t>
            </a:r>
            <a:r>
              <a:rPr lang="sk-SK" sz="2800" dirty="0"/>
              <a:t> </a:t>
            </a:r>
            <a:r>
              <a:rPr lang="sk-SK" sz="2800" dirty="0" err="1"/>
              <a:t>generally</a:t>
            </a:r>
            <a:r>
              <a:rPr lang="sk-SK" sz="2800" dirty="0"/>
              <a:t> a </a:t>
            </a:r>
            <a:r>
              <a:rPr lang="sk-SK" sz="2800" dirty="0" err="1"/>
              <a:t>good</a:t>
            </a:r>
            <a:r>
              <a:rPr lang="sk-SK" sz="2800" dirty="0"/>
              <a:t> idea </a:t>
            </a:r>
            <a:r>
              <a:rPr lang="sk-SK" sz="2800" dirty="0" err="1"/>
              <a:t>because</a:t>
            </a:r>
            <a:r>
              <a:rPr lang="sk-SK" sz="2800" dirty="0"/>
              <a:t> </a:t>
            </a:r>
            <a:r>
              <a:rPr lang="sk-SK" sz="2800" dirty="0" err="1"/>
              <a:t>it</a:t>
            </a:r>
            <a:r>
              <a:rPr lang="sk-SK" sz="2800" dirty="0"/>
              <a:t> </a:t>
            </a:r>
            <a:r>
              <a:rPr lang="sk-SK" sz="2800" dirty="0" err="1"/>
              <a:t>allows</a:t>
            </a:r>
            <a:r>
              <a:rPr lang="sk-SK" sz="2800" dirty="0"/>
              <a:t> </a:t>
            </a:r>
            <a:r>
              <a:rPr lang="sk-SK" sz="2800" dirty="0" err="1"/>
              <a:t>manufacturers</a:t>
            </a:r>
            <a:r>
              <a:rPr lang="sk-SK" sz="2800" dirty="0"/>
              <a:t> to </a:t>
            </a:r>
            <a:r>
              <a:rPr lang="sk-SK" sz="2800" dirty="0" err="1"/>
              <a:t>avoid</a:t>
            </a:r>
            <a:r>
              <a:rPr lang="sk-SK" sz="2800" dirty="0"/>
              <a:t> </a:t>
            </a:r>
            <a:r>
              <a:rPr lang="sk-SK" sz="2800" dirty="0" err="1"/>
              <a:t>disputes</a:t>
            </a:r>
            <a:r>
              <a:rPr lang="sk-SK" sz="2800" dirty="0"/>
              <a:t> at </a:t>
            </a:r>
            <a:r>
              <a:rPr lang="sk-SK" sz="2800" dirty="0" err="1"/>
              <a:t>the</a:t>
            </a:r>
            <a:r>
              <a:rPr lang="sk-SK" sz="2800" dirty="0"/>
              <a:t> </a:t>
            </a:r>
            <a:r>
              <a:rPr lang="sk-SK" sz="2800" dirty="0" err="1"/>
              <a:t>time</a:t>
            </a:r>
            <a:r>
              <a:rPr lang="sk-SK" sz="2800" dirty="0"/>
              <a:t> of </a:t>
            </a:r>
            <a:r>
              <a:rPr lang="sk-SK" sz="2800" dirty="0" err="1"/>
              <a:t>delivery</a:t>
            </a:r>
            <a:endParaRPr lang="en-US" sz="2800" dirty="0"/>
          </a:p>
        </p:txBody>
      </p:sp>
    </p:spTree>
    <p:extLst>
      <p:ext uri="{BB962C8B-B14F-4D97-AF65-F5344CB8AC3E}">
        <p14:creationId xmlns:p14="http://schemas.microsoft.com/office/powerpoint/2010/main" val="14840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13501FB-D97A-D3C2-E3AA-75F5E664A972}"/>
              </a:ext>
            </a:extLst>
          </p:cNvPr>
          <p:cNvSpPr>
            <a:spLocks noGrp="1"/>
          </p:cNvSpPr>
          <p:nvPr>
            <p:ph type="title"/>
          </p:nvPr>
        </p:nvSpPr>
        <p:spPr/>
        <p:txBody>
          <a:bodyPr/>
          <a:lstStyle/>
          <a:p>
            <a:pPr algn="ctr"/>
            <a:r>
              <a:rPr lang="en-GB" dirty="0"/>
              <a:t>Pro forma Invoice vs. Final Invoice</a:t>
            </a:r>
          </a:p>
        </p:txBody>
      </p:sp>
      <p:sp>
        <p:nvSpPr>
          <p:cNvPr id="3" name="Zástupný text 2">
            <a:extLst>
              <a:ext uri="{FF2B5EF4-FFF2-40B4-BE49-F238E27FC236}">
                <a16:creationId xmlns:a16="http://schemas.microsoft.com/office/drawing/2014/main" xmlns="" id="{3A98F9B2-6CDA-1DD4-6EAF-D81F371FD713}"/>
              </a:ext>
            </a:extLst>
          </p:cNvPr>
          <p:cNvSpPr>
            <a:spLocks noGrp="1"/>
          </p:cNvSpPr>
          <p:nvPr>
            <p:ph type="body" idx="1"/>
          </p:nvPr>
        </p:nvSpPr>
        <p:spPr>
          <a:xfrm>
            <a:off x="906350" y="1949071"/>
            <a:ext cx="4472327" cy="474533"/>
          </a:xfrm>
        </p:spPr>
        <p:txBody>
          <a:bodyPr/>
          <a:lstStyle/>
          <a:p>
            <a:r>
              <a:rPr lang="sk-SK" dirty="0">
                <a:solidFill>
                  <a:schemeClr val="bg1"/>
                </a:solidFill>
                <a:highlight>
                  <a:srgbClr val="FFFF00"/>
                </a:highlight>
              </a:rPr>
              <a:t>Pro forma </a:t>
            </a:r>
            <a:r>
              <a:rPr lang="sk-SK" dirty="0" err="1">
                <a:solidFill>
                  <a:schemeClr val="bg1"/>
                </a:solidFill>
                <a:highlight>
                  <a:srgbClr val="FFFF00"/>
                </a:highlight>
              </a:rPr>
              <a:t>Invoice</a:t>
            </a:r>
            <a:endParaRPr lang="en-GB" dirty="0">
              <a:solidFill>
                <a:schemeClr val="bg1"/>
              </a:solidFill>
              <a:highlight>
                <a:srgbClr val="FFFF00"/>
              </a:highlight>
            </a:endParaRPr>
          </a:p>
        </p:txBody>
      </p:sp>
      <p:sp>
        <p:nvSpPr>
          <p:cNvPr id="4" name="Zástupný objekt pre obsah 3">
            <a:extLst>
              <a:ext uri="{FF2B5EF4-FFF2-40B4-BE49-F238E27FC236}">
                <a16:creationId xmlns:a16="http://schemas.microsoft.com/office/drawing/2014/main" xmlns="" id="{0B14E926-AB3A-AE0C-E383-CFA891F7AFCE}"/>
              </a:ext>
            </a:extLst>
          </p:cNvPr>
          <p:cNvSpPr>
            <a:spLocks noGrp="1"/>
          </p:cNvSpPr>
          <p:nvPr>
            <p:ph sz="half" idx="2"/>
          </p:nvPr>
        </p:nvSpPr>
        <p:spPr>
          <a:xfrm>
            <a:off x="275208" y="2538509"/>
            <a:ext cx="4279037" cy="4164131"/>
          </a:xfrm>
        </p:spPr>
        <p:txBody>
          <a:bodyPr/>
          <a:lstStyle/>
          <a:p>
            <a:r>
              <a:rPr lang="sk-SK" dirty="0"/>
              <a:t>a </a:t>
            </a:r>
            <a:r>
              <a:rPr lang="sk-SK" dirty="0" err="1"/>
              <a:t>preliminary</a:t>
            </a:r>
            <a:r>
              <a:rPr lang="sk-SK" dirty="0"/>
              <a:t> </a:t>
            </a:r>
            <a:r>
              <a:rPr lang="sk-SK" dirty="0" err="1"/>
              <a:t>notification</a:t>
            </a:r>
            <a:r>
              <a:rPr lang="sk-SK" dirty="0"/>
              <a:t> of </a:t>
            </a:r>
            <a:r>
              <a:rPr lang="sk-SK" dirty="0" err="1"/>
              <a:t>the</a:t>
            </a:r>
            <a:r>
              <a:rPr lang="sk-SK" dirty="0"/>
              <a:t> </a:t>
            </a:r>
            <a:r>
              <a:rPr lang="sk-SK" dirty="0" err="1"/>
              <a:t>terms</a:t>
            </a:r>
            <a:r>
              <a:rPr lang="sk-SK" dirty="0"/>
              <a:t> of a </a:t>
            </a:r>
            <a:r>
              <a:rPr lang="sk-SK" dirty="0" err="1"/>
              <a:t>purchase</a:t>
            </a:r>
            <a:r>
              <a:rPr lang="sk-SK" dirty="0"/>
              <a:t> </a:t>
            </a:r>
            <a:r>
              <a:rPr lang="sk-SK" dirty="0" err="1"/>
              <a:t>agreement</a:t>
            </a:r>
            <a:endParaRPr lang="sk-SK" dirty="0"/>
          </a:p>
          <a:p>
            <a:r>
              <a:rPr lang="sk-SK" dirty="0" err="1"/>
              <a:t>used</a:t>
            </a:r>
            <a:r>
              <a:rPr lang="sk-SK" dirty="0"/>
              <a:t> to </a:t>
            </a:r>
            <a:r>
              <a:rPr lang="sk-SK" dirty="0" err="1"/>
              <a:t>prevent</a:t>
            </a:r>
            <a:r>
              <a:rPr lang="sk-SK" dirty="0"/>
              <a:t> </a:t>
            </a:r>
            <a:r>
              <a:rPr lang="sk-SK" dirty="0" err="1"/>
              <a:t>misunderstandings</a:t>
            </a:r>
            <a:r>
              <a:rPr lang="sk-SK" dirty="0"/>
              <a:t> </a:t>
            </a:r>
            <a:r>
              <a:rPr lang="sk-SK" dirty="0" err="1"/>
              <a:t>about</a:t>
            </a:r>
            <a:r>
              <a:rPr lang="sk-SK" dirty="0"/>
              <a:t> </a:t>
            </a:r>
            <a:r>
              <a:rPr lang="sk-SK" dirty="0" err="1"/>
              <a:t>the</a:t>
            </a:r>
            <a:r>
              <a:rPr lang="sk-SK" dirty="0"/>
              <a:t> </a:t>
            </a:r>
            <a:r>
              <a:rPr lang="sk-SK" dirty="0" err="1"/>
              <a:t>amount</a:t>
            </a:r>
            <a:r>
              <a:rPr lang="sk-SK" dirty="0"/>
              <a:t> </a:t>
            </a:r>
            <a:r>
              <a:rPr lang="sk-SK" dirty="0" err="1"/>
              <a:t>due</a:t>
            </a:r>
            <a:endParaRPr lang="sk-SK" dirty="0"/>
          </a:p>
          <a:p>
            <a:r>
              <a:rPr lang="sk-SK" dirty="0" err="1"/>
              <a:t>usually</a:t>
            </a:r>
            <a:r>
              <a:rPr lang="sk-SK" dirty="0"/>
              <a:t> </a:t>
            </a:r>
            <a:r>
              <a:rPr lang="sk-SK" dirty="0" err="1"/>
              <a:t>issued</a:t>
            </a:r>
            <a:r>
              <a:rPr lang="sk-SK" dirty="0"/>
              <a:t> at </a:t>
            </a:r>
            <a:r>
              <a:rPr lang="sk-SK" dirty="0" err="1"/>
              <a:t>the</a:t>
            </a:r>
            <a:r>
              <a:rPr lang="sk-SK" dirty="0"/>
              <a:t> </a:t>
            </a:r>
            <a:r>
              <a:rPr lang="sk-SK" dirty="0" err="1"/>
              <a:t>time</a:t>
            </a:r>
            <a:r>
              <a:rPr lang="sk-SK" dirty="0"/>
              <a:t> </a:t>
            </a:r>
            <a:r>
              <a:rPr lang="sk-SK" dirty="0" err="1"/>
              <a:t>an</a:t>
            </a:r>
            <a:r>
              <a:rPr lang="sk-SK" dirty="0"/>
              <a:t> </a:t>
            </a:r>
            <a:r>
              <a:rPr lang="sk-SK" dirty="0" err="1"/>
              <a:t>order</a:t>
            </a:r>
            <a:r>
              <a:rPr lang="sk-SK" dirty="0"/>
              <a:t> </a:t>
            </a:r>
            <a:r>
              <a:rPr lang="sk-SK" dirty="0" err="1"/>
              <a:t>is</a:t>
            </a:r>
            <a:r>
              <a:rPr lang="sk-SK" dirty="0"/>
              <a:t> </a:t>
            </a:r>
            <a:r>
              <a:rPr lang="sk-SK" dirty="0" err="1"/>
              <a:t>placed</a:t>
            </a:r>
            <a:r>
              <a:rPr lang="sk-SK" dirty="0"/>
              <a:t> – </a:t>
            </a:r>
            <a:r>
              <a:rPr lang="sk-SK" dirty="0" err="1"/>
              <a:t>the</a:t>
            </a:r>
            <a:r>
              <a:rPr lang="sk-SK" dirty="0"/>
              <a:t> </a:t>
            </a:r>
            <a:r>
              <a:rPr lang="sk-SK" dirty="0" err="1"/>
              <a:t>buyer</a:t>
            </a:r>
            <a:r>
              <a:rPr lang="sk-SK" dirty="0"/>
              <a:t> </a:t>
            </a:r>
            <a:r>
              <a:rPr lang="sk-SK" dirty="0" err="1"/>
              <a:t>can</a:t>
            </a:r>
            <a:r>
              <a:rPr lang="sk-SK" dirty="0"/>
              <a:t> </a:t>
            </a:r>
            <a:r>
              <a:rPr lang="sk-SK" dirty="0" err="1"/>
              <a:t>clarify</a:t>
            </a:r>
            <a:r>
              <a:rPr lang="sk-SK" dirty="0"/>
              <a:t> </a:t>
            </a:r>
            <a:r>
              <a:rPr lang="sk-SK" dirty="0" err="1"/>
              <a:t>any</a:t>
            </a:r>
            <a:r>
              <a:rPr lang="sk-SK" dirty="0"/>
              <a:t> </a:t>
            </a:r>
            <a:r>
              <a:rPr lang="sk-SK" dirty="0" err="1"/>
              <a:t>questions</a:t>
            </a:r>
            <a:r>
              <a:rPr lang="sk-SK" dirty="0"/>
              <a:t> </a:t>
            </a:r>
            <a:r>
              <a:rPr lang="sk-SK" dirty="0" err="1"/>
              <a:t>about</a:t>
            </a:r>
            <a:r>
              <a:rPr lang="sk-SK" dirty="0"/>
              <a:t> </a:t>
            </a:r>
            <a:r>
              <a:rPr lang="sk-SK" dirty="0" err="1"/>
              <a:t>the</a:t>
            </a:r>
            <a:r>
              <a:rPr lang="sk-SK" dirty="0"/>
              <a:t> </a:t>
            </a:r>
            <a:r>
              <a:rPr lang="sk-SK" dirty="0" err="1"/>
              <a:t>price</a:t>
            </a:r>
            <a:r>
              <a:rPr lang="sk-SK" dirty="0"/>
              <a:t> or </a:t>
            </a:r>
            <a:r>
              <a:rPr lang="sk-SK" dirty="0" err="1"/>
              <a:t>date</a:t>
            </a:r>
            <a:r>
              <a:rPr lang="sk-SK" dirty="0"/>
              <a:t> of </a:t>
            </a:r>
            <a:r>
              <a:rPr lang="sk-SK" dirty="0" err="1"/>
              <a:t>delivery</a:t>
            </a:r>
            <a:endParaRPr lang="en-GB" dirty="0"/>
          </a:p>
        </p:txBody>
      </p:sp>
      <p:sp>
        <p:nvSpPr>
          <p:cNvPr id="5" name="Zástupný text 4">
            <a:extLst>
              <a:ext uri="{FF2B5EF4-FFF2-40B4-BE49-F238E27FC236}">
                <a16:creationId xmlns:a16="http://schemas.microsoft.com/office/drawing/2014/main" xmlns="" id="{E449F89A-32E5-7498-AA74-938D5C37A42C}"/>
              </a:ext>
            </a:extLst>
          </p:cNvPr>
          <p:cNvSpPr>
            <a:spLocks noGrp="1"/>
          </p:cNvSpPr>
          <p:nvPr>
            <p:ph type="body" sz="quarter" idx="3"/>
          </p:nvPr>
        </p:nvSpPr>
        <p:spPr>
          <a:xfrm>
            <a:off x="6592511" y="1956001"/>
            <a:ext cx="2418324" cy="474533"/>
          </a:xfrm>
        </p:spPr>
        <p:txBody>
          <a:bodyPr/>
          <a:lstStyle/>
          <a:p>
            <a:r>
              <a:rPr lang="sk-SK" dirty="0" err="1">
                <a:solidFill>
                  <a:schemeClr val="bg1"/>
                </a:solidFill>
                <a:highlight>
                  <a:srgbClr val="FFFF00"/>
                </a:highlight>
              </a:rPr>
              <a:t>Final</a:t>
            </a:r>
            <a:r>
              <a:rPr lang="sk-SK" dirty="0">
                <a:solidFill>
                  <a:schemeClr val="bg1"/>
                </a:solidFill>
                <a:highlight>
                  <a:srgbClr val="FFFF00"/>
                </a:highlight>
              </a:rPr>
              <a:t> </a:t>
            </a:r>
            <a:r>
              <a:rPr lang="sk-SK" dirty="0" err="1">
                <a:solidFill>
                  <a:schemeClr val="bg1"/>
                </a:solidFill>
                <a:highlight>
                  <a:srgbClr val="FFFF00"/>
                </a:highlight>
              </a:rPr>
              <a:t>invoice</a:t>
            </a:r>
            <a:endParaRPr lang="en-GB" dirty="0">
              <a:solidFill>
                <a:schemeClr val="bg1"/>
              </a:solidFill>
              <a:highlight>
                <a:srgbClr val="FFFF00"/>
              </a:highlight>
            </a:endParaRPr>
          </a:p>
        </p:txBody>
      </p:sp>
      <p:sp>
        <p:nvSpPr>
          <p:cNvPr id="6" name="Zástupný objekt pre obsah 5">
            <a:extLst>
              <a:ext uri="{FF2B5EF4-FFF2-40B4-BE49-F238E27FC236}">
                <a16:creationId xmlns:a16="http://schemas.microsoft.com/office/drawing/2014/main" xmlns="" id="{90C9943A-AFFC-0F6B-6069-1A7049ABC448}"/>
              </a:ext>
            </a:extLst>
          </p:cNvPr>
          <p:cNvSpPr>
            <a:spLocks noGrp="1"/>
          </p:cNvSpPr>
          <p:nvPr>
            <p:ph sz="quarter" idx="4"/>
          </p:nvPr>
        </p:nvSpPr>
        <p:spPr>
          <a:xfrm>
            <a:off x="6689036" y="2538509"/>
            <a:ext cx="2685784" cy="4164130"/>
          </a:xfrm>
        </p:spPr>
        <p:txBody>
          <a:bodyPr/>
          <a:lstStyle/>
          <a:p>
            <a:r>
              <a:rPr lang="sk-SK" dirty="0" err="1"/>
              <a:t>official</a:t>
            </a:r>
            <a:r>
              <a:rPr lang="sk-SK" dirty="0"/>
              <a:t> </a:t>
            </a:r>
            <a:r>
              <a:rPr lang="sk-SK" dirty="0" err="1"/>
              <a:t>commercial</a:t>
            </a:r>
            <a:r>
              <a:rPr lang="sk-SK" dirty="0"/>
              <a:t> </a:t>
            </a:r>
            <a:r>
              <a:rPr lang="sk-SK" dirty="0" err="1"/>
              <a:t>instrument</a:t>
            </a:r>
            <a:r>
              <a:rPr lang="sk-SK" dirty="0"/>
              <a:t> </a:t>
            </a:r>
          </a:p>
          <a:p>
            <a:r>
              <a:rPr lang="sk-SK" dirty="0" err="1"/>
              <a:t>ususally</a:t>
            </a:r>
            <a:r>
              <a:rPr lang="sk-SK" dirty="0"/>
              <a:t> </a:t>
            </a:r>
            <a:r>
              <a:rPr lang="sk-SK" dirty="0" err="1"/>
              <a:t>issued</a:t>
            </a:r>
            <a:r>
              <a:rPr lang="sk-SK" dirty="0"/>
              <a:t> at </a:t>
            </a:r>
            <a:r>
              <a:rPr lang="sk-SK" dirty="0" err="1"/>
              <a:t>the</a:t>
            </a:r>
            <a:r>
              <a:rPr lang="sk-SK" dirty="0"/>
              <a:t> </a:t>
            </a:r>
            <a:r>
              <a:rPr lang="sk-SK" dirty="0" err="1"/>
              <a:t>time</a:t>
            </a:r>
            <a:r>
              <a:rPr lang="sk-SK" dirty="0"/>
              <a:t> of </a:t>
            </a:r>
            <a:r>
              <a:rPr lang="sk-SK" dirty="0" err="1"/>
              <a:t>delivery</a:t>
            </a:r>
            <a:r>
              <a:rPr lang="sk-SK" dirty="0"/>
              <a:t>, and </a:t>
            </a:r>
            <a:r>
              <a:rPr lang="sk-SK" dirty="0" err="1"/>
              <a:t>constitutes</a:t>
            </a:r>
            <a:r>
              <a:rPr lang="sk-SK" dirty="0"/>
              <a:t> a </a:t>
            </a:r>
            <a:r>
              <a:rPr lang="sk-SK" dirty="0" err="1"/>
              <a:t>request</a:t>
            </a:r>
            <a:r>
              <a:rPr lang="sk-SK" dirty="0"/>
              <a:t> </a:t>
            </a:r>
            <a:r>
              <a:rPr lang="sk-SK" dirty="0" err="1"/>
              <a:t>for</a:t>
            </a:r>
            <a:r>
              <a:rPr lang="sk-SK" dirty="0"/>
              <a:t> </a:t>
            </a:r>
            <a:r>
              <a:rPr lang="sk-SK" dirty="0" err="1"/>
              <a:t>payment</a:t>
            </a:r>
            <a:r>
              <a:rPr lang="sk-SK" dirty="0"/>
              <a:t> by </a:t>
            </a:r>
            <a:r>
              <a:rPr lang="sk-SK" dirty="0" err="1"/>
              <a:t>the</a:t>
            </a:r>
            <a:r>
              <a:rPr lang="sk-SK" dirty="0"/>
              <a:t> </a:t>
            </a:r>
            <a:r>
              <a:rPr lang="sk-SK" dirty="0" err="1"/>
              <a:t>receiving</a:t>
            </a:r>
            <a:r>
              <a:rPr lang="sk-SK" dirty="0"/>
              <a:t> party</a:t>
            </a:r>
            <a:endParaRPr lang="en-GB" dirty="0"/>
          </a:p>
        </p:txBody>
      </p:sp>
      <p:pic>
        <p:nvPicPr>
          <p:cNvPr id="7" name="Obrázok 6">
            <a:extLst>
              <a:ext uri="{FF2B5EF4-FFF2-40B4-BE49-F238E27FC236}">
                <a16:creationId xmlns:a16="http://schemas.microsoft.com/office/drawing/2014/main" xmlns="" id="{774EBC42-2491-E48F-69F1-F5313064662C}"/>
              </a:ext>
            </a:extLst>
          </p:cNvPr>
          <p:cNvPicPr>
            <a:picLocks noChangeAspect="1"/>
          </p:cNvPicPr>
          <p:nvPr/>
        </p:nvPicPr>
        <p:blipFill>
          <a:blip r:embed="rId2"/>
          <a:stretch>
            <a:fillRect/>
          </a:stretch>
        </p:blipFill>
        <p:spPr>
          <a:xfrm>
            <a:off x="4292569" y="3852908"/>
            <a:ext cx="1901783" cy="2689934"/>
          </a:xfrm>
          <a:prstGeom prst="rect">
            <a:avLst/>
          </a:prstGeom>
        </p:spPr>
      </p:pic>
      <p:pic>
        <p:nvPicPr>
          <p:cNvPr id="8" name="Obrázok 7">
            <a:extLst>
              <a:ext uri="{FF2B5EF4-FFF2-40B4-BE49-F238E27FC236}">
                <a16:creationId xmlns:a16="http://schemas.microsoft.com/office/drawing/2014/main" xmlns="" id="{D45D0639-6115-D9E7-B34D-61DDB17B1546}"/>
              </a:ext>
            </a:extLst>
          </p:cNvPr>
          <p:cNvPicPr>
            <a:picLocks noChangeAspect="1"/>
          </p:cNvPicPr>
          <p:nvPr/>
        </p:nvPicPr>
        <p:blipFill>
          <a:blip r:embed="rId3"/>
          <a:stretch>
            <a:fillRect/>
          </a:stretch>
        </p:blipFill>
        <p:spPr>
          <a:xfrm>
            <a:off x="9467746" y="2366962"/>
            <a:ext cx="2585589" cy="2551267"/>
          </a:xfrm>
          <a:prstGeom prst="rect">
            <a:avLst/>
          </a:prstGeom>
        </p:spPr>
      </p:pic>
    </p:spTree>
    <p:extLst>
      <p:ext uri="{BB962C8B-B14F-4D97-AF65-F5344CB8AC3E}">
        <p14:creationId xmlns:p14="http://schemas.microsoft.com/office/powerpoint/2010/main" val="2899954346"/>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448</TotalTime>
  <Words>1076</Words>
  <Application>Microsoft Office PowerPoint</Application>
  <PresentationFormat>Širokouhlá</PresentationFormat>
  <Paragraphs>112</Paragraphs>
  <Slides>22</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22</vt:i4>
      </vt:variant>
    </vt:vector>
  </HeadingPairs>
  <TitlesOfParts>
    <vt:vector size="31" baseType="lpstr">
      <vt:lpstr>Arial</vt:lpstr>
      <vt:lpstr>Calibri</vt:lpstr>
      <vt:lpstr>Google Sans</vt:lpstr>
      <vt:lpstr>Inter</vt:lpstr>
      <vt:lpstr>Times New Roman</vt:lpstr>
      <vt:lpstr>Trebuchet MS</vt:lpstr>
      <vt:lpstr>ui-sans-serif</vt:lpstr>
      <vt:lpstr>Wingdings</vt:lpstr>
      <vt:lpstr>Berlín</vt:lpstr>
      <vt:lpstr>Invoicing</vt:lpstr>
      <vt:lpstr>What is invoice?</vt:lpstr>
      <vt:lpstr>Invoicing</vt:lpstr>
      <vt:lpstr>Invoices</vt:lpstr>
      <vt:lpstr>Task: Create a invoice.</vt:lpstr>
      <vt:lpstr>Pro forma invoice</vt:lpstr>
      <vt:lpstr>Pro forma invoice</vt:lpstr>
      <vt:lpstr>Why use Pro forma invoice?</vt:lpstr>
      <vt:lpstr>Pro forma Invoice vs. Final Invoice</vt:lpstr>
      <vt:lpstr>Pro forma Invoice - Example</vt:lpstr>
      <vt:lpstr>Prezentácia programu PowerPoint</vt:lpstr>
      <vt:lpstr>Covering email with invoice</vt:lpstr>
      <vt:lpstr>Task</vt:lpstr>
      <vt:lpstr>DEBIT AND CREDIT NOTES</vt:lpstr>
      <vt:lpstr>DEBIT NOTE</vt:lpstr>
      <vt:lpstr>DEBIT NOTE</vt:lpstr>
      <vt:lpstr>Example: Supplier sends debit note</vt:lpstr>
      <vt:lpstr>Prezentácia programu PowerPoint</vt:lpstr>
      <vt:lpstr>DEBIT NOTE vs. PRO FORMA INVOICE</vt:lpstr>
      <vt:lpstr>CREDIT NOTE</vt:lpstr>
      <vt:lpstr>Example: Buyer requests credit note</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Invoicing</dc:title>
  <dc:creator>Lucia Fröhlichová</dc:creator>
  <cp:lastModifiedBy>student</cp:lastModifiedBy>
  <cp:revision>17</cp:revision>
  <cp:lastPrinted>2023-06-30T09:38:59Z</cp:lastPrinted>
  <dcterms:created xsi:type="dcterms:W3CDTF">2023-03-27T15:27:46Z</dcterms:created>
  <dcterms:modified xsi:type="dcterms:W3CDTF">2023-06-30T09:39:03Z</dcterms:modified>
</cp:coreProperties>
</file>