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17.01.2023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17.01.2023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17.01.2023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17.01.2023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17.01.2023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17.01.2023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17.01.2023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17.01.2023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17.01.2023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17.01.2023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17.01.2023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17.01.2023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0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tekst, zewnętrzne, grupa, osoba&#10;&#10;Opis wygenerowany automatycznie">
            <a:extLst>
              <a:ext uri="{FF2B5EF4-FFF2-40B4-BE49-F238E27FC236}">
                <a16:creationId xmlns:a16="http://schemas.microsoft.com/office/drawing/2014/main" id="{DEECEFDC-EF9D-B3BB-08B7-F6987C6EA5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2223" b="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F"/>
                </a:solidFill>
                <a:cs typeface="Calibri Light"/>
              </a:rPr>
              <a:t>Powstanie Styczniowe</a:t>
            </a:r>
            <a:endParaRPr lang="pl-PL">
              <a:solidFill>
                <a:srgbClr val="FFFFFF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>
                <a:solidFill>
                  <a:srgbClr val="FFFFFF"/>
                </a:solidFill>
                <a:cs typeface="Calibri"/>
              </a:rPr>
              <a:t>Autor: Jakub Lasota 2TD</a:t>
            </a:r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5" descr="Obraz zawierający osoby, grupa, stok&#10;&#10;Opis wygenerowany automatycznie">
            <a:extLst>
              <a:ext uri="{FF2B5EF4-FFF2-40B4-BE49-F238E27FC236}">
                <a16:creationId xmlns:a16="http://schemas.microsoft.com/office/drawing/2014/main" id="{70F2EA27-EAB8-71B6-2FE9-2398A9DECB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15" r="-2" b="-2"/>
          <a:stretch/>
        </p:blipFill>
        <p:spPr>
          <a:xfrm>
            <a:off x="6015107" y="-1"/>
            <a:ext cx="6176895" cy="2937954"/>
          </a:xfrm>
          <a:prstGeom prst="rect">
            <a:avLst/>
          </a:prstGeom>
        </p:spPr>
      </p:pic>
      <p:pic>
        <p:nvPicPr>
          <p:cNvPr id="4" name="Obraz 4" descr="Obraz zawierający zewnętrzne, niebo, koń, trawa&#10;&#10;Opis wygenerowany automatycznie">
            <a:extLst>
              <a:ext uri="{FF2B5EF4-FFF2-40B4-BE49-F238E27FC236}">
                <a16:creationId xmlns:a16="http://schemas.microsoft.com/office/drawing/2014/main" id="{BE10E1E4-371A-DCB9-210C-588BE7D011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26" r="1" b="6453"/>
          <a:stretch/>
        </p:blipFill>
        <p:spPr>
          <a:xfrm>
            <a:off x="4203638" y="2937953"/>
            <a:ext cx="7988360" cy="3920047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2C58C42-C0AB-CA0D-8CCF-6C76CA6D2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rmAutofit/>
          </a:bodyPr>
          <a:lstStyle/>
          <a:p>
            <a:r>
              <a:rPr lang="pl-PL" sz="3100">
                <a:ea typeface="+mj-lt"/>
                <a:cs typeface="+mj-lt"/>
              </a:rPr>
              <a:t>Geneza powstania styczniowego i jego przyczyny</a:t>
            </a:r>
            <a:endParaRPr lang="pl-PL" sz="3100">
              <a:cs typeface="Calibri Light" panose="020F0302020204030204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D41BC2F-6891-A0EF-6F20-562C46B21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22601"/>
            <a:ext cx="3941499" cy="415436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pl-PL" sz="1400">
                <a:ea typeface="+mn-lt"/>
                <a:cs typeface="+mn-lt"/>
              </a:rPr>
              <a:t>Geneza powstania styczniowego sięga końca XIX wieku, kiedy to w Europie panował klimat rewolucyjny, a w Polsce nastroje niepodległościowe były coraz silniejsze. </a:t>
            </a:r>
          </a:p>
          <a:p>
            <a:pPr marL="0" indent="0">
              <a:buNone/>
            </a:pPr>
            <a:r>
              <a:rPr lang="pl-PL" sz="1400">
                <a:ea typeface="+mn-lt"/>
                <a:cs typeface="+mn-lt"/>
              </a:rPr>
              <a:t>Przyczyny powstania to przede wszystkim:</a:t>
            </a:r>
            <a:endParaRPr lang="pl-PL" sz="1400">
              <a:cs typeface="Calibri" panose="020F0502020204030204"/>
            </a:endParaRPr>
          </a:p>
          <a:p>
            <a:r>
              <a:rPr lang="pl-PL" sz="1400">
                <a:ea typeface="+mn-lt"/>
                <a:cs typeface="+mn-lt"/>
              </a:rPr>
              <a:t>Niedopuszczenie przez Rosję do odrodzenia państwa polskiego po 123 latach zaborów.</a:t>
            </a:r>
            <a:endParaRPr lang="pl-PL" sz="1400"/>
          </a:p>
          <a:p>
            <a:r>
              <a:rPr lang="pl-PL" sz="1400">
                <a:ea typeface="+mn-lt"/>
                <a:cs typeface="+mn-lt"/>
              </a:rPr>
              <a:t>Narastające niezadowolenie społeczeństwa polskiego z ciągłych represji i ograniczeń narzuconych przez władze carskie.</a:t>
            </a:r>
            <a:endParaRPr lang="pl-PL" sz="1400"/>
          </a:p>
          <a:p>
            <a:r>
              <a:rPr lang="pl-PL" sz="1400">
                <a:ea typeface="+mn-lt"/>
                <a:cs typeface="+mn-lt"/>
              </a:rPr>
              <a:t>Chęć obrony dóbr narodowych i walki o lepsze warunki życia dla Polaków.</a:t>
            </a:r>
            <a:endParaRPr lang="pl-PL" sz="1400"/>
          </a:p>
          <a:p>
            <a:r>
              <a:rPr lang="pl-PL" sz="1400">
                <a:ea typeface="+mn-lt"/>
                <a:cs typeface="+mn-lt"/>
              </a:rPr>
              <a:t>Sytuacja polityczna w Europie, w szczególności rewolucyjne przemiany we Francji i Włoszech, które dawały nadzieję na zmiany również w Rosji.</a:t>
            </a:r>
            <a:endParaRPr lang="pl-PL" sz="1400"/>
          </a:p>
          <a:p>
            <a:endParaRPr lang="pl-PL" sz="1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26788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DC14B3F1-8CC5-4623-94B0-4445E3775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9CBD3DC-2BA0-05E0-2244-71540A32D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124"/>
            <a:ext cx="4929556" cy="2057400"/>
          </a:xfrm>
        </p:spPr>
        <p:txBody>
          <a:bodyPr anchor="b">
            <a:normAutofit/>
          </a:bodyPr>
          <a:lstStyle/>
          <a:p>
            <a:r>
              <a:rPr lang="pl-PL" sz="4000" dirty="0">
                <a:ea typeface="+mj-lt"/>
                <a:cs typeface="+mj-lt"/>
              </a:rPr>
              <a:t>Przebieg powstania i jego główne wydarzenia</a:t>
            </a:r>
            <a:endParaRPr lang="pl-PL" sz="4000" dirty="0">
              <a:cs typeface="Calibri Light" panose="020F0302020204030204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1F79094-1C39-5EB3-D310-66D2E289A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374177"/>
            <a:ext cx="4929556" cy="353809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l-PL" sz="1250" dirty="0">
                <a:ea typeface="+mn-lt"/>
                <a:cs typeface="+mn-lt"/>
              </a:rPr>
              <a:t>Powstania styczniowego rozpoczęło się 22 stycznia 1863 roku w Warszawie, gdzie grupa młodych działaczy niepodległościowych podjęła próbę zdobycia twierdzy warszawskiej. Szybko jednak okazało się, że powstanie jest mało przygotowane i nie ma wsparcia ze strony armii.</a:t>
            </a:r>
          </a:p>
          <a:p>
            <a:pPr marL="0" indent="0">
              <a:buNone/>
            </a:pPr>
            <a:r>
              <a:rPr lang="pl-PL" sz="1250" dirty="0">
                <a:ea typeface="+mn-lt"/>
                <a:cs typeface="+mn-lt"/>
              </a:rPr>
              <a:t>Główne wydarzenia powstania to:</a:t>
            </a:r>
          </a:p>
          <a:p>
            <a:pPr>
              <a:buFont typeface="Arial"/>
              <a:buChar char="•"/>
            </a:pPr>
            <a:r>
              <a:rPr lang="pl-PL" sz="1250" dirty="0">
                <a:ea typeface="+mn-lt"/>
                <a:cs typeface="+mn-lt"/>
              </a:rPr>
              <a:t>Bitwa pod Wawrem - 26 stycznia 1863 roku, gdzie powstańcy ponieśli klęskę podczas próby zdobycia miasta.</a:t>
            </a:r>
            <a:endParaRPr lang="pl-PL" sz="1250">
              <a:cs typeface="Calibri"/>
            </a:endParaRPr>
          </a:p>
          <a:p>
            <a:pPr>
              <a:buFont typeface="Arial"/>
              <a:buChar char="•"/>
            </a:pPr>
            <a:r>
              <a:rPr lang="pl-PL" sz="1250" dirty="0">
                <a:ea typeface="+mn-lt"/>
                <a:cs typeface="+mn-lt"/>
              </a:rPr>
              <a:t>Bitwa pod Kockiem - 3 lutego 1863 roku, gdzie powstańcy odnieśli zwycięstwo nad Rosjanami.</a:t>
            </a:r>
            <a:endParaRPr lang="pl-PL" sz="1250">
              <a:cs typeface="Calibri"/>
            </a:endParaRPr>
          </a:p>
          <a:p>
            <a:pPr>
              <a:buFont typeface="Arial"/>
              <a:buChar char="•"/>
            </a:pPr>
            <a:r>
              <a:rPr lang="pl-PL" sz="1250" dirty="0">
                <a:ea typeface="+mn-lt"/>
                <a:cs typeface="+mn-lt"/>
              </a:rPr>
              <a:t>Bitwa pod Racławicami - 17 lutego 1863 roku, gdzie powstańcy odnieśli zwycięstwo nad Rosjanami.</a:t>
            </a:r>
            <a:endParaRPr lang="pl-PL" sz="1250">
              <a:cs typeface="Calibri"/>
            </a:endParaRPr>
          </a:p>
          <a:p>
            <a:pPr>
              <a:buFont typeface="Arial"/>
              <a:buChar char="•"/>
            </a:pPr>
            <a:r>
              <a:rPr lang="pl-PL" sz="1250" dirty="0">
                <a:ea typeface="+mn-lt"/>
                <a:cs typeface="+mn-lt"/>
              </a:rPr>
              <a:t>Bitwa pod Widzewem - 1 marca 1863 roku, gdzie powstańcy ponieśli klęskę.</a:t>
            </a:r>
            <a:endParaRPr lang="pl-PL" sz="1250">
              <a:cs typeface="Calibri"/>
            </a:endParaRPr>
          </a:p>
          <a:p>
            <a:r>
              <a:rPr lang="en-US" sz="1250" dirty="0" err="1">
                <a:ea typeface="+mn-lt"/>
                <a:cs typeface="+mn-lt"/>
              </a:rPr>
              <a:t>Bitwa</a:t>
            </a:r>
            <a:r>
              <a:rPr lang="en-US" sz="1250" dirty="0">
                <a:ea typeface="+mn-lt"/>
                <a:cs typeface="+mn-lt"/>
              </a:rPr>
              <a:t> pod </a:t>
            </a:r>
            <a:r>
              <a:rPr lang="en-US" sz="1250" dirty="0" err="1">
                <a:ea typeface="+mn-lt"/>
                <a:cs typeface="+mn-lt"/>
              </a:rPr>
              <a:t>Zamościem</a:t>
            </a:r>
            <a:r>
              <a:rPr lang="en-US" sz="1250" dirty="0">
                <a:ea typeface="+mn-lt"/>
                <a:cs typeface="+mn-lt"/>
              </a:rPr>
              <a:t> - 14 </a:t>
            </a:r>
            <a:r>
              <a:rPr lang="en-US" sz="1250" dirty="0" err="1">
                <a:ea typeface="+mn-lt"/>
                <a:cs typeface="+mn-lt"/>
              </a:rPr>
              <a:t>marca</a:t>
            </a:r>
            <a:r>
              <a:rPr lang="en-US" sz="1250" dirty="0">
                <a:ea typeface="+mn-lt"/>
                <a:cs typeface="+mn-lt"/>
              </a:rPr>
              <a:t> 1863 </a:t>
            </a:r>
            <a:r>
              <a:rPr lang="en-US" sz="1250" dirty="0" err="1">
                <a:ea typeface="+mn-lt"/>
                <a:cs typeface="+mn-lt"/>
              </a:rPr>
              <a:t>roku</a:t>
            </a:r>
            <a:r>
              <a:rPr lang="en-US" sz="1250" dirty="0">
                <a:ea typeface="+mn-lt"/>
                <a:cs typeface="+mn-lt"/>
              </a:rPr>
              <a:t>, </a:t>
            </a:r>
            <a:r>
              <a:rPr lang="en-US" sz="1250" dirty="0" err="1">
                <a:ea typeface="+mn-lt"/>
                <a:cs typeface="+mn-lt"/>
              </a:rPr>
              <a:t>gdzie</a:t>
            </a:r>
            <a:r>
              <a:rPr lang="en-US" sz="1250" dirty="0">
                <a:ea typeface="+mn-lt"/>
                <a:cs typeface="+mn-lt"/>
              </a:rPr>
              <a:t> </a:t>
            </a:r>
            <a:r>
              <a:rPr lang="en-US" sz="1250" dirty="0" err="1">
                <a:ea typeface="+mn-lt"/>
                <a:cs typeface="+mn-lt"/>
              </a:rPr>
              <a:t>powstańcy</a:t>
            </a:r>
            <a:r>
              <a:rPr lang="en-US" sz="1250" dirty="0">
                <a:ea typeface="+mn-lt"/>
                <a:cs typeface="+mn-lt"/>
              </a:rPr>
              <a:t> </a:t>
            </a:r>
            <a:r>
              <a:rPr lang="en-US" sz="1250" dirty="0" err="1">
                <a:ea typeface="+mn-lt"/>
                <a:cs typeface="+mn-lt"/>
              </a:rPr>
              <a:t>ponieśli</a:t>
            </a:r>
            <a:r>
              <a:rPr lang="en-US" sz="1250" dirty="0">
                <a:ea typeface="+mn-lt"/>
                <a:cs typeface="+mn-lt"/>
              </a:rPr>
              <a:t> </a:t>
            </a:r>
            <a:r>
              <a:rPr lang="en-US" sz="1250" dirty="0" err="1">
                <a:ea typeface="+mn-lt"/>
                <a:cs typeface="+mn-lt"/>
              </a:rPr>
              <a:t>klęskę</a:t>
            </a:r>
            <a:r>
              <a:rPr lang="en-US" sz="1250" dirty="0">
                <a:ea typeface="+mn-lt"/>
                <a:cs typeface="+mn-lt"/>
              </a:rPr>
              <a:t>.</a:t>
            </a:r>
            <a:endParaRPr lang="en-US" sz="1250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sz="1250" dirty="0" err="1">
                <a:ea typeface="+mn-lt"/>
                <a:cs typeface="+mn-lt"/>
              </a:rPr>
              <a:t>Powstanie</a:t>
            </a:r>
            <a:r>
              <a:rPr lang="en-US" sz="1250" dirty="0">
                <a:ea typeface="+mn-lt"/>
                <a:cs typeface="+mn-lt"/>
              </a:rPr>
              <a:t> </a:t>
            </a:r>
            <a:r>
              <a:rPr lang="en-US" sz="1250" dirty="0" err="1">
                <a:ea typeface="+mn-lt"/>
                <a:cs typeface="+mn-lt"/>
              </a:rPr>
              <a:t>trwało</a:t>
            </a:r>
            <a:r>
              <a:rPr lang="en-US" sz="1250" dirty="0">
                <a:ea typeface="+mn-lt"/>
                <a:cs typeface="+mn-lt"/>
              </a:rPr>
              <a:t> do </a:t>
            </a:r>
            <a:r>
              <a:rPr lang="en-US" sz="1250" dirty="0" err="1">
                <a:ea typeface="+mn-lt"/>
                <a:cs typeface="+mn-lt"/>
              </a:rPr>
              <a:t>kwietnia</a:t>
            </a:r>
            <a:r>
              <a:rPr lang="en-US" sz="1250" dirty="0">
                <a:ea typeface="+mn-lt"/>
                <a:cs typeface="+mn-lt"/>
              </a:rPr>
              <a:t> 1863 </a:t>
            </a:r>
            <a:r>
              <a:rPr lang="en-US" sz="1250" dirty="0" err="1">
                <a:ea typeface="+mn-lt"/>
                <a:cs typeface="+mn-lt"/>
              </a:rPr>
              <a:t>roku</a:t>
            </a:r>
            <a:r>
              <a:rPr lang="en-US" sz="1250" dirty="0">
                <a:ea typeface="+mn-lt"/>
                <a:cs typeface="+mn-lt"/>
              </a:rPr>
              <a:t>, a </a:t>
            </a:r>
            <a:r>
              <a:rPr lang="en-US" sz="1250" dirty="0" err="1">
                <a:ea typeface="+mn-lt"/>
                <a:cs typeface="+mn-lt"/>
              </a:rPr>
              <a:t>jego</a:t>
            </a:r>
            <a:r>
              <a:rPr lang="en-US" sz="1250" dirty="0">
                <a:ea typeface="+mn-lt"/>
                <a:cs typeface="+mn-lt"/>
              </a:rPr>
              <a:t> </a:t>
            </a:r>
            <a:r>
              <a:rPr lang="en-US" sz="1250" dirty="0" err="1">
                <a:ea typeface="+mn-lt"/>
                <a:cs typeface="+mn-lt"/>
              </a:rPr>
              <a:t>końcowym</a:t>
            </a:r>
            <a:r>
              <a:rPr lang="en-US" sz="1250" dirty="0">
                <a:ea typeface="+mn-lt"/>
                <a:cs typeface="+mn-lt"/>
              </a:rPr>
              <a:t> </a:t>
            </a:r>
            <a:r>
              <a:rPr lang="en-US" sz="1250" dirty="0" err="1">
                <a:ea typeface="+mn-lt"/>
                <a:cs typeface="+mn-lt"/>
              </a:rPr>
              <a:t>efektem</a:t>
            </a:r>
            <a:r>
              <a:rPr lang="en-US" sz="1250" dirty="0">
                <a:ea typeface="+mn-lt"/>
                <a:cs typeface="+mn-lt"/>
              </a:rPr>
              <a:t> </a:t>
            </a:r>
            <a:r>
              <a:rPr lang="en-US" sz="1250" dirty="0" err="1">
                <a:ea typeface="+mn-lt"/>
                <a:cs typeface="+mn-lt"/>
              </a:rPr>
              <a:t>było</a:t>
            </a:r>
            <a:r>
              <a:rPr lang="en-US" sz="1250" dirty="0">
                <a:ea typeface="+mn-lt"/>
                <a:cs typeface="+mn-lt"/>
              </a:rPr>
              <a:t> </a:t>
            </a:r>
            <a:r>
              <a:rPr lang="en-US" sz="1250" dirty="0" err="1">
                <a:ea typeface="+mn-lt"/>
                <a:cs typeface="+mn-lt"/>
              </a:rPr>
              <a:t>brutalne</a:t>
            </a:r>
            <a:r>
              <a:rPr lang="en-US" sz="1250" dirty="0">
                <a:ea typeface="+mn-lt"/>
                <a:cs typeface="+mn-lt"/>
              </a:rPr>
              <a:t> </a:t>
            </a:r>
            <a:r>
              <a:rPr lang="en-US" sz="1250" dirty="0" err="1">
                <a:ea typeface="+mn-lt"/>
                <a:cs typeface="+mn-lt"/>
              </a:rPr>
              <a:t>tłumienie</a:t>
            </a:r>
            <a:r>
              <a:rPr lang="en-US" sz="1250" dirty="0">
                <a:ea typeface="+mn-lt"/>
                <a:cs typeface="+mn-lt"/>
              </a:rPr>
              <a:t> </a:t>
            </a:r>
            <a:r>
              <a:rPr lang="en-US" sz="1250" dirty="0" err="1">
                <a:ea typeface="+mn-lt"/>
                <a:cs typeface="+mn-lt"/>
              </a:rPr>
              <a:t>przez</a:t>
            </a:r>
            <a:r>
              <a:rPr lang="en-US" sz="1250" dirty="0">
                <a:ea typeface="+mn-lt"/>
                <a:cs typeface="+mn-lt"/>
              </a:rPr>
              <a:t> </a:t>
            </a:r>
            <a:r>
              <a:rPr lang="en-US" sz="1250" dirty="0" err="1">
                <a:ea typeface="+mn-lt"/>
                <a:cs typeface="+mn-lt"/>
              </a:rPr>
              <a:t>Rosjan</a:t>
            </a:r>
            <a:r>
              <a:rPr lang="en-US" sz="1250" dirty="0">
                <a:ea typeface="+mn-lt"/>
                <a:cs typeface="+mn-lt"/>
              </a:rPr>
              <a:t>, </a:t>
            </a:r>
            <a:r>
              <a:rPr lang="en-US" sz="1250" dirty="0" err="1">
                <a:ea typeface="+mn-lt"/>
                <a:cs typeface="+mn-lt"/>
              </a:rPr>
              <a:t>połączone</a:t>
            </a:r>
            <a:r>
              <a:rPr lang="en-US" sz="1250" dirty="0">
                <a:ea typeface="+mn-lt"/>
                <a:cs typeface="+mn-lt"/>
              </a:rPr>
              <a:t> z </a:t>
            </a:r>
            <a:r>
              <a:rPr lang="en-US" sz="1250" dirty="0" err="1">
                <a:ea typeface="+mn-lt"/>
                <a:cs typeface="+mn-lt"/>
              </a:rPr>
              <a:t>masowymi</a:t>
            </a:r>
            <a:r>
              <a:rPr lang="en-US" sz="1250" dirty="0">
                <a:ea typeface="+mn-lt"/>
                <a:cs typeface="+mn-lt"/>
              </a:rPr>
              <a:t> </a:t>
            </a:r>
            <a:r>
              <a:rPr lang="en-US" sz="1250" dirty="0" err="1">
                <a:ea typeface="+mn-lt"/>
                <a:cs typeface="+mn-lt"/>
              </a:rPr>
              <a:t>represjami</a:t>
            </a:r>
            <a:r>
              <a:rPr lang="en-US" sz="1250" dirty="0">
                <a:ea typeface="+mn-lt"/>
                <a:cs typeface="+mn-lt"/>
              </a:rPr>
              <a:t> </a:t>
            </a:r>
            <a:r>
              <a:rPr lang="en-US" sz="1250" dirty="0" err="1">
                <a:ea typeface="+mn-lt"/>
                <a:cs typeface="+mn-lt"/>
              </a:rPr>
              <a:t>wobec</a:t>
            </a:r>
            <a:r>
              <a:rPr lang="en-US" sz="1250" dirty="0">
                <a:ea typeface="+mn-lt"/>
                <a:cs typeface="+mn-lt"/>
              </a:rPr>
              <a:t> </a:t>
            </a:r>
            <a:r>
              <a:rPr lang="en-US" sz="1250" dirty="0" err="1">
                <a:ea typeface="+mn-lt"/>
                <a:cs typeface="+mn-lt"/>
              </a:rPr>
              <a:t>ludności</a:t>
            </a:r>
            <a:r>
              <a:rPr lang="en-US" sz="1250" dirty="0">
                <a:ea typeface="+mn-lt"/>
                <a:cs typeface="+mn-lt"/>
              </a:rPr>
              <a:t> </a:t>
            </a:r>
            <a:r>
              <a:rPr lang="en-US" sz="1250" dirty="0" err="1">
                <a:ea typeface="+mn-lt"/>
                <a:cs typeface="+mn-lt"/>
              </a:rPr>
              <a:t>cywilnej</a:t>
            </a:r>
            <a:endParaRPr lang="en-US" sz="1250" dirty="0">
              <a:cs typeface="Calibri" panose="020F0502020204030204"/>
            </a:endParaRPr>
          </a:p>
          <a:p>
            <a:pPr marL="0" indent="0">
              <a:buNone/>
            </a:pPr>
            <a:endParaRPr lang="en-US" sz="1250" dirty="0">
              <a:cs typeface="Calibri" panose="020F0502020204030204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8EC0F70-6AFD-45BE-8F70-52888FC30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319763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5" descr="Obraz zawierający tekst, książka&#10;&#10;Opis wygenerowany automatycznie">
            <a:extLst>
              <a:ext uri="{FF2B5EF4-FFF2-40B4-BE49-F238E27FC236}">
                <a16:creationId xmlns:a16="http://schemas.microsoft.com/office/drawing/2014/main" id="{F7093EA6-317F-B073-38F9-18348744F9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645" r="-2" b="-2"/>
          <a:stretch/>
        </p:blipFill>
        <p:spPr>
          <a:xfrm>
            <a:off x="6818278" y="343454"/>
            <a:ext cx="4853685" cy="2934000"/>
          </a:xfrm>
          <a:prstGeom prst="rect">
            <a:avLst/>
          </a:prstGeom>
        </p:spPr>
      </p:pic>
      <p:pic>
        <p:nvPicPr>
          <p:cNvPr id="4" name="Obraz 4" descr="Obraz zawierający tekst, książka, zewnętrzne, stare&#10;&#10;Opis wygenerowany automatycznie">
            <a:extLst>
              <a:ext uri="{FF2B5EF4-FFF2-40B4-BE49-F238E27FC236}">
                <a16:creationId xmlns:a16="http://schemas.microsoft.com/office/drawing/2014/main" id="{4348EE54-3DEE-DF89-535F-CB128244DC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03" r="-2" b="14172"/>
          <a:stretch/>
        </p:blipFill>
        <p:spPr>
          <a:xfrm>
            <a:off x="6818278" y="3597883"/>
            <a:ext cx="4853685" cy="293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8649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4973FE3-AAEE-A33D-B165-E45F0A0CC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69925"/>
            <a:ext cx="4800600" cy="1325563"/>
          </a:xfrm>
        </p:spPr>
        <p:txBody>
          <a:bodyPr anchor="b">
            <a:normAutofit/>
          </a:bodyPr>
          <a:lstStyle/>
          <a:p>
            <a:r>
              <a:rPr lang="pl-PL" sz="3700">
                <a:solidFill>
                  <a:schemeClr val="bg1"/>
                </a:solidFill>
                <a:cs typeface="Calibri Light"/>
              </a:rPr>
              <a:t>Rola Kościoła w Powstaniu Styczniowym</a:t>
            </a:r>
            <a:endParaRPr lang="pl-PL" sz="3700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E63A9E7-8E31-E425-8812-C1020EB6F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288833"/>
            <a:ext cx="4800600" cy="371157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pl-PL" sz="2000">
                <a:solidFill>
                  <a:schemeClr val="bg1"/>
                </a:solidFill>
                <a:ea typeface="+mn-lt"/>
                <a:cs typeface="+mn-lt"/>
              </a:rPr>
              <a:t>Rola Kościoła i duchowieństwa w powstaniu styczniowym była skomplikowana. Wielu księży i duchownych popierało powstanie, widząc w nim szansę na odzyskanie niepodległości dla Polski oraz walkę z panującym w Rosji caratycznym reżimem. Często udzielali oni powstańcom pomocy duchowej, a także udzielali schronienia i pomocy materialnej.</a:t>
            </a:r>
          </a:p>
        </p:txBody>
      </p:sp>
      <p:pic>
        <p:nvPicPr>
          <p:cNvPr id="4" name="Obraz 4" descr="Obraz zawierający budynek, zewnętrzne, stare, dom&#10;&#10;Opis wygenerowany automatycznie">
            <a:extLst>
              <a:ext uri="{FF2B5EF4-FFF2-40B4-BE49-F238E27FC236}">
                <a16:creationId xmlns:a16="http://schemas.microsoft.com/office/drawing/2014/main" id="{9E1B5717-CA3D-0218-3751-CC588204F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6788" y="369913"/>
            <a:ext cx="3385449" cy="278453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7417AF-190E-4D6E-AFA6-7D3E84B0B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id="{4A9C6B2D-D3EA-3D43-B485-AC4228CB68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4679" y="3730267"/>
            <a:ext cx="3416603" cy="278453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0B30ED8-273E-4C07-8568-2FE5CC5C4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61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98F79A4-A6C7-4101-B1E9-27E05CB7C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44A240D-4D23-F475-8CF9-E8E689E96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251" y="633046"/>
            <a:ext cx="3863749" cy="1314996"/>
          </a:xfrm>
        </p:spPr>
        <p:txBody>
          <a:bodyPr anchor="b">
            <a:normAutofit/>
          </a:bodyPr>
          <a:lstStyle/>
          <a:p>
            <a:r>
              <a:rPr lang="pl-PL" sz="2800">
                <a:solidFill>
                  <a:schemeClr val="bg1"/>
                </a:solidFill>
                <a:cs typeface="Calibri Light"/>
              </a:rPr>
              <a:t>Poszczególni dowódcy w Powstaniu Styczniowym </a:t>
            </a:r>
            <a:endParaRPr lang="pl-PL" sz="2800">
              <a:solidFill>
                <a:schemeClr val="bg1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AEC4E05-489A-E179-1245-F3584F772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2251" y="2125737"/>
            <a:ext cx="3863749" cy="40444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 sz="1500">
                <a:solidFill>
                  <a:schemeClr val="bg1"/>
                </a:solidFill>
                <a:ea typeface="+mn-lt"/>
                <a:cs typeface="+mn-lt"/>
              </a:rPr>
              <a:t>Jan Skrzynecki - generał, który był jednym z czołowych przywódców powstania, komentował strategię i taktykę powstańców, a także brał udział w walkach.</a:t>
            </a:r>
            <a:endParaRPr lang="pl-PL" sz="1500">
              <a:solidFill>
                <a:schemeClr val="bg1"/>
              </a:solidFill>
              <a:cs typeface="Calibri" panose="020F0502020204030204"/>
            </a:endParaRPr>
          </a:p>
          <a:p>
            <a:r>
              <a:rPr lang="pl-PL" sz="1500">
                <a:solidFill>
                  <a:schemeClr val="bg1"/>
                </a:solidFill>
                <a:ea typeface="+mn-lt"/>
                <a:cs typeface="+mn-lt"/>
              </a:rPr>
              <a:t>Roman Dmowski - działacz niepodległościowy, który był jednym z liderów powstania, działał jako dyplomata i organizator, a także brał udział w walkach.</a:t>
            </a:r>
            <a:endParaRPr lang="pl-PL" sz="1500">
              <a:solidFill>
                <a:schemeClr val="bg1"/>
              </a:solidFill>
            </a:endParaRPr>
          </a:p>
          <a:p>
            <a:r>
              <a:rPr lang="pl-PL" sz="1500">
                <a:solidFill>
                  <a:schemeClr val="bg1"/>
                </a:solidFill>
                <a:ea typeface="+mn-lt"/>
                <a:cs typeface="+mn-lt"/>
              </a:rPr>
              <a:t>Piotr Wysocki - generał, który był jednym z przywódców powstania, komentował strategię i taktykę powstańców, a także brał udział w walkach.</a:t>
            </a:r>
            <a:endParaRPr lang="pl-PL" sz="150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l-PL" sz="1500">
              <a:solidFill>
                <a:schemeClr val="bg1"/>
              </a:solidFill>
              <a:cs typeface="Calibri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59463AC4-F96D-4507-9EE0-A831B79102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5" name="Obraz 5" descr="Obraz zawierający osoba, mężczyzna, kostium, czarny&#10;&#10;Opis wygenerowany automatycznie">
            <a:extLst>
              <a:ext uri="{FF2B5EF4-FFF2-40B4-BE49-F238E27FC236}">
                <a16:creationId xmlns:a16="http://schemas.microsoft.com/office/drawing/2014/main" id="{F6BA8AE9-D922-B2EB-4668-B9A728011D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" b="23003"/>
          <a:stretch/>
        </p:blipFill>
        <p:spPr>
          <a:xfrm>
            <a:off x="6423487" y="929609"/>
            <a:ext cx="2518114" cy="2518114"/>
          </a:xfrm>
          <a:custGeom>
            <a:avLst/>
            <a:gdLst/>
            <a:ahLst/>
            <a:cxnLst/>
            <a:rect l="l" t="t" r="r" b="b"/>
            <a:pathLst>
              <a:path w="2518114" h="2518114">
                <a:moveTo>
                  <a:pt x="1259057" y="0"/>
                </a:moveTo>
                <a:cubicBezTo>
                  <a:pt x="1954415" y="0"/>
                  <a:pt x="2518114" y="563699"/>
                  <a:pt x="2518114" y="1259057"/>
                </a:cubicBezTo>
                <a:cubicBezTo>
                  <a:pt x="2518114" y="1954415"/>
                  <a:pt x="1954415" y="2518114"/>
                  <a:pt x="1259057" y="2518114"/>
                </a:cubicBezTo>
                <a:cubicBezTo>
                  <a:pt x="563699" y="2518114"/>
                  <a:pt x="0" y="1954415"/>
                  <a:pt x="0" y="1259057"/>
                </a:cubicBezTo>
                <a:cubicBezTo>
                  <a:pt x="0" y="563699"/>
                  <a:pt x="563699" y="0"/>
                  <a:pt x="1259057" y="0"/>
                </a:cubicBezTo>
                <a:close/>
              </a:path>
            </a:pathLst>
          </a:custGeom>
        </p:spPr>
      </p:pic>
      <p:pic>
        <p:nvPicPr>
          <p:cNvPr id="4" name="Obraz 4" descr="Obraz zawierający tekst, odzież, mężczyzna, noszenie&#10;&#10;Opis wygenerowany automatycznie">
            <a:extLst>
              <a:ext uri="{FF2B5EF4-FFF2-40B4-BE49-F238E27FC236}">
                <a16:creationId xmlns:a16="http://schemas.microsoft.com/office/drawing/2014/main" id="{57A4AB92-3D7E-C2FE-2DAE-6F5FFBABBB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9171"/>
          <a:stretch/>
        </p:blipFill>
        <p:spPr>
          <a:xfrm>
            <a:off x="9090426" y="86636"/>
            <a:ext cx="2952748" cy="2952748"/>
          </a:xfrm>
          <a:custGeom>
            <a:avLst/>
            <a:gdLst/>
            <a:ahLst/>
            <a:cxnLst/>
            <a:rect l="l" t="t" r="r" b="b"/>
            <a:pathLst>
              <a:path w="2361890" h="2361890">
                <a:moveTo>
                  <a:pt x="1180945" y="0"/>
                </a:moveTo>
                <a:cubicBezTo>
                  <a:pt x="1833163" y="0"/>
                  <a:pt x="2361890" y="528727"/>
                  <a:pt x="2361890" y="1180945"/>
                </a:cubicBezTo>
                <a:cubicBezTo>
                  <a:pt x="2361890" y="1833163"/>
                  <a:pt x="1833163" y="2361890"/>
                  <a:pt x="1180945" y="2361890"/>
                </a:cubicBezTo>
                <a:cubicBezTo>
                  <a:pt x="528727" y="2361890"/>
                  <a:pt x="0" y="1833163"/>
                  <a:pt x="0" y="1180945"/>
                </a:cubicBezTo>
                <a:cubicBezTo>
                  <a:pt x="0" y="528727"/>
                  <a:pt x="528727" y="0"/>
                  <a:pt x="1180945" y="0"/>
                </a:cubicBezTo>
                <a:close/>
              </a:path>
            </a:pathLst>
          </a:cu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E5C5460-229E-46C8-A712-CC3179854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51176" y="4803984"/>
            <a:ext cx="2140824" cy="2054016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C3ABE8C-1C72-4141-BADF-DD6811764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51176" y="4803984"/>
            <a:ext cx="2140824" cy="2054016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5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9346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6" name="Obraz 6" descr="Obraz zawierający osoba&#10;&#10;Opis wygenerowany automatycznie">
            <a:extLst>
              <a:ext uri="{FF2B5EF4-FFF2-40B4-BE49-F238E27FC236}">
                <a16:creationId xmlns:a16="http://schemas.microsoft.com/office/drawing/2014/main" id="{BB6A83AA-186B-47B9-367F-BF7DEAE09F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6667"/>
          <a:stretch/>
        </p:blipFill>
        <p:spPr>
          <a:xfrm>
            <a:off x="7682545" y="3175909"/>
            <a:ext cx="3454390" cy="3454390"/>
          </a:xfrm>
          <a:custGeom>
            <a:avLst/>
            <a:gdLst/>
            <a:ahLst/>
            <a:cxnLst/>
            <a:rect l="l" t="t" r="r" b="b"/>
            <a:pathLst>
              <a:path w="2452978" h="2452978">
                <a:moveTo>
                  <a:pt x="1226489" y="0"/>
                </a:moveTo>
                <a:cubicBezTo>
                  <a:pt x="1903860" y="0"/>
                  <a:pt x="2452978" y="549118"/>
                  <a:pt x="2452978" y="1226489"/>
                </a:cubicBezTo>
                <a:cubicBezTo>
                  <a:pt x="2452978" y="1903860"/>
                  <a:pt x="1903860" y="2452978"/>
                  <a:pt x="1226489" y="2452978"/>
                </a:cubicBezTo>
                <a:cubicBezTo>
                  <a:pt x="549118" y="2452978"/>
                  <a:pt x="0" y="1903860"/>
                  <a:pt x="0" y="1226489"/>
                </a:cubicBezTo>
                <a:cubicBezTo>
                  <a:pt x="0" y="549118"/>
                  <a:pt x="549118" y="0"/>
                  <a:pt x="1226489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9762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C14B3F1-8CC5-4623-94B0-4445E3775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9AD6512-CABB-1591-49AB-CF33E9E93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124"/>
            <a:ext cx="4929556" cy="2057400"/>
          </a:xfrm>
        </p:spPr>
        <p:txBody>
          <a:bodyPr anchor="b">
            <a:normAutofit/>
          </a:bodyPr>
          <a:lstStyle/>
          <a:p>
            <a:r>
              <a:rPr lang="pl-PL" sz="4000">
                <a:ea typeface="+mj-lt"/>
                <a:cs typeface="+mj-lt"/>
              </a:rPr>
              <a:t>Skutki powstania dla Polski i Polaków</a:t>
            </a:r>
            <a:endParaRPr lang="pl-PL" sz="4000">
              <a:cs typeface="Calibri Ligh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D84A9CB-E4B6-44C2-D6D7-32DC34B7B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624962"/>
            <a:ext cx="4929556" cy="353809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 sz="1400">
                <a:ea typeface="+mn-lt"/>
                <a:cs typeface="+mn-lt"/>
              </a:rPr>
              <a:t>Masowe represje wobec ludności cywilnej - Rosja dokonała masowych aresztowań, deportacji i zesłań na Syberię, a także przeprowadziła rzezie na ludności cywilnej.</a:t>
            </a:r>
            <a:endParaRPr lang="pl-PL" sz="1400">
              <a:cs typeface="Calibri" panose="020F0502020204030204"/>
            </a:endParaRPr>
          </a:p>
          <a:p>
            <a:r>
              <a:rPr lang="pl-PL" sz="1400">
                <a:ea typeface="+mn-lt"/>
                <a:cs typeface="+mn-lt"/>
              </a:rPr>
              <a:t>Zwiększenie represji wobec działaczy niepodległościowych - Rosja zaczęła prześladować działaczy niepodległościowych, co doprowadziło do emigracji wielu z nich.</a:t>
            </a:r>
            <a:endParaRPr lang="pl-PL" sz="1400"/>
          </a:p>
          <a:p>
            <a:r>
              <a:rPr lang="pl-PL" sz="1400">
                <a:ea typeface="+mn-lt"/>
                <a:cs typeface="+mn-lt"/>
              </a:rPr>
              <a:t>Ograniczenie autonomii Królestwa Polskiego - Rosja zaczęła ograniczać autonomię Królestwa Polskiego, co doprowadziło do zwiększenia represji wobec ludności polskiej.</a:t>
            </a:r>
            <a:endParaRPr lang="pl-PL" sz="1400"/>
          </a:p>
          <a:p>
            <a:r>
              <a:rPr lang="pl-PL" sz="1400">
                <a:ea typeface="+mn-lt"/>
                <a:cs typeface="+mn-lt"/>
              </a:rPr>
              <a:t>Zwiększenie prorosyjskiej propagandy - Rosja zaczęła intensywniej propagować swoje poglądy i przedstawiać powstanie jako bunt przeciwko religii i ojczyźnie.</a:t>
            </a:r>
            <a:endParaRPr lang="pl-PL" sz="1400"/>
          </a:p>
          <a:p>
            <a:endParaRPr lang="pl-PL" sz="1400">
              <a:cs typeface="Calibri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8EC0F70-6AFD-45BE-8F70-52888FC30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319763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5" descr="Obraz zawierający tekst, osoba, osoby, grupa&#10;&#10;Opis wygenerowany automatycznie">
            <a:extLst>
              <a:ext uri="{FF2B5EF4-FFF2-40B4-BE49-F238E27FC236}">
                <a16:creationId xmlns:a16="http://schemas.microsoft.com/office/drawing/2014/main" id="{361768AE-2435-7835-B86E-365BC042CD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6" r="-1" b="-1"/>
          <a:stretch/>
        </p:blipFill>
        <p:spPr>
          <a:xfrm>
            <a:off x="6818278" y="343454"/>
            <a:ext cx="4853685" cy="2934000"/>
          </a:xfrm>
          <a:prstGeom prst="rect">
            <a:avLst/>
          </a:prstGeom>
        </p:spPr>
      </p:pic>
      <p:pic>
        <p:nvPicPr>
          <p:cNvPr id="4" name="Obraz 4" descr="Obraz zawierający tekst, zewnętrzne, stare&#10;&#10;Opis wygenerowany automatycznie">
            <a:extLst>
              <a:ext uri="{FF2B5EF4-FFF2-40B4-BE49-F238E27FC236}">
                <a16:creationId xmlns:a16="http://schemas.microsoft.com/office/drawing/2014/main" id="{8BE5A268-8741-692A-F6BE-82BBE1CDEA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86" r="19235" b="2"/>
          <a:stretch/>
        </p:blipFill>
        <p:spPr>
          <a:xfrm>
            <a:off x="6818278" y="3597883"/>
            <a:ext cx="4853685" cy="293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635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5CCACA7-DB91-2ED1-5FA8-20D45779A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69925"/>
            <a:ext cx="4800600" cy="1325563"/>
          </a:xfrm>
        </p:spPr>
        <p:txBody>
          <a:bodyPr anchor="b">
            <a:normAutofit/>
          </a:bodyPr>
          <a:lstStyle/>
          <a:p>
            <a:r>
              <a:rPr lang="pl-PL" sz="4100">
                <a:solidFill>
                  <a:schemeClr val="bg1"/>
                </a:solidFill>
                <a:ea typeface="+mj-lt"/>
                <a:cs typeface="+mj-lt"/>
              </a:rPr>
              <a:t>Wpływ powstania na dalsze losy Europy</a:t>
            </a:r>
            <a:endParaRPr lang="pl-PL" sz="4100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B99F478-5CC3-70AA-AA9D-A966E970D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288833"/>
            <a:ext cx="4800600" cy="371157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sz="1900" dirty="0">
                <a:solidFill>
                  <a:schemeClr val="bg1"/>
                </a:solidFill>
                <a:ea typeface="+mn-lt"/>
                <a:cs typeface="+mn-lt"/>
              </a:rPr>
              <a:t>Powstanie styczniowe nie przyniosło znaczącego wpływu na dalsze losy Europy. Było to jedno z wielu powstań narodowych, które miały miejsce w Europie w XIX wieku, a jego skutki nie były porównywalne z rewolucjami francuską czy pruską. Jednakże, powstanie styczniowe miało pewne implikacje dla Europy i jej stosunków międzynarodowych. Powstanie przyczyniło się do wzrostu niezadowolenia z panującego w Rosji reżimu carów i skłoniło inne państwa europejskie do zwiększenia presji na Rosję w kwestii praw człowieka.</a:t>
            </a:r>
            <a:endParaRPr lang="pl-PL" sz="1900" dirty="0">
              <a:solidFill>
                <a:schemeClr val="bg1"/>
              </a:solidFill>
              <a:cs typeface="Calibri"/>
            </a:endParaRPr>
          </a:p>
          <a:p>
            <a:endParaRPr lang="pl-PL" sz="1900">
              <a:solidFill>
                <a:schemeClr val="bg1"/>
              </a:solidFill>
              <a:cs typeface="Calibri"/>
            </a:endParaRPr>
          </a:p>
        </p:txBody>
      </p:sp>
      <p:pic>
        <p:nvPicPr>
          <p:cNvPr id="5" name="Obraz 5" descr="Obraz zawierający tekst, budynek, zewnętrzne, stare&#10;&#10;Opis wygenerowany automatycznie">
            <a:extLst>
              <a:ext uri="{FF2B5EF4-FFF2-40B4-BE49-F238E27FC236}">
                <a16:creationId xmlns:a16="http://schemas.microsoft.com/office/drawing/2014/main" id="{848B27E3-EE43-8D52-8A93-2140026DF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5193" y="577928"/>
            <a:ext cx="3588640" cy="236850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7417AF-190E-4D6E-AFA6-7D3E84B0B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tekst, budynek, zewnętrzne, ulica&#10;&#10;Opis wygenerowany automatycznie">
            <a:extLst>
              <a:ext uri="{FF2B5EF4-FFF2-40B4-BE49-F238E27FC236}">
                <a16:creationId xmlns:a16="http://schemas.microsoft.com/office/drawing/2014/main" id="{1BAB9030-6996-5316-EF06-116300A87B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8661" y="3969682"/>
            <a:ext cx="3588640" cy="230570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0B30ED8-273E-4C07-8568-2FE5CC5C4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6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FD3609-4B10-1ED1-496E-1D1705830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6387102" cy="1325563"/>
          </a:xfrm>
        </p:spPr>
        <p:txBody>
          <a:bodyPr>
            <a:normAutofit/>
          </a:bodyPr>
          <a:lstStyle/>
          <a:p>
            <a:r>
              <a:rPr lang="pl-PL" sz="3700">
                <a:ea typeface="+mj-lt"/>
                <a:cs typeface="+mj-lt"/>
              </a:rPr>
              <a:t>Pamięć i upamiętnienie powstania w Polsce i na świecie.</a:t>
            </a:r>
            <a:endParaRPr lang="pl-PL" sz="370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B314D02-B633-F602-8F97-3CC5982DA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2" y="2871982"/>
            <a:ext cx="6382657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sz="1800">
                <a:ea typeface="+mn-lt"/>
                <a:cs typeface="+mn-lt"/>
              </a:rPr>
              <a:t>Pamięć o powstaniu styczniowym jest ważnym elementem historii i kultury Polski. W Polsce, powstanie jest upamiętniane przez różnego rodzaju wydarzenia i obchody, w tym przez uroczystości państwowe i kościelne, odczyty i konferencje, a także przez organizowanie wystaw i publikacje poświęcone temu wydarzeniu. Wiele miejsc w Polsce ma związek z powstaniem styczniowym i jest upamiętnionych, w tym cmentarze powstańców, pomniki i tabliczki pamiątkowe. W Warszawie, na przykład, znajduje się pomnik powstańców styczniowych na Placu Krasińskich oraz Pomnik Poległych i Umęczonych w Powstaniu Styczniowym 1863 roku na Cmentarzu Powązkowski.</a:t>
            </a:r>
            <a:endParaRPr lang="pl-PL" sz="1800">
              <a:cs typeface="Calibri"/>
            </a:endParaRPr>
          </a:p>
          <a:p>
            <a:endParaRPr lang="pl-PL" sz="1800">
              <a:cs typeface="Calibri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C6A2225-94AF-4BC4-98F4-77746E7B1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5108" y="1"/>
            <a:ext cx="4666892" cy="3612937"/>
          </a:xfrm>
          <a:custGeom>
            <a:avLst/>
            <a:gdLst>
              <a:gd name="connsiteX0" fmla="*/ 192227 w 4666892"/>
              <a:gd name="connsiteY0" fmla="*/ 0 h 3612937"/>
              <a:gd name="connsiteX1" fmla="*/ 4666892 w 4666892"/>
              <a:gd name="connsiteY1" fmla="*/ 0 h 3612937"/>
              <a:gd name="connsiteX2" fmla="*/ 4666892 w 4666892"/>
              <a:gd name="connsiteY2" fmla="*/ 2643684 h 3612937"/>
              <a:gd name="connsiteX3" fmla="*/ 4657487 w 4666892"/>
              <a:gd name="connsiteY3" fmla="*/ 2656262 h 3612937"/>
              <a:gd name="connsiteX4" fmla="*/ 2628900 w 4666892"/>
              <a:gd name="connsiteY4" fmla="*/ 3612937 h 3612937"/>
              <a:gd name="connsiteX5" fmla="*/ 0 w 4666892"/>
              <a:gd name="connsiteY5" fmla="*/ 984037 h 3612937"/>
              <a:gd name="connsiteX6" fmla="*/ 118190 w 4666892"/>
              <a:gd name="connsiteY6" fmla="*/ 202283 h 361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6892" h="3612937">
                <a:moveTo>
                  <a:pt x="192227" y="0"/>
                </a:moveTo>
                <a:lnTo>
                  <a:pt x="4666892" y="0"/>
                </a:lnTo>
                <a:lnTo>
                  <a:pt x="4666892" y="2643684"/>
                </a:lnTo>
                <a:lnTo>
                  <a:pt x="4657487" y="2656262"/>
                </a:lnTo>
                <a:cubicBezTo>
                  <a:pt x="4175308" y="3240527"/>
                  <a:pt x="3445594" y="3612937"/>
                  <a:pt x="2628900" y="3612937"/>
                </a:cubicBezTo>
                <a:cubicBezTo>
                  <a:pt x="1176999" y="3612937"/>
                  <a:pt x="0" y="2435938"/>
                  <a:pt x="0" y="984037"/>
                </a:cubicBezTo>
                <a:cubicBezTo>
                  <a:pt x="0" y="711806"/>
                  <a:pt x="41379" y="449239"/>
                  <a:pt x="118190" y="2022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az 4" descr="Obraz zawierający drzewo, zewnętrzne, nagrobek&#10;&#10;Opis wygenerowany automatycznie">
            <a:extLst>
              <a:ext uri="{FF2B5EF4-FFF2-40B4-BE49-F238E27FC236}">
                <a16:creationId xmlns:a16="http://schemas.microsoft.com/office/drawing/2014/main" id="{1BA81257-4931-A228-750D-A266922251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73" r="18308" b="2"/>
          <a:stretch/>
        </p:blipFill>
        <p:spPr>
          <a:xfrm>
            <a:off x="7689829" y="10"/>
            <a:ext cx="4502173" cy="3448209"/>
          </a:xfrm>
          <a:custGeom>
            <a:avLst/>
            <a:gdLst/>
            <a:ahLst/>
            <a:cxnLst/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48F5915-2CE1-4F74-88C5-D4366893D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4737" y="3918051"/>
            <a:ext cx="3587263" cy="2939948"/>
          </a:xfrm>
          <a:custGeom>
            <a:avLst/>
            <a:gdLst>
              <a:gd name="connsiteX0" fmla="*/ 2070613 w 3587263"/>
              <a:gd name="connsiteY0" fmla="*/ 0 h 2939948"/>
              <a:gd name="connsiteX1" fmla="*/ 3534758 w 3587263"/>
              <a:gd name="connsiteY1" fmla="*/ 606469 h 2939948"/>
              <a:gd name="connsiteX2" fmla="*/ 3587263 w 3587263"/>
              <a:gd name="connsiteY2" fmla="*/ 664240 h 2939948"/>
              <a:gd name="connsiteX3" fmla="*/ 3587263 w 3587263"/>
              <a:gd name="connsiteY3" fmla="*/ 2939948 h 2939948"/>
              <a:gd name="connsiteX4" fmla="*/ 193241 w 3587263"/>
              <a:gd name="connsiteY4" fmla="*/ 2939948 h 2939948"/>
              <a:gd name="connsiteX5" fmla="*/ 162719 w 3587263"/>
              <a:gd name="connsiteY5" fmla="*/ 2876589 h 2939948"/>
              <a:gd name="connsiteX6" fmla="*/ 0 w 3587263"/>
              <a:gd name="connsiteY6" fmla="*/ 2070613 h 2939948"/>
              <a:gd name="connsiteX7" fmla="*/ 2070613 w 3587263"/>
              <a:gd name="connsiteY7" fmla="*/ 0 h 293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7263" h="2939948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az 5" descr="Obraz zawierający niebo, osoba, zewnętrzne, osoby&#10;&#10;Opis wygenerowany automatycznie">
            <a:extLst>
              <a:ext uri="{FF2B5EF4-FFF2-40B4-BE49-F238E27FC236}">
                <a16:creationId xmlns:a16="http://schemas.microsoft.com/office/drawing/2014/main" id="{36C409E1-4556-F006-FA1D-A1C1CD873C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56" r="3618" b="-4"/>
          <a:stretch/>
        </p:blipFill>
        <p:spPr>
          <a:xfrm>
            <a:off x="8768827" y="4082141"/>
            <a:ext cx="3423175" cy="2775859"/>
          </a:xfrm>
          <a:custGeom>
            <a:avLst/>
            <a:gdLst/>
            <a:ahLst/>
            <a:cxnLst/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638825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F3335D-09E4-4983-FD4F-92E757FD49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756" r="-2" b="2077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BBE31E41-B4B5-6BA3-59EC-6BD1855CBF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F"/>
                </a:solidFill>
                <a:cs typeface="Calibri Light"/>
              </a:rPr>
              <a:t>Dziękuje za uwagę!</a:t>
            </a:r>
            <a:endParaRPr lang="pl-PL">
              <a:solidFill>
                <a:srgbClr val="FFFFFF"/>
              </a:solidFill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731718C-F4F2-02B1-90DF-B714284A3C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>
                <a:solidFill>
                  <a:srgbClr val="FFFFFF"/>
                </a:solidFill>
                <a:cs typeface="Calibri"/>
              </a:rPr>
              <a:t>Autor: Jakub Lasota 2TD</a:t>
            </a:r>
            <a:endParaRPr lang="pl-P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6211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Motyw pakietu Office</vt:lpstr>
      <vt:lpstr>Powstanie Styczniowe</vt:lpstr>
      <vt:lpstr>Geneza powstania styczniowego i jego przyczyny</vt:lpstr>
      <vt:lpstr>Przebieg powstania i jego główne wydarzenia</vt:lpstr>
      <vt:lpstr>Rola Kościoła w Powstaniu Styczniowym</vt:lpstr>
      <vt:lpstr>Poszczególni dowódcy w Powstaniu Styczniowym </vt:lpstr>
      <vt:lpstr>Skutki powstania dla Polski i Polaków</vt:lpstr>
      <vt:lpstr>Wpływ powstania na dalsze losy Europy</vt:lpstr>
      <vt:lpstr>Pamięć i upamiętnienie powstania w Polsce i na świecie.</vt:lpstr>
      <vt:lpstr>Dziękuje za uwagę!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>Kuba 1</cp:lastModifiedBy>
  <cp:revision>110</cp:revision>
  <dcterms:created xsi:type="dcterms:W3CDTF">2023-01-16T21:23:24Z</dcterms:created>
  <dcterms:modified xsi:type="dcterms:W3CDTF">2023-01-17T07:51:24Z</dcterms:modified>
</cp:coreProperties>
</file>