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8000"/>
    <a:srgbClr val="00CC00"/>
    <a:srgbClr val="9900FF"/>
    <a:srgbClr val="33CC33"/>
    <a:srgbClr val="009900"/>
    <a:srgbClr val="0066CC"/>
    <a:srgbClr val="0033CC"/>
    <a:srgbClr val="CC3300"/>
    <a:srgbClr val="00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814" autoAdjust="0"/>
  </p:normalViewPr>
  <p:slideViewPr>
    <p:cSldViewPr>
      <p:cViewPr>
        <p:scale>
          <a:sx n="70" d="100"/>
          <a:sy n="70" d="100"/>
        </p:scale>
        <p:origin x="138" y="12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11"/>
  <c:chart>
    <c:title>
      <c:tx>
        <c:rich>
          <a:bodyPr/>
          <a:lstStyle/>
          <a:p>
            <a:pPr>
              <a:defRPr/>
            </a:pPr>
            <a:r>
              <a:rPr lang="pl-PL" sz="1800" b="0" dirty="0">
                <a:latin typeface="Times New Roman" pitchFamily="18" charset="0"/>
                <a:cs typeface="Times New Roman" pitchFamily="18" charset="0"/>
              </a:rPr>
              <a:t>Procent uzyskanych punktów </a:t>
            </a:r>
            <a:endParaRPr lang="pl-PL" sz="18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pl-PL" sz="1800" b="0" dirty="0" smtClean="0">
                <a:latin typeface="Times New Roman" pitchFamily="18" charset="0"/>
                <a:cs typeface="Times New Roman" pitchFamily="18" charset="0"/>
              </a:rPr>
              <a:t>przez </a:t>
            </a:r>
            <a:r>
              <a:rPr lang="pl-PL" sz="1800" b="0" dirty="0">
                <a:latin typeface="Times New Roman" pitchFamily="18" charset="0"/>
                <a:cs typeface="Times New Roman" pitchFamily="18" charset="0"/>
              </a:rPr>
              <a:t>poszczególnych uczniów.</a:t>
            </a:r>
          </a:p>
        </c:rich>
      </c:tx>
      <c:layout>
        <c:manualLayout>
          <c:xMode val="edge"/>
          <c:yMode val="edge"/>
          <c:x val="0.29066731603465296"/>
          <c:y val="1.3969126887136023E-2"/>
        </c:manualLayout>
      </c:layout>
    </c:title>
    <c:plotArea>
      <c:layout>
        <c:manualLayout>
          <c:layoutTarget val="inner"/>
          <c:xMode val="edge"/>
          <c:yMode val="edge"/>
          <c:x val="0.10227020748066686"/>
          <c:y val="0.14559740698522197"/>
          <c:w val="0.85580430642674354"/>
          <c:h val="0.77007951497452864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Procent uzyskanych punktów przez poszczególnych uczniów.</c:v>
                </c:pt>
              </c:strCache>
            </c:strRef>
          </c:tx>
          <c:cat>
            <c:numRef>
              <c:f>Arkusz1!$A$2:$A$24</c:f>
              <c:numCache>
                <c:formatCode>General</c:formatCode>
                <c:ptCount val="23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</c:numCache>
            </c:numRef>
          </c:cat>
          <c:val>
            <c:numRef>
              <c:f>Arkusz1!$B$2:$B$24</c:f>
              <c:numCache>
                <c:formatCode>General</c:formatCode>
                <c:ptCount val="23"/>
                <c:pt idx="1">
                  <c:v>56</c:v>
                </c:pt>
                <c:pt idx="2">
                  <c:v>67</c:v>
                </c:pt>
                <c:pt idx="3">
                  <c:v>64</c:v>
                </c:pt>
                <c:pt idx="4">
                  <c:v>64</c:v>
                </c:pt>
                <c:pt idx="5">
                  <c:v>67</c:v>
                </c:pt>
                <c:pt idx="6">
                  <c:v>67</c:v>
                </c:pt>
                <c:pt idx="7">
                  <c:v>49</c:v>
                </c:pt>
                <c:pt idx="8">
                  <c:v>60</c:v>
                </c:pt>
                <c:pt idx="9">
                  <c:v>49</c:v>
                </c:pt>
                <c:pt idx="10">
                  <c:v>69</c:v>
                </c:pt>
                <c:pt idx="11">
                  <c:v>53</c:v>
                </c:pt>
                <c:pt idx="12">
                  <c:v>38</c:v>
                </c:pt>
                <c:pt idx="13">
                  <c:v>47</c:v>
                </c:pt>
                <c:pt idx="14">
                  <c:v>51</c:v>
                </c:pt>
                <c:pt idx="15">
                  <c:v>51</c:v>
                </c:pt>
                <c:pt idx="16">
                  <c:v>58</c:v>
                </c:pt>
                <c:pt idx="17">
                  <c:v>44</c:v>
                </c:pt>
                <c:pt idx="18">
                  <c:v>44</c:v>
                </c:pt>
                <c:pt idx="19">
                  <c:v>22</c:v>
                </c:pt>
                <c:pt idx="20">
                  <c:v>56</c:v>
                </c:pt>
                <c:pt idx="21">
                  <c:v>60</c:v>
                </c:pt>
                <c:pt idx="22">
                  <c:v>58</c:v>
                </c:pt>
              </c:numCache>
            </c:numRef>
          </c:val>
        </c:ser>
        <c:axId val="111127552"/>
        <c:axId val="111129344"/>
      </c:barChart>
      <c:catAx>
        <c:axId val="111127552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11129344"/>
        <c:crosses val="autoZero"/>
        <c:auto val="1"/>
        <c:lblAlgn val="ctr"/>
        <c:lblOffset val="100"/>
      </c:catAx>
      <c:valAx>
        <c:axId val="11112934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111275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11"/>
  <c:chart>
    <c:title>
      <c:tx>
        <c:rich>
          <a:bodyPr/>
          <a:lstStyle/>
          <a:p>
            <a:pPr>
              <a:defRPr/>
            </a:pPr>
            <a:r>
              <a:rPr lang="pl-PL" sz="1800" b="0" dirty="0">
                <a:latin typeface="Times New Roman" pitchFamily="18" charset="0"/>
                <a:cs typeface="Times New Roman" pitchFamily="18" charset="0"/>
              </a:rPr>
              <a:t>Procent uzyskanych punktów </a:t>
            </a:r>
            <a:endParaRPr lang="pl-PL" sz="1800" b="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pl-PL" sz="1800" b="0" dirty="0" smtClean="0">
                <a:latin typeface="Times New Roman" pitchFamily="18" charset="0"/>
                <a:cs typeface="Times New Roman" pitchFamily="18" charset="0"/>
              </a:rPr>
              <a:t>przez </a:t>
            </a:r>
            <a:r>
              <a:rPr lang="pl-PL" sz="1800" b="0" dirty="0">
                <a:latin typeface="Times New Roman" pitchFamily="18" charset="0"/>
                <a:cs typeface="Times New Roman" pitchFamily="18" charset="0"/>
              </a:rPr>
              <a:t>poszczególnych uczniów.</a:t>
            </a:r>
          </a:p>
        </c:rich>
      </c:tx>
      <c:layout>
        <c:manualLayout>
          <c:xMode val="edge"/>
          <c:yMode val="edge"/>
          <c:x val="0.23407001416852175"/>
          <c:y val="2.6217056963640687E-2"/>
        </c:manualLayout>
      </c:layout>
    </c:title>
    <c:plotArea>
      <c:layout>
        <c:manualLayout>
          <c:layoutTarget val="inner"/>
          <c:xMode val="edge"/>
          <c:yMode val="edge"/>
          <c:x val="0.10227020748066691"/>
          <c:y val="0.14559740698522208"/>
          <c:w val="0.85580430642674377"/>
          <c:h val="0.77007951497452976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Procent uzyskanych punktów przez poszczególnych uczniów.</c:v>
                </c:pt>
              </c:strCache>
            </c:strRef>
          </c:tx>
          <c:cat>
            <c:numRef>
              <c:f>Arkusz1!$A$2:$A$21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</c:numCache>
            </c:numRef>
          </c:cat>
          <c:val>
            <c:numRef>
              <c:f>Arkusz1!$B$2:$B$21</c:f>
              <c:numCache>
                <c:formatCode>General</c:formatCode>
                <c:ptCount val="20"/>
                <c:pt idx="0">
                  <c:v>58</c:v>
                </c:pt>
                <c:pt idx="1">
                  <c:v>38</c:v>
                </c:pt>
                <c:pt idx="2">
                  <c:v>2</c:v>
                </c:pt>
                <c:pt idx="3">
                  <c:v>67</c:v>
                </c:pt>
                <c:pt idx="4">
                  <c:v>13</c:v>
                </c:pt>
                <c:pt idx="5">
                  <c:v>78</c:v>
                </c:pt>
                <c:pt idx="6">
                  <c:v>51</c:v>
                </c:pt>
                <c:pt idx="7">
                  <c:v>51</c:v>
                </c:pt>
                <c:pt idx="8">
                  <c:v>49</c:v>
                </c:pt>
                <c:pt idx="9">
                  <c:v>36</c:v>
                </c:pt>
                <c:pt idx="10">
                  <c:v>40</c:v>
                </c:pt>
                <c:pt idx="11">
                  <c:v>7</c:v>
                </c:pt>
                <c:pt idx="12">
                  <c:v>33</c:v>
                </c:pt>
                <c:pt idx="13">
                  <c:v>29</c:v>
                </c:pt>
                <c:pt idx="14">
                  <c:v>67</c:v>
                </c:pt>
                <c:pt idx="15">
                  <c:v>2</c:v>
                </c:pt>
                <c:pt idx="16">
                  <c:v>58</c:v>
                </c:pt>
                <c:pt idx="17">
                  <c:v>38</c:v>
                </c:pt>
                <c:pt idx="18">
                  <c:v>18</c:v>
                </c:pt>
                <c:pt idx="19">
                  <c:v>36</c:v>
                </c:pt>
              </c:numCache>
            </c:numRef>
          </c:val>
        </c:ser>
        <c:axId val="115513216"/>
        <c:axId val="115514752"/>
      </c:barChart>
      <c:catAx>
        <c:axId val="1155132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15514752"/>
        <c:crosses val="autoZero"/>
        <c:auto val="1"/>
        <c:lblAlgn val="ctr"/>
        <c:lblOffset val="100"/>
      </c:catAx>
      <c:valAx>
        <c:axId val="11551475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pl-PL"/>
          </a:p>
        </c:txPr>
        <c:crossAx val="1155132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6.9333108287113393E-2"/>
          <c:y val="8.6006873220048727E-2"/>
          <c:w val="0.91489361377429401"/>
          <c:h val="0.79160648816798129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Woj. Św. </c:v>
                </c:pt>
              </c:strCache>
            </c:strRef>
          </c:tx>
          <c:spPr>
            <a:solidFill>
              <a:srgbClr val="0066CC"/>
            </a:solidFill>
            <a:ln>
              <a:noFill/>
            </a:ln>
          </c:spPr>
          <c:cat>
            <c:numRef>
              <c:f>Arkusz1!$A$2:$A$20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Arkusz1!$B$2:$B$20</c:f>
              <c:numCache>
                <c:formatCode>General</c:formatCode>
                <c:ptCount val="19"/>
                <c:pt idx="0">
                  <c:v>72</c:v>
                </c:pt>
                <c:pt idx="1">
                  <c:v>93</c:v>
                </c:pt>
                <c:pt idx="2">
                  <c:v>48</c:v>
                </c:pt>
                <c:pt idx="3">
                  <c:v>86</c:v>
                </c:pt>
                <c:pt idx="4">
                  <c:v>71</c:v>
                </c:pt>
                <c:pt idx="5">
                  <c:v>87</c:v>
                </c:pt>
                <c:pt idx="6">
                  <c:v>57</c:v>
                </c:pt>
                <c:pt idx="7">
                  <c:v>50</c:v>
                </c:pt>
                <c:pt idx="8">
                  <c:v>32</c:v>
                </c:pt>
                <c:pt idx="9">
                  <c:v>24</c:v>
                </c:pt>
                <c:pt idx="10">
                  <c:v>47</c:v>
                </c:pt>
                <c:pt idx="11">
                  <c:v>92</c:v>
                </c:pt>
                <c:pt idx="12">
                  <c:v>83</c:v>
                </c:pt>
                <c:pt idx="13">
                  <c:v>55</c:v>
                </c:pt>
                <c:pt idx="14">
                  <c:v>64</c:v>
                </c:pt>
                <c:pt idx="15">
                  <c:v>68</c:v>
                </c:pt>
                <c:pt idx="16">
                  <c:v>61</c:v>
                </c:pt>
                <c:pt idx="17">
                  <c:v>66</c:v>
                </c:pt>
                <c:pt idx="18">
                  <c:v>56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Szkoła </c:v>
                </c:pt>
              </c:strCache>
            </c:strRef>
          </c:tx>
          <c:spPr>
            <a:solidFill>
              <a:srgbClr val="CC3300"/>
            </a:solidFill>
            <a:ln>
              <a:noFill/>
            </a:ln>
          </c:spPr>
          <c:cat>
            <c:numRef>
              <c:f>Arkusz1!$A$2:$A$20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Arkusz1!$C$2:$C$20</c:f>
              <c:numCache>
                <c:formatCode>General</c:formatCode>
                <c:ptCount val="19"/>
                <c:pt idx="0">
                  <c:v>64</c:v>
                </c:pt>
                <c:pt idx="1">
                  <c:v>78</c:v>
                </c:pt>
                <c:pt idx="2">
                  <c:v>33</c:v>
                </c:pt>
                <c:pt idx="3">
                  <c:v>76</c:v>
                </c:pt>
                <c:pt idx="4">
                  <c:v>64</c:v>
                </c:pt>
                <c:pt idx="5">
                  <c:v>80</c:v>
                </c:pt>
                <c:pt idx="6">
                  <c:v>31</c:v>
                </c:pt>
                <c:pt idx="7">
                  <c:v>24</c:v>
                </c:pt>
                <c:pt idx="8">
                  <c:v>19</c:v>
                </c:pt>
                <c:pt idx="9">
                  <c:v>10</c:v>
                </c:pt>
                <c:pt idx="10">
                  <c:v>29</c:v>
                </c:pt>
                <c:pt idx="11">
                  <c:v>85</c:v>
                </c:pt>
                <c:pt idx="12">
                  <c:v>72</c:v>
                </c:pt>
                <c:pt idx="13">
                  <c:v>43</c:v>
                </c:pt>
                <c:pt idx="14">
                  <c:v>49</c:v>
                </c:pt>
                <c:pt idx="15">
                  <c:v>67</c:v>
                </c:pt>
                <c:pt idx="16">
                  <c:v>49</c:v>
                </c:pt>
                <c:pt idx="17">
                  <c:v>37</c:v>
                </c:pt>
                <c:pt idx="18">
                  <c:v>54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Oddz. A</c:v>
                </c:pt>
              </c:strCache>
            </c:strRef>
          </c:tx>
          <c:cat>
            <c:numRef>
              <c:f>Arkusz1!$A$2:$A$20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Arkusz1!$D$2:$D$20</c:f>
              <c:numCache>
                <c:formatCode>General</c:formatCode>
                <c:ptCount val="19"/>
                <c:pt idx="0">
                  <c:v>73</c:v>
                </c:pt>
                <c:pt idx="1">
                  <c:v>86</c:v>
                </c:pt>
                <c:pt idx="2">
                  <c:v>41</c:v>
                </c:pt>
                <c:pt idx="3">
                  <c:v>86</c:v>
                </c:pt>
                <c:pt idx="4">
                  <c:v>75</c:v>
                </c:pt>
                <c:pt idx="5">
                  <c:v>95</c:v>
                </c:pt>
                <c:pt idx="6">
                  <c:v>36</c:v>
                </c:pt>
                <c:pt idx="7">
                  <c:v>23</c:v>
                </c:pt>
                <c:pt idx="8">
                  <c:v>23</c:v>
                </c:pt>
                <c:pt idx="9">
                  <c:v>9</c:v>
                </c:pt>
                <c:pt idx="10">
                  <c:v>32</c:v>
                </c:pt>
                <c:pt idx="11">
                  <c:v>95</c:v>
                </c:pt>
                <c:pt idx="12">
                  <c:v>73</c:v>
                </c:pt>
                <c:pt idx="13">
                  <c:v>45</c:v>
                </c:pt>
                <c:pt idx="14">
                  <c:v>68</c:v>
                </c:pt>
                <c:pt idx="15">
                  <c:v>68</c:v>
                </c:pt>
                <c:pt idx="16">
                  <c:v>64</c:v>
                </c:pt>
                <c:pt idx="17">
                  <c:v>39</c:v>
                </c:pt>
                <c:pt idx="18">
                  <c:v>61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Oddz. B </c:v>
                </c:pt>
              </c:strCache>
            </c:strRef>
          </c:tx>
          <c:cat>
            <c:numRef>
              <c:f>Arkusz1!$A$2:$A$20</c:f>
              <c:numCache>
                <c:formatCode>General</c:formatCode>
                <c:ptCount val="19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</c:numCache>
            </c:numRef>
          </c:cat>
          <c:val>
            <c:numRef>
              <c:f>Arkusz1!$E$2:$E$20</c:f>
              <c:numCache>
                <c:formatCode>General</c:formatCode>
                <c:ptCount val="19"/>
                <c:pt idx="0">
                  <c:v>55</c:v>
                </c:pt>
                <c:pt idx="1">
                  <c:v>70</c:v>
                </c:pt>
                <c:pt idx="2">
                  <c:v>25</c:v>
                </c:pt>
                <c:pt idx="3">
                  <c:v>65</c:v>
                </c:pt>
                <c:pt idx="4">
                  <c:v>52</c:v>
                </c:pt>
                <c:pt idx="5">
                  <c:v>65</c:v>
                </c:pt>
                <c:pt idx="6">
                  <c:v>25</c:v>
                </c:pt>
                <c:pt idx="7">
                  <c:v>25</c:v>
                </c:pt>
                <c:pt idx="8">
                  <c:v>15</c:v>
                </c:pt>
                <c:pt idx="9">
                  <c:v>10</c:v>
                </c:pt>
                <c:pt idx="10">
                  <c:v>25</c:v>
                </c:pt>
                <c:pt idx="11">
                  <c:v>75</c:v>
                </c:pt>
                <c:pt idx="12">
                  <c:v>70</c:v>
                </c:pt>
                <c:pt idx="13">
                  <c:v>40</c:v>
                </c:pt>
                <c:pt idx="14">
                  <c:v>30</c:v>
                </c:pt>
                <c:pt idx="15">
                  <c:v>65</c:v>
                </c:pt>
                <c:pt idx="16">
                  <c:v>33</c:v>
                </c:pt>
                <c:pt idx="17">
                  <c:v>35</c:v>
                </c:pt>
                <c:pt idx="18">
                  <c:v>30</c:v>
                </c:pt>
              </c:numCache>
            </c:numRef>
          </c:val>
        </c:ser>
        <c:axId val="122088448"/>
        <c:axId val="121381632"/>
      </c:barChart>
      <c:catAx>
        <c:axId val="122088448"/>
        <c:scaling>
          <c:orientation val="minMax"/>
        </c:scaling>
        <c:axPos val="b"/>
        <c:numFmt formatCode="General" sourceLinked="1"/>
        <c:tickLblPos val="nextTo"/>
        <c:crossAx val="121381632"/>
        <c:crosses val="autoZero"/>
        <c:auto val="1"/>
        <c:lblAlgn val="ctr"/>
        <c:lblOffset val="100"/>
      </c:catAx>
      <c:valAx>
        <c:axId val="1213816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122088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251525659598252"/>
          <c:y val="2.3698155623312091E-2"/>
          <c:w val="0.87270308398950214"/>
          <c:h val="4.7363301096626217E-2"/>
        </c:manualLayout>
      </c:layout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plotArea>
      <c:layout>
        <c:manualLayout>
          <c:layoutTarget val="inner"/>
          <c:xMode val="edge"/>
          <c:yMode val="edge"/>
          <c:x val="0.10671828564187312"/>
          <c:y val="0.26623191101120425"/>
          <c:w val="0.82165577522636368"/>
          <c:h val="0.61093344438065511"/>
        </c:manualLayout>
      </c:layout>
      <c:barChart>
        <c:barDir val="col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Woj. Św. 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Val val="1"/>
          </c:dLbls>
          <c:cat>
            <c:strRef>
              <c:f>Arkusz1!$A$2:$A$6</c:f>
              <c:strCache>
                <c:ptCount val="5"/>
                <c:pt idx="0">
                  <c:v>Łącznie </c:v>
                </c:pt>
                <c:pt idx="1">
                  <c:v>Kształcenie literackie i kulturowe </c:v>
                </c:pt>
                <c:pt idx="2">
                  <c:v>Kształcenie językowe </c:v>
                </c:pt>
                <c:pt idx="3">
                  <c:v>Tworzenie wypowiedzi </c:v>
                </c:pt>
                <c:pt idx="4">
                  <c:v>Samokształcenie 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59</c:v>
                </c:pt>
                <c:pt idx="1">
                  <c:v>69</c:v>
                </c:pt>
                <c:pt idx="2">
                  <c:v>44</c:v>
                </c:pt>
                <c:pt idx="3">
                  <c:v>56</c:v>
                </c:pt>
                <c:pt idx="4">
                  <c:v>68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Pow. Kielecki 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Val val="1"/>
          </c:dLbls>
          <c:cat>
            <c:strRef>
              <c:f>Arkusz1!$A$2:$A$6</c:f>
              <c:strCache>
                <c:ptCount val="5"/>
                <c:pt idx="0">
                  <c:v>Łącznie </c:v>
                </c:pt>
                <c:pt idx="1">
                  <c:v>Kształcenie literackie i kulturowe </c:v>
                </c:pt>
                <c:pt idx="2">
                  <c:v>Kształcenie językowe </c:v>
                </c:pt>
                <c:pt idx="3">
                  <c:v>Tworzenie wypowiedzi </c:v>
                </c:pt>
                <c:pt idx="4">
                  <c:v>Samokształcenie 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0">
                  <c:v>59</c:v>
                </c:pt>
                <c:pt idx="1">
                  <c:v>69</c:v>
                </c:pt>
                <c:pt idx="2">
                  <c:v>43</c:v>
                </c:pt>
                <c:pt idx="3">
                  <c:v>55</c:v>
                </c:pt>
                <c:pt idx="4">
                  <c:v>68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Szkoła 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Val val="1"/>
          </c:dLbls>
          <c:cat>
            <c:strRef>
              <c:f>Arkusz1!$A$2:$A$6</c:f>
              <c:strCache>
                <c:ptCount val="5"/>
                <c:pt idx="0">
                  <c:v>Łącznie </c:v>
                </c:pt>
                <c:pt idx="1">
                  <c:v>Kształcenie literackie i kulturowe </c:v>
                </c:pt>
                <c:pt idx="2">
                  <c:v>Kształcenie językowe </c:v>
                </c:pt>
                <c:pt idx="3">
                  <c:v>Tworzenie wypowiedzi </c:v>
                </c:pt>
                <c:pt idx="4">
                  <c:v>Samokształcenie </c:v>
                </c:pt>
              </c:strCache>
            </c:strRef>
          </c:cat>
          <c:val>
            <c:numRef>
              <c:f>Arkusz1!$D$2:$D$6</c:f>
              <c:numCache>
                <c:formatCode>General</c:formatCode>
                <c:ptCount val="5"/>
                <c:pt idx="0">
                  <c:v>47</c:v>
                </c:pt>
                <c:pt idx="1">
                  <c:v>55</c:v>
                </c:pt>
                <c:pt idx="2">
                  <c:v>32</c:v>
                </c:pt>
                <c:pt idx="3">
                  <c:v>44</c:v>
                </c:pt>
                <c:pt idx="4">
                  <c:v>64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Oddział A 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Val val="1"/>
          </c:dLbls>
          <c:cat>
            <c:strRef>
              <c:f>Arkusz1!$A$2:$A$6</c:f>
              <c:strCache>
                <c:ptCount val="5"/>
                <c:pt idx="0">
                  <c:v>Łącznie </c:v>
                </c:pt>
                <c:pt idx="1">
                  <c:v>Kształcenie literackie i kulturowe </c:v>
                </c:pt>
                <c:pt idx="2">
                  <c:v>Kształcenie językowe </c:v>
                </c:pt>
                <c:pt idx="3">
                  <c:v>Tworzenie wypowiedzi </c:v>
                </c:pt>
                <c:pt idx="4">
                  <c:v>Samokształcenie </c:v>
                </c:pt>
              </c:strCache>
            </c:strRef>
          </c:cat>
          <c:val>
            <c:numRef>
              <c:f>Arkusz1!$E$2:$E$6</c:f>
              <c:numCache>
                <c:formatCode>General</c:formatCode>
                <c:ptCount val="5"/>
                <c:pt idx="0">
                  <c:v>54</c:v>
                </c:pt>
                <c:pt idx="1">
                  <c:v>62</c:v>
                </c:pt>
                <c:pt idx="2">
                  <c:v>40</c:v>
                </c:pt>
                <c:pt idx="3">
                  <c:v>51</c:v>
                </c:pt>
                <c:pt idx="4">
                  <c:v>68</c:v>
                </c:pt>
              </c:numCache>
            </c:numRef>
          </c:val>
        </c:ser>
        <c:ser>
          <c:idx val="4"/>
          <c:order val="4"/>
          <c:tx>
            <c:strRef>
              <c:f>Arkusz1!$F$1</c:f>
              <c:strCache>
                <c:ptCount val="1"/>
                <c:pt idx="0">
                  <c:v>Oddział B </c:v>
                </c:pt>
              </c:strCache>
            </c:strRef>
          </c:tx>
          <c:dLbls>
            <c:txPr>
              <a:bodyPr/>
              <a:lstStyle/>
              <a:p>
                <a:pPr>
                  <a:defRPr sz="1200"/>
                </a:pPr>
                <a:endParaRPr lang="pl-PL"/>
              </a:p>
            </c:txPr>
            <c:showVal val="1"/>
          </c:dLbls>
          <c:cat>
            <c:strRef>
              <c:f>Arkusz1!$A$2:$A$6</c:f>
              <c:strCache>
                <c:ptCount val="5"/>
                <c:pt idx="0">
                  <c:v>Łącznie </c:v>
                </c:pt>
                <c:pt idx="1">
                  <c:v>Kształcenie literackie i kulturowe </c:v>
                </c:pt>
                <c:pt idx="2">
                  <c:v>Kształcenie językowe </c:v>
                </c:pt>
                <c:pt idx="3">
                  <c:v>Tworzenie wypowiedzi </c:v>
                </c:pt>
                <c:pt idx="4">
                  <c:v>Samokształcenie </c:v>
                </c:pt>
              </c:strCache>
            </c:strRef>
          </c:cat>
          <c:val>
            <c:numRef>
              <c:f>Arkusz1!$F$2:$F$6</c:f>
              <c:numCache>
                <c:formatCode>General</c:formatCode>
                <c:ptCount val="5"/>
                <c:pt idx="0">
                  <c:v>38</c:v>
                </c:pt>
                <c:pt idx="1">
                  <c:v>47</c:v>
                </c:pt>
                <c:pt idx="2">
                  <c:v>22</c:v>
                </c:pt>
                <c:pt idx="3">
                  <c:v>35</c:v>
                </c:pt>
                <c:pt idx="4">
                  <c:v>60</c:v>
                </c:pt>
              </c:numCache>
            </c:numRef>
          </c:val>
        </c:ser>
        <c:axId val="122349440"/>
        <c:axId val="122350976"/>
      </c:barChart>
      <c:catAx>
        <c:axId val="12234944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pl-PL"/>
          </a:p>
        </c:txPr>
        <c:crossAx val="122350976"/>
        <c:crosses val="autoZero"/>
        <c:auto val="1"/>
        <c:lblAlgn val="ctr"/>
        <c:lblOffset val="100"/>
      </c:catAx>
      <c:valAx>
        <c:axId val="1223509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1223494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4315184597544761"/>
          <c:y val="1.196673027629761E-2"/>
          <c:w val="0.34858084344795065"/>
          <c:h val="0.20233005024456788"/>
        </c:manualLayout>
      </c:layout>
    </c:legend>
    <c:plotVisOnly val="1"/>
  </c:chart>
  <c:txPr>
    <a:bodyPr/>
    <a:lstStyle/>
    <a:p>
      <a:pPr>
        <a:defRPr sz="1800"/>
      </a:pPr>
      <a:endParaRPr lang="pl-PL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0F62D-8E56-4762-9EDF-CB898A7CA61C}" type="datetimeFigureOut">
              <a:rPr lang="pl-PL" smtClean="0"/>
              <a:pPr/>
              <a:t>2022-11-07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C15E7-1140-4F64-A0F9-1B8BEBA02BB7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C15E7-1140-4F64-A0F9-1B8BEBA02BB7}" type="slidenum">
              <a:rPr lang="pl-PL" smtClean="0"/>
              <a:pPr/>
              <a:t>16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AFFD1-8FDC-4865-ADA7-0C0758BF0D36}" type="datetime1">
              <a:rPr lang="pl-PL" smtClean="0"/>
              <a:pPr/>
              <a:t>2022-11-07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22DA26-F633-49EE-8931-7CE4C2A453D5}" type="datetime1">
              <a:rPr lang="pl-PL" smtClean="0"/>
              <a:pPr/>
              <a:t>2022-11-07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0C932-F70A-4415-9E28-1F9D9EC28169}" type="datetime1">
              <a:rPr lang="pl-PL" smtClean="0"/>
              <a:pPr/>
              <a:t>2022-11-07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4032-B58D-41BB-AF43-6C6D8AABC1BC}" type="datetime1">
              <a:rPr lang="pl-PL" smtClean="0"/>
              <a:pPr/>
              <a:t>2022-11-07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A92BA-3336-4955-9521-D1FFF6992AFE}" type="datetime1">
              <a:rPr lang="pl-PL" smtClean="0"/>
              <a:pPr/>
              <a:t>2022-11-07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DAB00-B331-474C-8387-9DCD50C178E4}" type="datetime1">
              <a:rPr lang="pl-PL" smtClean="0"/>
              <a:pPr/>
              <a:t>2022-11-07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74CDE-CC08-4778-96FD-A40B0FE145D1}" type="datetime1">
              <a:rPr lang="pl-PL" smtClean="0"/>
              <a:pPr/>
              <a:t>2022-11-07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DF0E0-5C9F-4E31-909C-B3F583919AB3}" type="datetime1">
              <a:rPr lang="pl-PL" smtClean="0"/>
              <a:pPr/>
              <a:t>2022-11-07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A5E9BC-F4ED-4085-BD83-811676F3E6C9}" type="datetime1">
              <a:rPr lang="pl-PL" smtClean="0"/>
              <a:pPr/>
              <a:t>2022-11-07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DD200-0154-4CF5-B0F1-04133C2ACB71}" type="datetime1">
              <a:rPr lang="pl-PL" smtClean="0"/>
              <a:pPr/>
              <a:t>2022-11-07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B997-36C3-46D2-856E-43BEEB545D83}" type="datetime1">
              <a:rPr lang="pl-PL" smtClean="0"/>
              <a:pPr/>
              <a:t>2022-11-07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D679-7023-4800-83D1-7C6417090060}" type="datetime1">
              <a:rPr lang="pl-PL" smtClean="0"/>
              <a:pPr/>
              <a:t>2022-11-07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BB8F8-7046-418F-935B-073A74298D8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</p:spPr>
        <p:txBody>
          <a:bodyPr tIns="90000" bIns="90000">
            <a:normAutofit/>
          </a:bodyPr>
          <a:lstStyle/>
          <a:p>
            <a:pPr>
              <a:lnSpc>
                <a:spcPct val="150000"/>
              </a:lnSpc>
            </a:pPr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Sprawozdanie </a:t>
            </a:r>
            <a:br>
              <a:rPr lang="pl-PL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 egzaminu ósmoklasisty</a:t>
            </a:r>
            <a:br>
              <a:rPr lang="pl-PL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 języka polskiego za rok 2021 / 2022</a:t>
            </a:r>
            <a:br>
              <a:rPr lang="pl-PL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uczniów </a:t>
            </a:r>
            <a:br>
              <a:rPr lang="pl-PL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Zespołu Szkolno – Przedszkolnego </a:t>
            </a:r>
            <a:br>
              <a:rPr lang="pl-PL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w Rakowie</a:t>
            </a:r>
            <a:br>
              <a:rPr lang="pl-PL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32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kończących klasę VIII.</a:t>
            </a:r>
            <a:endParaRPr lang="pl-PL" sz="32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9144000" cy="976161"/>
          </a:xfrm>
          <a:prstGeom prst="rect">
            <a:avLst/>
          </a:prstGeom>
          <a:noFill/>
        </p:spPr>
        <p:txBody>
          <a:bodyPr wrap="square" lIns="540000" tIns="360000" rIns="540000" bIns="180000" rtlCol="0">
            <a:sp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Wyniki szkoły na skali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staninowej</a:t>
            </a: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251521" y="1916832"/>
          <a:ext cx="8568950" cy="236048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{2D5ABB26-0587-4C30-8999-92F81FD0307C}</a:tableStyleId>
              </a:tblPr>
              <a:tblGrid>
                <a:gridCol w="1944215"/>
                <a:gridCol w="1152128"/>
                <a:gridCol w="2088232"/>
                <a:gridCol w="1224136"/>
                <a:gridCol w="2160239"/>
              </a:tblGrid>
              <a:tr h="648072">
                <a:tc rowSpan="2">
                  <a:txBody>
                    <a:bodyPr/>
                    <a:lstStyle/>
                    <a:p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2022</a:t>
                      </a:r>
                      <a:endParaRPr lang="pl-PL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2021</a:t>
                      </a:r>
                      <a:endParaRPr lang="pl-PL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90000" marT="90000" marB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92088">
                <a:tc vMerge="1">
                  <a:txBody>
                    <a:bodyPr/>
                    <a:lstStyle/>
                    <a:p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Wynik</a:t>
                      </a:r>
                      <a:endParaRPr lang="pl-PL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Stanin</a:t>
                      </a:r>
                    </a:p>
                    <a:p>
                      <a:pPr algn="ctr"/>
                      <a:r>
                        <a:rPr lang="pl-PL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Przedział wyników</a:t>
                      </a:r>
                      <a:endParaRPr lang="pl-PL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Wynik</a:t>
                      </a:r>
                      <a:endParaRPr lang="pl-PL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Stanin</a:t>
                      </a:r>
                    </a:p>
                    <a:p>
                      <a:pPr algn="ctr"/>
                      <a:r>
                        <a:rPr lang="pl-PL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Przedział wyników</a:t>
                      </a:r>
                      <a:endParaRPr lang="pl-PL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90000" marB="90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20328">
                <a:tc>
                  <a:txBody>
                    <a:bodyPr/>
                    <a:lstStyle/>
                    <a:p>
                      <a:pPr algn="ctr"/>
                      <a:r>
                        <a:rPr lang="pl-PL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Język polski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47%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pl-PL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37 – 47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52%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pl-PL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49 – 57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9144000" cy="1644545"/>
          </a:xfrm>
          <a:prstGeom prst="rect">
            <a:avLst/>
          </a:prstGeom>
          <a:noFill/>
        </p:spPr>
        <p:txBody>
          <a:bodyPr wrap="square" lIns="540000" tIns="540000" rIns="540000" bIns="540000" rtlCol="0">
            <a:spAutoFit/>
          </a:bodyPr>
          <a:lstStyle/>
          <a:p>
            <a:pPr algn="ctr"/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Wnioski</a:t>
            </a:r>
            <a:endParaRPr lang="pl-PL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1700808"/>
            <a:ext cx="9144000" cy="3595170"/>
          </a:xfrm>
          <a:prstGeom prst="rect">
            <a:avLst/>
          </a:prstGeom>
          <a:noFill/>
        </p:spPr>
        <p:txBody>
          <a:bodyPr wrap="square" lIns="630000" tIns="180000" rIns="630000" bIns="180000" rtlCol="0">
            <a:spAutoFit/>
          </a:bodyPr>
          <a:lstStyle/>
          <a:p>
            <a:pPr indent="363538" algn="just">
              <a:lnSpc>
                <a:spcPct val="150000"/>
              </a:lnSpc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Skala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staninowa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pokazuje, że uczniowie w roku 2022 uplasowali się w staninie 3.</a:t>
            </a:r>
          </a:p>
          <a:p>
            <a:pPr indent="363538" algn="just">
              <a:lnSpc>
                <a:spcPct val="150000"/>
              </a:lnSpc>
            </a:pPr>
            <a:endParaRPr lang="pl-PL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363538" algn="just">
              <a:lnSpc>
                <a:spcPct val="150000"/>
              </a:lnSpc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W porównaniu z rokiem 2021 jest to stanin o 1 niższy.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11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3131840" y="0"/>
            <a:ext cx="6012160" cy="1261642"/>
          </a:xfrm>
          <a:prstGeom prst="rect">
            <a:avLst/>
          </a:prstGeom>
          <a:noFill/>
        </p:spPr>
        <p:txBody>
          <a:bodyPr wrap="square" lIns="540000" tIns="180000" rIns="540000" bIns="180000" rtlCol="0">
            <a:sp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Rozkład wyników uczniów szkoły </a:t>
            </a:r>
          </a:p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na egzaminie ósmoklasisty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0" y="0"/>
          <a:ext cx="2952328" cy="68580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8082"/>
                <a:gridCol w="1209199"/>
                <a:gridCol w="1005047"/>
              </a:tblGrid>
              <a:tr h="5003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Oddział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Numer </a:t>
                      </a:r>
                      <a:endParaRPr lang="pl-PL" sz="1200" b="1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pl-PL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 </a:t>
                      </a:r>
                      <a:r>
                        <a:rPr lang="pl-PL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dzienniku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uzyskanych punktów 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Wykres 4"/>
          <p:cNvGraphicFramePr/>
          <p:nvPr/>
        </p:nvGraphicFramePr>
        <p:xfrm>
          <a:off x="2843808" y="1196752"/>
          <a:ext cx="6192688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FDBB8F8-7046-418F-935B-073A74298D8A}" type="slidenum">
              <a:rPr lang="pl-PL" smtClean="0"/>
              <a:pPr/>
              <a:t>12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2483768" y="0"/>
            <a:ext cx="6660232" cy="1261642"/>
          </a:xfrm>
          <a:prstGeom prst="rect">
            <a:avLst/>
          </a:prstGeom>
          <a:noFill/>
        </p:spPr>
        <p:txBody>
          <a:bodyPr wrap="square" lIns="540000" tIns="180000" rIns="540000" bIns="180000" rtlCol="0">
            <a:sp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Rozkład wyników uczniów szkoły </a:t>
            </a:r>
          </a:p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na egzaminie ósmoklasisty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51520" y="476672"/>
          <a:ext cx="2952328" cy="58665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8082"/>
                <a:gridCol w="1209199"/>
                <a:gridCol w="1005047"/>
              </a:tblGrid>
              <a:tr h="48686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Oddział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Numer </a:t>
                      </a:r>
                      <a:endParaRPr lang="pl-PL" sz="1200" b="1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b"/>
                      <a:r>
                        <a:rPr lang="pl-PL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 </a:t>
                      </a:r>
                      <a:r>
                        <a:rPr lang="pl-PL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dzienniku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uzyskanych punktów 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898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898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898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898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898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898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898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898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898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898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898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898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898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898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898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898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898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898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898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898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Wykres 4"/>
          <p:cNvGraphicFramePr/>
          <p:nvPr/>
        </p:nvGraphicFramePr>
        <p:xfrm>
          <a:off x="3059832" y="1196752"/>
          <a:ext cx="5976664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FDBB8F8-7046-418F-935B-073A74298D8A}" type="slidenum">
              <a:rPr lang="pl-PL" smtClean="0"/>
              <a:pPr/>
              <a:t>13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14</a:t>
            </a:fld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0" y="188640"/>
            <a:ext cx="9144000" cy="976161"/>
          </a:xfrm>
          <a:prstGeom prst="rect">
            <a:avLst/>
          </a:prstGeom>
          <a:noFill/>
        </p:spPr>
        <p:txBody>
          <a:bodyPr wrap="square" lIns="540000" tIns="360000" rIns="540000" bIns="180000" rtlCol="0">
            <a:sp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Łatwość testu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51520" y="1412776"/>
          <a:ext cx="8640000" cy="3269453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{2D5ABB26-0587-4C30-8999-92F81FD0307C}</a:tableStyleId>
              </a:tblPr>
              <a:tblGrid>
                <a:gridCol w="2700000"/>
                <a:gridCol w="1188000"/>
                <a:gridCol w="1188000"/>
                <a:gridCol w="1188000"/>
                <a:gridCol w="1188000"/>
                <a:gridCol w="1188000"/>
              </a:tblGrid>
              <a:tr h="590439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Łatwość</a:t>
                      </a:r>
                      <a:endParaRPr lang="pl-PL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spc="-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0,01 - 0,19</a:t>
                      </a:r>
                      <a:endParaRPr lang="pl-PL" sz="1800" b="1" spc="-1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spc="-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0,20 - 0,49</a:t>
                      </a:r>
                      <a:endParaRPr lang="pl-PL" sz="1800" b="1" spc="-1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0,50 - 0,69</a:t>
                      </a:r>
                      <a:endParaRPr lang="pl-PL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0,70 - 0,89</a:t>
                      </a:r>
                      <a:endParaRPr lang="pl-PL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0,90 - 1,00</a:t>
                      </a:r>
                      <a:endParaRPr lang="pl-PL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57322"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Arkusz</a:t>
                      </a:r>
                      <a:endParaRPr lang="pl-PL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Bardzo trudny</a:t>
                      </a:r>
                      <a:endParaRPr lang="pl-PL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Trudny</a:t>
                      </a:r>
                      <a:endParaRPr lang="pl-PL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Umiarko-wanie</a:t>
                      </a:r>
                      <a:r>
                        <a:rPr lang="pl-PL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trudny</a:t>
                      </a:r>
                      <a:endParaRPr lang="pl-PL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Łatwy</a:t>
                      </a:r>
                      <a:endParaRPr lang="pl-PL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Bardzo łatwy</a:t>
                      </a:r>
                      <a:endParaRPr lang="pl-PL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00511">
                <a:tc>
                  <a:txBody>
                    <a:bodyPr/>
                    <a:lstStyle/>
                    <a:p>
                      <a:pPr algn="l"/>
                      <a:r>
                        <a:rPr lang="pl-PL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Język polski – </a:t>
                      </a:r>
                    </a:p>
                    <a:p>
                      <a:pPr algn="ctr"/>
                      <a:r>
                        <a:rPr lang="pl-PL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województwo</a:t>
                      </a:r>
                      <a:endParaRPr lang="pl-PL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0,59</a:t>
                      </a:r>
                      <a:endParaRPr lang="pl-PL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1181">
                <a:tc>
                  <a:txBody>
                    <a:bodyPr/>
                    <a:lstStyle/>
                    <a:p>
                      <a:pPr algn="l"/>
                      <a:r>
                        <a:rPr lang="pl-PL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Język polski –</a:t>
                      </a:r>
                      <a:r>
                        <a:rPr lang="pl-PL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pl-PL" sz="20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szkoła</a:t>
                      </a:r>
                      <a:endParaRPr lang="pl-PL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0,47</a:t>
                      </a:r>
                      <a:endParaRPr lang="pl-PL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l-PL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9144000" cy="1644545"/>
          </a:xfrm>
          <a:prstGeom prst="rect">
            <a:avLst/>
          </a:prstGeom>
          <a:noFill/>
        </p:spPr>
        <p:txBody>
          <a:bodyPr wrap="square" lIns="540000" tIns="540000" rIns="540000" bIns="540000" rtlCol="0">
            <a:spAutoFit/>
          </a:bodyPr>
          <a:lstStyle/>
          <a:p>
            <a:pPr algn="ctr"/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Wnioski</a:t>
            </a:r>
            <a:endParaRPr lang="pl-PL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1988840"/>
            <a:ext cx="9144000" cy="2302508"/>
          </a:xfrm>
          <a:prstGeom prst="rect">
            <a:avLst/>
          </a:prstGeom>
          <a:noFill/>
        </p:spPr>
        <p:txBody>
          <a:bodyPr wrap="square" lIns="540000" tIns="180000" rIns="540000" bIns="180000" rtlCol="0">
            <a:spAutoFit/>
          </a:bodyPr>
          <a:lstStyle/>
          <a:p>
            <a:pPr indent="363538" algn="just">
              <a:lnSpc>
                <a:spcPct val="150000"/>
              </a:lnSpc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Test okazał się dla uczniów naszej szkoły testem trudnym, natomiast dla ósmoklasistów z województwa świętokrzyskiego testem umiarkowanie trudnym.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16</a:t>
            </a:fld>
            <a:endParaRPr lang="pl-PL" dirty="0"/>
          </a:p>
        </p:txBody>
      </p:sp>
      <p:sp>
        <p:nvSpPr>
          <p:cNvPr id="3" name="pole tekstowe 2"/>
          <p:cNvSpPr txBox="1"/>
          <p:nvPr/>
        </p:nvSpPr>
        <p:spPr>
          <a:xfrm>
            <a:off x="0" y="0"/>
            <a:ext cx="9144000" cy="1791769"/>
          </a:xfrm>
          <a:prstGeom prst="rect">
            <a:avLst/>
          </a:prstGeom>
          <a:noFill/>
        </p:spPr>
        <p:txBody>
          <a:bodyPr wrap="square" lIns="540000" tIns="360000" rIns="540000" bIns="18000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Jakościowa analiza wyników badań.</a:t>
            </a:r>
          </a:p>
          <a:p>
            <a:pPr algn="ctr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Wartość wskaźnika łatwości i jego interpretacja </a:t>
            </a:r>
          </a:p>
          <a:p>
            <a:pPr algn="ctr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przy poszczególnych zadaniach.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51520" y="1772816"/>
          <a:ext cx="8639999" cy="399703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{2D5ABB26-0587-4C30-8999-92F81FD0307C}</a:tableStyleId>
              </a:tblPr>
              <a:tblGrid>
                <a:gridCol w="2016224"/>
                <a:gridCol w="1324755"/>
                <a:gridCol w="1324755"/>
                <a:gridCol w="1324755"/>
                <a:gridCol w="1324755"/>
                <a:gridCol w="1324755"/>
              </a:tblGrid>
              <a:tr h="437777">
                <a:tc rowSpan="2"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Interpretacja</a:t>
                      </a:r>
                      <a:r>
                        <a:rPr lang="pl-PL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łatwości zadania</a:t>
                      </a:r>
                      <a:endParaRPr lang="pl-PL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spc="-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0,01 - 0,19</a:t>
                      </a:r>
                      <a:endParaRPr lang="pl-PL" sz="1800" b="1" spc="-1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spc="-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0,20 - 0,49</a:t>
                      </a:r>
                      <a:endParaRPr lang="pl-PL" sz="1800" b="1" spc="-1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0,50 - 0,69</a:t>
                      </a:r>
                      <a:endParaRPr lang="pl-PL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0,70 - 0,89</a:t>
                      </a:r>
                      <a:endParaRPr lang="pl-PL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0,90 - 1,00</a:t>
                      </a:r>
                      <a:endParaRPr lang="pl-PL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88120">
                <a:tc vMerge="1">
                  <a:txBody>
                    <a:bodyPr/>
                    <a:lstStyle/>
                    <a:p>
                      <a:pPr algn="ctr"/>
                      <a:endParaRPr lang="pl-PL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Zadanie bardzo trudne</a:t>
                      </a:r>
                      <a:endParaRPr lang="pl-PL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Zadanie trudne</a:t>
                      </a:r>
                      <a:endParaRPr lang="pl-PL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Zadanie </a:t>
                      </a:r>
                      <a:r>
                        <a:rPr lang="pl-PL" sz="1800" b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umiarko-wanie</a:t>
                      </a:r>
                      <a:r>
                        <a:rPr lang="pl-PL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trudne</a:t>
                      </a:r>
                      <a:endParaRPr lang="pl-PL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Zadanie łatwe</a:t>
                      </a:r>
                      <a:endParaRPr lang="pl-PL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Bardzo łatwy</a:t>
                      </a:r>
                      <a:endParaRPr lang="pl-PL" sz="1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181815">
                <a:tc>
                  <a:txBody>
                    <a:bodyPr/>
                    <a:lstStyle/>
                    <a:p>
                      <a:pPr algn="l"/>
                      <a:r>
                        <a:rPr lang="pl-PL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Oddział  A</a:t>
                      </a:r>
                      <a:endParaRPr lang="pl-PL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 18J,</a:t>
                      </a:r>
                      <a:r>
                        <a:rPr lang="pl-PL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19, J, 19, 19In </a:t>
                      </a:r>
                      <a:endParaRPr lang="pl-PL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3, 7 , 8 , 9, 11 , 14</a:t>
                      </a:r>
                      <a:endParaRPr lang="pl-PL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</a:t>
                      </a:r>
                      <a:r>
                        <a:rPr lang="pl-PL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16, 17.1, 17.2, 19, EE</a:t>
                      </a:r>
                      <a:endParaRPr lang="pl-PL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1, 2, 4,</a:t>
                      </a:r>
                      <a:r>
                        <a:rPr lang="pl-PL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5, 13, 18T, 19Kl</a:t>
                      </a:r>
                      <a:endParaRPr lang="pl-PL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6, 12, </a:t>
                      </a:r>
                    </a:p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19Rt, 19St</a:t>
                      </a:r>
                      <a:endParaRPr lang="pl-PL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 algn="l"/>
                      <a:r>
                        <a:rPr lang="pl-PL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Oddział  B</a:t>
                      </a:r>
                      <a:endParaRPr lang="pl-PL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9, 10, 18J, 19J, 19Or, 19In</a:t>
                      </a:r>
                      <a:endParaRPr lang="pl-PL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3, 7, 8, 9, 11,</a:t>
                      </a:r>
                      <a:r>
                        <a:rPr lang="pl-PL" sz="18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14, 15, 17.1, 17.2, 19EE, 19St</a:t>
                      </a:r>
                      <a:endParaRPr lang="pl-PL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 4, 6, 16, 18T, 19Rt, 19Kl</a:t>
                      </a:r>
                      <a:endParaRPr lang="pl-PL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2, 12, 13</a:t>
                      </a:r>
                      <a:endParaRPr lang="pl-PL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pl-PL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17</a:t>
            </a:fld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0" y="908720"/>
            <a:ext cx="9144000" cy="5721736"/>
          </a:xfrm>
          <a:prstGeom prst="rect">
            <a:avLst/>
          </a:prstGeom>
          <a:noFill/>
        </p:spPr>
        <p:txBody>
          <a:bodyPr wrap="square" lIns="540000" tIns="90000" rIns="540000" bIns="90000" rtlCol="0">
            <a:spAutoFit/>
          </a:bodyPr>
          <a:lstStyle/>
          <a:p>
            <a:pPr indent="358775"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Uczniowie opanowali umiejętności określone w podstawie programowej  na bardzo różnym poziomie – od dobrego do niezadowalającego.</a:t>
            </a:r>
          </a:p>
          <a:p>
            <a:pPr indent="358775"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Nie sposób nie zauważyć dysproporcji pomiędzy oddziałami A i B. Oddział A uzyskał lepsze wyniki we wszystkich kategoriach: w kształceniu literackim i kulturowym (różnica 15%), kształceniu językowym (różnica 18%), tworzeniu wypowiedzi (różnica 16%), samokształceniu (różnica 8%).</a:t>
            </a:r>
          </a:p>
          <a:p>
            <a:pPr indent="358775"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Dla oddziału B więcej zadań okazało się bardzo trudnymi i umiarkowanie trudnym, mniej było zadań łatwych (zaledwie 3, podczas gdy w oddziale A – 7), nie było zadań bardzo łatwych.</a:t>
            </a:r>
          </a:p>
          <a:p>
            <a:pPr indent="358775"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Dla obu klas zadaniem trudnym okazało się zadanie 10, za pomocą którego badano znajomość zasad interpunkcyjnych. W zadaniu tym należało wykazać się znajomością zasad użycia przecinków w przypadku wtrąceń oraz zadań złożonych współrzędnie i podrzędnie.</a:t>
            </a:r>
          </a:p>
          <a:p>
            <a:pPr indent="358775"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Bardzo trudnym w zakresie ortografii i interpunkcji okazało się również zadanie 19 sprawdzające umiejętność redagowania rozprawki lub opowiadania twórczego. W zadaniu 19 tegorocznym ósmoklasistom podobnie jak i w latach ubiegłych – dużo problemów przysporzyło posługiwanie się poprawną polszczyzną.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0" y="0"/>
            <a:ext cx="9144000" cy="1281029"/>
          </a:xfrm>
          <a:prstGeom prst="rect">
            <a:avLst/>
          </a:prstGeom>
          <a:noFill/>
        </p:spPr>
        <p:txBody>
          <a:bodyPr wrap="square" lIns="540000" tIns="360000" rIns="540000" bIns="360000" rtlCol="0">
            <a:spAutoFit/>
          </a:bodyPr>
          <a:lstStyle/>
          <a:p>
            <a:pPr algn="ctr"/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Wnioski</a:t>
            </a:r>
            <a:endParaRPr lang="pl-PL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18</a:t>
            </a:fld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0" y="908720"/>
            <a:ext cx="9144000" cy="5413959"/>
          </a:xfrm>
          <a:prstGeom prst="rect">
            <a:avLst/>
          </a:prstGeom>
          <a:noFill/>
        </p:spPr>
        <p:txBody>
          <a:bodyPr wrap="square" lIns="540000" tIns="90000" rIns="540000" bIns="90000" rtlCol="0">
            <a:spAutoFit/>
          </a:bodyPr>
          <a:lstStyle/>
          <a:p>
            <a:pPr indent="358775"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Podobne trudności uczniowie napotkali w zadaniu 18, które służyło sprawdzeniu umiejętności pisania tekstu użytkowego – zaproszenia. Treść</a:t>
            </a:r>
            <a:br>
              <a:rPr lang="pl-PL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i forma nie stanowiły dla nich problemu, trudne było przestrzeganie poprawności językowej, ortograficznej i interpunkcyjnej.</a:t>
            </a:r>
          </a:p>
          <a:p>
            <a:pPr indent="358775"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Ponadto w oddziale B zadaniem bardzo trudnym okazało się zadanie 9, sprawdzające znajomość gramatyki, a konkretnie wiedzę z zakresu składni.</a:t>
            </a:r>
          </a:p>
          <a:p>
            <a:pPr indent="358775"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oddziale B trudnym zadaniem okazało się również zadanie 17, sprawdzające wiedzę z zakresu słowotwórstwa.</a:t>
            </a:r>
          </a:p>
          <a:p>
            <a:pPr indent="358775"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Dla oddziału A bardzo łatwymi okazały się zad. 6, 12, 19Rt i 19St. </a:t>
            </a:r>
          </a:p>
          <a:p>
            <a:pPr indent="358775"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Zadanie 6 było zadaniem zamkniętym i wymagało od uczniów umiejętności właściwego odczytania puenty dramatu przytoczonej w poleceniu i odniesienia jej treści do wydarzeń rozgrywających się w utworze.</a:t>
            </a:r>
          </a:p>
          <a:p>
            <a:pPr indent="358775"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zadaniu 12 sprawdzano umiejętność czytania utworów i ich odbioru, odróżniania informacji ważnych od informacji drugorzędnych.</a:t>
            </a:r>
          </a:p>
          <a:p>
            <a:pPr indent="358775"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Bardzo łatwym zadaniem okazało się również zadanie 19 sprawdzające umiejętność tworzenia dłuższej formy wypowiedzi w zakresie realizacji treści </a:t>
            </a:r>
            <a:br>
              <a:rPr lang="pl-PL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i stylu wypowiedzi.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0" y="0"/>
            <a:ext cx="9144000" cy="1281029"/>
          </a:xfrm>
          <a:prstGeom prst="rect">
            <a:avLst/>
          </a:prstGeom>
          <a:noFill/>
        </p:spPr>
        <p:txBody>
          <a:bodyPr wrap="square" lIns="540000" tIns="360000" rIns="540000" bIns="360000" rtlCol="0">
            <a:spAutoFit/>
          </a:bodyPr>
          <a:lstStyle/>
          <a:p>
            <a:pPr algn="ctr"/>
            <a:r>
              <a:rPr lang="pl-PL" sz="3600" b="1" smtClean="0">
                <a:latin typeface="Times New Roman" pitchFamily="18" charset="0"/>
                <a:cs typeface="Times New Roman" pitchFamily="18" charset="0"/>
              </a:rPr>
              <a:t>Wnioski </a:t>
            </a:r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– c.d.</a:t>
            </a:r>
            <a:endParaRPr lang="pl-PL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0" y="-2"/>
          <a:ext cx="2664296" cy="68580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5240"/>
                <a:gridCol w="603907"/>
                <a:gridCol w="568383"/>
                <a:gridCol w="568383"/>
                <a:gridCol w="568383"/>
              </a:tblGrid>
              <a:tr h="50032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Nr zad.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Woj. Św.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Szkoła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Oddz. </a:t>
                      </a:r>
                    </a:p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Oddz. </a:t>
                      </a:r>
                    </a:p>
                    <a:p>
                      <a:pPr algn="ctr" fontAlgn="b"/>
                      <a:r>
                        <a:rPr lang="pl-PL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78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87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72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17.2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59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18.2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6421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</a:t>
                      </a:r>
                      <a:endParaRPr lang="pl-PL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6" name="pole tekstowe 5"/>
          <p:cNvSpPr txBox="1"/>
          <p:nvPr/>
        </p:nvSpPr>
        <p:spPr>
          <a:xfrm>
            <a:off x="2267744" y="-171400"/>
            <a:ext cx="7344816" cy="1240679"/>
          </a:xfrm>
          <a:prstGeom prst="rect">
            <a:avLst/>
          </a:prstGeom>
          <a:noFill/>
        </p:spPr>
        <p:txBody>
          <a:bodyPr wrap="square" lIns="540000" tIns="180000" rIns="540000" bIns="18000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Analizy jakościowe</a:t>
            </a:r>
          </a:p>
          <a:p>
            <a:pPr algn="ctr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Poziom wykonania poszczególnych zadań (w %).</a:t>
            </a:r>
          </a:p>
        </p:txBody>
      </p:sp>
      <p:sp>
        <p:nvSpPr>
          <p:cNvPr id="5" name="Symbol zastępczy numeru slajdu 1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3FDBB8F8-7046-418F-935B-073A74298D8A}" type="slidenum">
              <a:rPr lang="pl-PL" smtClean="0"/>
              <a:pPr/>
              <a:t>19</a:t>
            </a:fld>
            <a:endParaRPr lang="pl-PL" dirty="0"/>
          </a:p>
        </p:txBody>
      </p:sp>
      <p:graphicFrame>
        <p:nvGraphicFramePr>
          <p:cNvPr id="11" name="Wykres 10"/>
          <p:cNvGraphicFramePr/>
          <p:nvPr/>
        </p:nvGraphicFramePr>
        <p:xfrm>
          <a:off x="2699792" y="836712"/>
          <a:ext cx="6552728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99633"/>
          </a:xfrm>
        </p:spPr>
        <p:txBody>
          <a:bodyPr wrap="none" lIns="540000" tIns="90000" rIns="540000" bIns="90000">
            <a:normAutofit/>
          </a:bodyPr>
          <a:lstStyle/>
          <a:p>
            <a:pPr algn="l"/>
            <a:r>
              <a:rPr lang="pl-PL" sz="2800" dirty="0" smtClean="0">
                <a:latin typeface="Arial" pitchFamily="34" charset="0"/>
                <a:cs typeface="Arial" pitchFamily="34" charset="0"/>
              </a:rPr>
              <a:t>Opis arkusza standardowego</a:t>
            </a:r>
            <a:endParaRPr lang="pl-PL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0" y="692696"/>
            <a:ext cx="9144000" cy="5629403"/>
          </a:xfrm>
          <a:prstGeom prst="rect">
            <a:avLst/>
          </a:prstGeom>
          <a:noFill/>
        </p:spPr>
        <p:txBody>
          <a:bodyPr wrap="square" lIns="540000" tIns="90000" rIns="540000" bIns="90000" rtlCol="0">
            <a:spAutoFit/>
          </a:bodyPr>
          <a:lstStyle/>
          <a:p>
            <a:pPr indent="363538" algn="just">
              <a:lnSpc>
                <a:spcPct val="150000"/>
              </a:lnSpc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W roku 2022 egzamin ósmoklasisty z języka polskiego był przeprowadzany na podstawie wymagań egzaminacyjnych określonych w załączniku nr 1 do Rozporządzenia Ministra Edukacji  i Nauki z dnia 16 grudnia 2020 r.</a:t>
            </a:r>
          </a:p>
          <a:p>
            <a:pPr indent="363538" algn="just">
              <a:lnSpc>
                <a:spcPct val="150000"/>
              </a:lnSpc>
            </a:pPr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363538" algn="just">
              <a:lnSpc>
                <a:spcPct val="150000"/>
              </a:lnSpc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Uczniowie bez dysfunkcji oraz uczniowie ze specyficznymi trudnościami w uczeniu się rozwiązywali zadania zawarte w arkuszu standardowym. Arkusz standardowy zawierał 19 zadań. Za poprawne rozwiązanie wszystkich zadań można było uzyskać maksymalnie 45 punktów. </a:t>
            </a:r>
          </a:p>
          <a:p>
            <a:pPr indent="363538" algn="just">
              <a:lnSpc>
                <a:spcPct val="150000"/>
              </a:lnSpc>
            </a:pP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Arkusz składał się z dwóch części. Pierwsza część zawierała 18 zadań zorganizowanych wokół dwóch tekstów zamieszczonych w arkuszu: tekstu literackiego (fragment </a:t>
            </a:r>
            <a:r>
              <a:rPr lang="pl-PL" sz="1600" i="1" dirty="0" smtClean="0">
                <a:latin typeface="Times New Roman" pitchFamily="18" charset="0"/>
                <a:cs typeface="Times New Roman" pitchFamily="18" charset="0"/>
              </a:rPr>
              <a:t>Zemsty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Aleksandra Fredry) oraz tekstu  nieliterackiego (</a:t>
            </a:r>
            <a:r>
              <a:rPr lang="pl-PL" sz="1600" i="1" dirty="0" smtClean="0">
                <a:latin typeface="Times New Roman" pitchFamily="18" charset="0"/>
                <a:cs typeface="Times New Roman" pitchFamily="18" charset="0"/>
              </a:rPr>
              <a:t>Pochwała przyjaźni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 – autorstwa Andrzeja </a:t>
            </a:r>
            <a:r>
              <a:rPr lang="pl-PL" sz="1600" dirty="0" err="1" smtClean="0">
                <a:latin typeface="Times New Roman" pitchFamily="18" charset="0"/>
                <a:cs typeface="Times New Roman" pitchFamily="18" charset="0"/>
              </a:rPr>
              <a:t>Kojdera</a:t>
            </a:r>
            <a:r>
              <a:rPr lang="pl-PL" sz="1600" dirty="0" smtClean="0">
                <a:latin typeface="Times New Roman" pitchFamily="18" charset="0"/>
                <a:cs typeface="Times New Roman" pitchFamily="18" charset="0"/>
              </a:rPr>
              <a:t>).  Zadania otwarte w tej części arkusza sprawdzały m.in. znajomość treści i problematyki wybranych lektur obowiązkowych oraz umiejętność interpretacji tekstu kultury – grafiki Pawła Kuczyńskiego, a także napisanie zaproszenia. W drugiej części arkusza uczeń wybierał jeden        z dwóch tematów: wypowiedź o charakterze argumentacyjnym – rozprawkę albo wypowiedź          o charakterze twórczym – opowiadanie. </a:t>
            </a:r>
            <a:endParaRPr lang="pl-PL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20</a:t>
            </a:fld>
            <a:endParaRPr lang="pl-PL"/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35496" y="476672"/>
          <a:ext cx="5760639" cy="194421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56"/>
                <a:gridCol w="2045212"/>
                <a:gridCol w="626609"/>
                <a:gridCol w="640547"/>
                <a:gridCol w="612671"/>
                <a:gridCol w="626609"/>
                <a:gridCol w="704935"/>
              </a:tblGrid>
              <a:tr h="248198">
                <a:tc gridSpan="4"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 dirty="0" smtClean="0"/>
                        <a:t>Liczba</a:t>
                      </a:r>
                      <a:r>
                        <a:rPr lang="pl-PL" sz="1200" b="1" u="none" strike="noStrike" baseline="0" dirty="0" smtClean="0"/>
                        <a:t> </a:t>
                      </a:r>
                      <a:r>
                        <a:rPr lang="pl-PL" sz="1200" b="1" u="none" strike="noStrike" dirty="0" smtClean="0"/>
                        <a:t>uczniów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/>
                        <a:t>42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/>
                        <a:t>22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200" b="1" u="none" strike="noStrike"/>
                        <a:t>20</a:t>
                      </a:r>
                      <a:endParaRPr lang="pl-PL" sz="1200" b="1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</a:tr>
              <a:tr h="455029">
                <a:tc>
                  <a:txBody>
                    <a:bodyPr/>
                    <a:lstStyle/>
                    <a:p>
                      <a:pPr algn="l" fontAlgn="b"/>
                      <a:r>
                        <a:rPr lang="pl-PL" sz="900" b="1" u="none" strike="noStrike" dirty="0"/>
                        <a:t>Przedmiot</a:t>
                      </a:r>
                      <a:endParaRPr lang="pl-PL" sz="9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/>
                        <a:t>Wymaganie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 smtClean="0"/>
                        <a:t>Woj. Św.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 smtClean="0"/>
                        <a:t>Pow. Kielecki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/>
                        <a:t>Szkoła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/>
                        <a:t>Oddział A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b="1" u="none" strike="noStrike" dirty="0"/>
                        <a:t>Oddział B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 anchorCtr="1"/>
                </a:tc>
              </a:tr>
              <a:tr h="248198">
                <a:tc rowSpan="5">
                  <a:txBody>
                    <a:bodyPr/>
                    <a:lstStyle/>
                    <a:p>
                      <a:pPr algn="ctr" fontAlgn="t"/>
                      <a:r>
                        <a:rPr lang="pl-PL" sz="1000" u="none" strike="noStrike" dirty="0"/>
                        <a:t>Język polski</a:t>
                      </a:r>
                      <a:endParaRPr lang="pl-PL" sz="1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vert="vert270" anchor="ctr" anchorCtr="1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 dirty="0"/>
                        <a:t>Łącznie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/>
                        <a:t>59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/>
                        <a:t>59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/>
                        <a:t>47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/>
                        <a:t>54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/>
                        <a:t>38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4819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/>
                        <a:t>Kształcenie literackie i kulturowe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/>
                        <a:t>69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/>
                        <a:t>69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/>
                        <a:t>55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/>
                        <a:t>62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/>
                        <a:t>47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4819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/>
                        <a:t>Kształcenie językowe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/>
                        <a:t>44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/>
                        <a:t>43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/>
                        <a:t>32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/>
                        <a:t>40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/>
                        <a:t>22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4819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/>
                        <a:t>Tworzenie wypowiedzi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/>
                        <a:t>56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/>
                        <a:t>55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/>
                        <a:t>44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/>
                        <a:t>51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/>
                        <a:t>35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  <a:tr h="248198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200" u="none" strike="noStrike"/>
                        <a:t>Samokształcenie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/>
                        <a:t>68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/>
                        <a:t>68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/>
                        <a:t>64</a:t>
                      </a:r>
                      <a:endParaRPr lang="pl-PL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/>
                        <a:t>68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200" u="none" strike="noStrike" dirty="0"/>
                        <a:t>60</a:t>
                      </a:r>
                      <a:endParaRPr lang="pl-PL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971600" y="-171400"/>
            <a:ext cx="7344816" cy="794403"/>
          </a:xfrm>
          <a:prstGeom prst="rect">
            <a:avLst/>
          </a:prstGeom>
          <a:noFill/>
        </p:spPr>
        <p:txBody>
          <a:bodyPr wrap="square" lIns="540000" tIns="180000" rIns="540000" bIns="180000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Analizy jakościowe</a:t>
            </a:r>
          </a:p>
        </p:txBody>
      </p:sp>
      <p:graphicFrame>
        <p:nvGraphicFramePr>
          <p:cNvPr id="5" name="Wykres 4"/>
          <p:cNvGraphicFramePr/>
          <p:nvPr/>
        </p:nvGraphicFramePr>
        <p:xfrm>
          <a:off x="0" y="1196752"/>
          <a:ext cx="9217024" cy="5936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-243408"/>
            <a:ext cx="9144000" cy="1157918"/>
          </a:xfrm>
          <a:prstGeom prst="rect">
            <a:avLst/>
          </a:prstGeom>
          <a:noFill/>
        </p:spPr>
        <p:txBody>
          <a:bodyPr wrap="square" lIns="360000" tIns="360000" rIns="360000" bIns="360000" rtlCol="0">
            <a:spAutoFit/>
          </a:bodyPr>
          <a:lstStyle/>
          <a:p>
            <a:pPr algn="ctr"/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Poziom wykonania zadań w szkole na tle województwa 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397600"/>
            <a:ext cx="9144000" cy="6303603"/>
          </a:xfrm>
          <a:prstGeom prst="rect">
            <a:avLst/>
          </a:prstGeom>
          <a:noFill/>
        </p:spPr>
        <p:txBody>
          <a:bodyPr wrap="square" lIns="540000" tIns="180000" rIns="540000" bIns="180000" rtlCol="0">
            <a:spAutoFit/>
          </a:bodyPr>
          <a:lstStyle/>
          <a:p>
            <a:pPr indent="363538" algn="just">
              <a:spcBef>
                <a:spcPts val="1200"/>
              </a:spcBef>
              <a:spcAft>
                <a:spcPts val="1200"/>
              </a:spcAft>
            </a:pPr>
            <a:r>
              <a:rPr lang="pl-PL" sz="2400" b="1" u="sng" dirty="0" smtClean="0">
                <a:latin typeface="Times New Roman" pitchFamily="18" charset="0"/>
                <a:cs typeface="Times New Roman" pitchFamily="18" charset="0"/>
              </a:rPr>
              <a:t>Kształcenie literackie i kulturowe</a:t>
            </a:r>
          </a:p>
          <a:p>
            <a:pPr indent="363538" algn="just"/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- Sprawdzane było za pomocą zadań 1, 2, 3, 4, 5, 6, 7, 8, 12, 13, 14, 15, 19Rt, 19Kl.</a:t>
            </a:r>
          </a:p>
          <a:p>
            <a:pPr indent="363538" algn="just"/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Uczniowie uzyskali średni wynik. We wspomnianym obszarze najwięcej trudności sprawiło uczniom zadanie 3, w którym udzielenie poprawnej odpowiedzi wymagało opanowania umiejętności złożonych i wyciągania wniosków z przesłanek zawartych w tekście oraz rozumienia znaczeń przenośnych.</a:t>
            </a:r>
          </a:p>
          <a:p>
            <a:pPr indent="363538" algn="just"/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Trudne również okazało się dla nich zad. 7, za pomocą którego sprawdzano znajomość pojęcia „komizm” i umiejętność wyszukiwania elementów komizmu (sytuacyjnego, słownego, postaci) </a:t>
            </a:r>
            <a:br>
              <a:rPr lang="pl-PL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w przywołanych scenach komedii „Zemsta” A. Fredry.</a:t>
            </a:r>
          </a:p>
          <a:p>
            <a:pPr indent="363538" algn="just"/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Problemem dla uczniów okazało się również zadanie 8 przy rozwiązaniu którego należało się odwołać do własnej wiedzy </a:t>
            </a:r>
            <a:br>
              <a:rPr lang="pl-PL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o lekturach obowiązkowych, wybrać i przeanalizować informacje dotyczące bohaterów tych lektur i zwięźle zapisać wynik swych przemyśleń.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21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9144000" cy="1157918"/>
          </a:xfrm>
          <a:prstGeom prst="rect">
            <a:avLst/>
          </a:prstGeom>
          <a:noFill/>
        </p:spPr>
        <p:txBody>
          <a:bodyPr wrap="square" lIns="360000" tIns="360000" rIns="360000" bIns="360000" rtlCol="0">
            <a:spAutoFit/>
          </a:bodyPr>
          <a:lstStyle/>
          <a:p>
            <a:pPr algn="ctr"/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Poziom wykonania zadań w szkole na tle województwa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836712"/>
            <a:ext cx="9144000" cy="5349496"/>
          </a:xfrm>
          <a:prstGeom prst="rect">
            <a:avLst/>
          </a:prstGeom>
          <a:noFill/>
        </p:spPr>
        <p:txBody>
          <a:bodyPr wrap="square" lIns="540000" tIns="180000" rIns="540000" bIns="180000" rtlCol="0">
            <a:spAutoFit/>
          </a:bodyPr>
          <a:lstStyle/>
          <a:p>
            <a:pPr indent="363538" algn="just"/>
            <a:r>
              <a:rPr lang="pl-PL" sz="2400" b="1" u="sng" dirty="0" smtClean="0">
                <a:latin typeface="Times New Roman" pitchFamily="18" charset="0"/>
                <a:cs typeface="Times New Roman" pitchFamily="18" charset="0"/>
              </a:rPr>
              <a:t>Kształcenie językowe - wnioski.</a:t>
            </a:r>
          </a:p>
          <a:p>
            <a:pPr indent="363538" algn="just"/>
            <a:endParaRPr lang="pl-PL" sz="1200" dirty="0" smtClean="0">
              <a:latin typeface="Times New Roman" pitchFamily="18" charset="0"/>
              <a:cs typeface="Times New Roman" pitchFamily="18" charset="0"/>
            </a:endParaRPr>
          </a:p>
          <a:p>
            <a:pPr indent="363538" algn="just"/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Umiejętności językowe sprawdzano za pomocą zad. 9, 10, 17, 18J, 19J, 19Or, 19In.</a:t>
            </a:r>
          </a:p>
          <a:p>
            <a:pPr indent="363538" algn="just"/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W zadaniu 9 sprawdzana była wiedza w zakresie składni. </a:t>
            </a:r>
          </a:p>
          <a:p>
            <a:pPr indent="363538" algn="just"/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Zadanie 17 sprawdzało wiedzę z zakresu słowotwórstwa.</a:t>
            </a:r>
          </a:p>
          <a:p>
            <a:pPr indent="363538" algn="just"/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Znajomość zasad interpunkcyjnych w arkuszu egzaminacyjnym badano za pomocą zad. 10.</a:t>
            </a:r>
          </a:p>
          <a:p>
            <a:pPr indent="363538" algn="just"/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Wyniki świadczą o tym, że w zakresie kształcenia językowego uczniowie nadal mają trudności z opanowaniem zagadnień z zakresu gramatyki języka polskiego (funkcja części mowy w zdaniu, tworzenie rodziny wyrazów, znajomość zasad interpunkcyjnych).</a:t>
            </a:r>
          </a:p>
          <a:p>
            <a:pPr indent="363538" algn="just"/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Należy położyć większy nacisk na doskonalenie umiejętności </a:t>
            </a:r>
            <a:br>
              <a:rPr lang="pl-PL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200" dirty="0" smtClean="0">
                <a:latin typeface="Times New Roman" pitchFamily="18" charset="0"/>
                <a:cs typeface="Times New Roman" pitchFamily="18" charset="0"/>
              </a:rPr>
              <a:t>w zakresie gramatyki, ortografii i interpunkcji oraz poprawności językowej</a:t>
            </a: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22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-171400"/>
            <a:ext cx="9144000" cy="1157918"/>
          </a:xfrm>
          <a:prstGeom prst="rect">
            <a:avLst/>
          </a:prstGeom>
          <a:noFill/>
        </p:spPr>
        <p:txBody>
          <a:bodyPr wrap="square" lIns="360000" tIns="360000" rIns="360000" bIns="360000" rtlCol="0">
            <a:spAutoFit/>
          </a:bodyPr>
          <a:lstStyle/>
          <a:p>
            <a:pPr algn="ctr"/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Poziom wykonania zadań w szkole na tle województwa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620688"/>
            <a:ext cx="9144000" cy="5811161"/>
          </a:xfrm>
          <a:prstGeom prst="rect">
            <a:avLst/>
          </a:prstGeom>
          <a:noFill/>
        </p:spPr>
        <p:txBody>
          <a:bodyPr wrap="square" lIns="540000" tIns="180000" rIns="540000" bIns="180000" rtlCol="0">
            <a:spAutoFit/>
          </a:bodyPr>
          <a:lstStyle/>
          <a:p>
            <a:pPr indent="360000" algn="just">
              <a:spcBef>
                <a:spcPts val="1200"/>
              </a:spcBef>
              <a:spcAft>
                <a:spcPts val="1200"/>
              </a:spcAft>
            </a:pPr>
            <a:r>
              <a:rPr lang="pl-PL" sz="2400" b="1" u="sng" dirty="0" smtClean="0">
                <a:latin typeface="Times New Roman" pitchFamily="18" charset="0"/>
                <a:cs typeface="Times New Roman" pitchFamily="18" charset="0"/>
              </a:rPr>
              <a:t>Tworzenie wypowiedzi - wnioski.</a:t>
            </a:r>
          </a:p>
          <a:p>
            <a:pPr indent="363538"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Tworzenie wypowiedzi sprawdzane było za pomocą zadań 11, 18, 19.</a:t>
            </a:r>
          </a:p>
          <a:p>
            <a:pPr indent="363538"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zadaniu 11 zależało zbudować wypowiedź, która stanowiłaby streszczenie zawartego w arkuszu tekstu nieliterackiego „Pochwała przyjaźni”.</a:t>
            </a:r>
          </a:p>
          <a:p>
            <a:pPr indent="363538"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Podobnie jak w latach ubiegłych jedno z zadań (zadanie 18) służyło sprawdzeniu umiejętności pisania tekstu użytkowego. Ósmoklasiści zostali poproszeni o napisanie zaproszenia na piknik szkolny. Ocenie podlegały </a:t>
            </a:r>
            <a:br>
              <a:rPr lang="pl-PL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2 kryteria: treść i forma wypowiedzi oraz poprawność językowa, ortograficzna </a:t>
            </a:r>
            <a:br>
              <a:rPr lang="pl-PL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i interpunkcyjna.</a:t>
            </a:r>
          </a:p>
          <a:p>
            <a:pPr indent="363538"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zadaniu 19 sprawdzono umiejętność tworzenia dłuższej formy wypowiedzi. Uczniowie mieli do wyboru dwie formy: wypowiedź </a:t>
            </a:r>
            <a:br>
              <a:rPr lang="pl-PL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o charakterze argumentacyjnym – rozprawkę lub wypowiedź o charakterze twórczym – opowiadanie. Oba tematy wymagały odwołania do lektury obowiązkowej.</a:t>
            </a:r>
          </a:p>
          <a:p>
            <a:pPr indent="363538"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W tym zakresie uczniowie dość dobrze poradzili sobie z realizacją tematu, kompozycją tekstu.</a:t>
            </a:r>
          </a:p>
          <a:p>
            <a:pPr indent="363538" algn="just"/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Słabszą stroną okazała się warstwa językowa, ortografia  i interpunkcja 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23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9144000" cy="1157918"/>
          </a:xfrm>
          <a:prstGeom prst="rect">
            <a:avLst/>
          </a:prstGeom>
          <a:noFill/>
        </p:spPr>
        <p:txBody>
          <a:bodyPr wrap="square" lIns="360000" tIns="360000" rIns="360000" bIns="360000" rtlCol="0">
            <a:spAutoFit/>
          </a:bodyPr>
          <a:lstStyle/>
          <a:p>
            <a:pPr algn="ctr"/>
            <a:r>
              <a:rPr lang="pl-PL" sz="2800" b="1" dirty="0" smtClean="0">
                <a:latin typeface="Times New Roman" pitchFamily="18" charset="0"/>
                <a:cs typeface="Times New Roman" pitchFamily="18" charset="0"/>
              </a:rPr>
              <a:t>Poziom wykonania zadań w szkole na tle województwa</a:t>
            </a:r>
            <a:endParaRPr lang="pl-PL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1340768"/>
            <a:ext cx="9144000" cy="3687503"/>
          </a:xfrm>
          <a:prstGeom prst="rect">
            <a:avLst/>
          </a:prstGeom>
          <a:noFill/>
        </p:spPr>
        <p:txBody>
          <a:bodyPr wrap="square" lIns="540000" tIns="180000" rIns="540000" bIns="180000" rtlCol="0">
            <a:spAutoFit/>
          </a:bodyPr>
          <a:lstStyle/>
          <a:p>
            <a:pPr indent="363538" algn="just"/>
            <a:r>
              <a:rPr lang="pl-PL" sz="2400" b="1" u="sng" dirty="0" smtClean="0">
                <a:latin typeface="Times New Roman" pitchFamily="18" charset="0"/>
                <a:cs typeface="Times New Roman" pitchFamily="18" charset="0"/>
              </a:rPr>
              <a:t>Samokształcenie - wnioski.</a:t>
            </a:r>
          </a:p>
          <a:p>
            <a:pPr indent="363538" algn="just"/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363538"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Sprawdzana była umiejętność rzetelnego korzystania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z informacji zawartych w słowniku języka polskiego – zadanie 16.</a:t>
            </a:r>
          </a:p>
          <a:p>
            <a:pPr indent="363538" algn="just"/>
            <a:endParaRPr lang="pl-PL" sz="2400" dirty="0" smtClean="0">
              <a:latin typeface="Times New Roman" pitchFamily="18" charset="0"/>
              <a:cs typeface="Times New Roman" pitchFamily="18" charset="0"/>
            </a:endParaRPr>
          </a:p>
          <a:p>
            <a:pPr indent="363538" algn="just"/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Uczniowie dobrze poradzili sobie z tym zadaniem. Uczniowie oddziału A uzyskali taki sam wynik jak średni wynik 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 województwie – 68%, natomiast uczniowie oddziału B – 60%.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24</a:t>
            </a:fld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25</a:t>
            </a:fld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0" y="0"/>
            <a:ext cx="9144000" cy="953865"/>
          </a:xfrm>
          <a:prstGeom prst="rect">
            <a:avLst/>
          </a:prstGeom>
          <a:noFill/>
        </p:spPr>
        <p:txBody>
          <a:bodyPr wrap="square" lIns="540000" tIns="180000" rIns="540000" bIns="180000" rtlCol="0">
            <a:spAutoFit/>
          </a:bodyPr>
          <a:lstStyle/>
          <a:p>
            <a:pPr algn="ctr"/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Rekomendacje</a:t>
            </a:r>
            <a:endParaRPr lang="pl-PL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0" y="620688"/>
            <a:ext cx="9144000" cy="6034299"/>
          </a:xfrm>
          <a:prstGeom prst="rect">
            <a:avLst/>
          </a:prstGeom>
          <a:noFill/>
        </p:spPr>
        <p:txBody>
          <a:bodyPr wrap="square" lIns="540000" tIns="180000" rIns="540000" bIns="180000" rtlCol="0">
            <a:spAutoFit/>
          </a:bodyPr>
          <a:lstStyle/>
          <a:p>
            <a:pPr marL="180975" indent="-180975" algn="just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Nadal doskonalić umiejętności ortograficzne i interpunkcyjne uczniów (nie tylko na języku polskim, ale także na pozostałych przedmiotach).</a:t>
            </a:r>
          </a:p>
          <a:p>
            <a:pPr marL="180975" indent="-180975" algn="just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Kształcić umiejętności językowe w taki sposób, aby uczniowie mieli możliwość posługiwania się szerokim zakresem środków językowych, które pozwolą im na pełną i swobodną realizację tematu, a zatem pracować nad wzbogaceniem składni, leksyki,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w tym frazeologii.</a:t>
            </a:r>
          </a:p>
          <a:p>
            <a:pPr marL="180975" indent="-180975" algn="just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Korygować na bieżąco niepoprawne językowo wypowiedzi uczniów na wszystkich przedmiotach.</a:t>
            </a:r>
          </a:p>
          <a:p>
            <a:pPr marL="180975" indent="-180975" algn="just"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Doskonalić umiejętność odkrywania sensów dosłownych </a:t>
            </a:r>
            <a:br>
              <a:rPr lang="pl-PL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i przenośnych wypowiedzi.</a:t>
            </a:r>
          </a:p>
          <a:p>
            <a:pPr marL="180975" indent="-180975" algn="just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pl-PL" sz="2400" dirty="0" smtClean="0">
                <a:latin typeface="Times New Roman" pitchFamily="18" charset="0"/>
                <a:cs typeface="Times New Roman" pitchFamily="18" charset="0"/>
              </a:rPr>
              <a:t>Powtarzać omawiane lektury obowiązkowe pod kątem zagadnień, motywów literackich, cech bohaterów.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9144000" cy="1407048"/>
          </a:xfrm>
          <a:prstGeom prst="rect">
            <a:avLst/>
          </a:prstGeom>
          <a:noFill/>
        </p:spPr>
        <p:txBody>
          <a:bodyPr wrap="square" lIns="540000" tIns="360000" rIns="540000" bIns="180000" rtlCol="0">
            <a:sp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Porównanie średnich wyników uczniów </a:t>
            </a:r>
          </a:p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z egzaminu ósmoklasisty 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251521" y="1916832"/>
          <a:ext cx="8640000" cy="18002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{2D5ABB26-0587-4C30-8999-92F81FD0307C}</a:tableStyleId>
              </a:tblPr>
              <a:tblGrid>
                <a:gridCol w="1638181"/>
                <a:gridCol w="1458162"/>
                <a:gridCol w="1062118"/>
                <a:gridCol w="1098122"/>
                <a:gridCol w="1080120"/>
                <a:gridCol w="1152128"/>
                <a:gridCol w="1151169"/>
              </a:tblGrid>
              <a:tr h="879872">
                <a:tc>
                  <a:txBody>
                    <a:bodyPr/>
                    <a:lstStyle/>
                    <a:p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spc="-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Województwo</a:t>
                      </a:r>
                      <a:endParaRPr lang="pl-PL" sz="1800" b="1" spc="-1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Powiat</a:t>
                      </a:r>
                      <a:endParaRPr lang="pl-PL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Gmina </a:t>
                      </a:r>
                      <a:endParaRPr lang="pl-PL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Szkoła</a:t>
                      </a:r>
                      <a:endParaRPr lang="pl-PL" sz="18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Oddział A</a:t>
                      </a:r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Oddział B</a:t>
                      </a:r>
                      <a:endParaRPr lang="pl-PL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20328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Średni wynik z</a:t>
                      </a:r>
                      <a:r>
                        <a:rPr lang="pl-PL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egzaminu z języka polskiego</a:t>
                      </a:r>
                      <a:endParaRPr lang="pl-PL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59%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59%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49%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47%</a:t>
                      </a:r>
                      <a:endParaRPr lang="pl-PL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54%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38%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9144000" cy="1644545"/>
          </a:xfrm>
          <a:prstGeom prst="rect">
            <a:avLst/>
          </a:prstGeom>
          <a:noFill/>
        </p:spPr>
        <p:txBody>
          <a:bodyPr wrap="square" lIns="540000" tIns="540000" rIns="540000" bIns="540000" rtlCol="0">
            <a:spAutoFit/>
          </a:bodyPr>
          <a:lstStyle/>
          <a:p>
            <a:pPr algn="ctr"/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Wnioski</a:t>
            </a:r>
            <a:endParaRPr lang="pl-PL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908721"/>
            <a:ext cx="9144000" cy="4783866"/>
          </a:xfrm>
          <a:prstGeom prst="rect">
            <a:avLst/>
          </a:prstGeom>
          <a:noFill/>
        </p:spPr>
        <p:txBody>
          <a:bodyPr wrap="square" lIns="630000" tIns="540000" rIns="630000" bIns="540000" rtlCol="0">
            <a:spAutoFit/>
          </a:bodyPr>
          <a:lstStyle/>
          <a:p>
            <a:pPr indent="363538" algn="just">
              <a:lnSpc>
                <a:spcPct val="150000"/>
              </a:lnSpc>
            </a:pPr>
            <a:r>
              <a:rPr lang="pl-PL" sz="3200" dirty="0" smtClean="0">
                <a:latin typeface="Times New Roman" pitchFamily="18" charset="0"/>
                <a:cs typeface="Times New Roman" pitchFamily="18" charset="0"/>
              </a:rPr>
              <a:t>Średni wynik uzyskany przez uczniów szkoły jest niższy niż średni w gminie (o 2%), w tym oddział A uzyskał średni wynik o 5% wyższy niż w gminie, natomiast oddział B o 11% niższy niż średni wynik województwa i powiatu.</a:t>
            </a:r>
            <a:endParaRPr lang="pl-PL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9144000" cy="1407048"/>
          </a:xfrm>
          <a:prstGeom prst="rect">
            <a:avLst/>
          </a:prstGeom>
          <a:noFill/>
        </p:spPr>
        <p:txBody>
          <a:bodyPr wrap="square" lIns="540000" tIns="360000" rIns="540000" bIns="180000" rtlCol="0">
            <a:sp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Średnie wyniki uczniów z egzaminu ósmoklasisty</a:t>
            </a:r>
          </a:p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w zależności od lokalizacji szkoły. 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251521" y="1916832"/>
          <a:ext cx="8640001" cy="1987128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{2D5ABB26-0587-4C30-8999-92F81FD0307C}</a:tableStyleId>
              </a:tblPr>
              <a:tblGrid>
                <a:gridCol w="2160239"/>
                <a:gridCol w="1397408"/>
                <a:gridCol w="1410904"/>
                <a:gridCol w="1440160"/>
                <a:gridCol w="1142214"/>
                <a:gridCol w="1089076"/>
              </a:tblGrid>
              <a:tr h="879872">
                <a:tc>
                  <a:txBody>
                    <a:bodyPr/>
                    <a:lstStyle/>
                    <a:p>
                      <a:endParaRPr lang="pl-PL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Miasto</a:t>
                      </a:r>
                      <a:r>
                        <a:rPr lang="pl-PL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powyżej </a:t>
                      </a:r>
                    </a:p>
                    <a:p>
                      <a:pPr algn="ctr"/>
                      <a:r>
                        <a:rPr lang="pl-PL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100 tys. mieszkańców</a:t>
                      </a:r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Miasto</a:t>
                      </a:r>
                      <a:r>
                        <a:rPr lang="pl-PL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algn="ctr"/>
                      <a:r>
                        <a:rPr lang="pl-PL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 – 100 tys. mieszkańców</a:t>
                      </a:r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Miasto</a:t>
                      </a:r>
                      <a:r>
                        <a:rPr lang="pl-PL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pl-PL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Do 20 tys. Mieszkańców</a:t>
                      </a:r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Wieś</a:t>
                      </a:r>
                      <a:endParaRPr lang="pl-PL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Szkoła</a:t>
                      </a:r>
                      <a:endParaRPr lang="pl-PL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20328">
                <a:tc>
                  <a:txBody>
                    <a:bodyPr/>
                    <a:lstStyle/>
                    <a:p>
                      <a:r>
                        <a:rPr lang="pl-PL" sz="1600" b="0" dirty="0" smtClean="0">
                          <a:latin typeface="Times New Roman" pitchFamily="18" charset="0"/>
                          <a:cs typeface="Times New Roman" pitchFamily="18" charset="0"/>
                        </a:rPr>
                        <a:t>Średni wynik </a:t>
                      </a:r>
                      <a:r>
                        <a:rPr lang="pl-PL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egzaminu </a:t>
                      </a:r>
                    </a:p>
                    <a:p>
                      <a:r>
                        <a:rPr lang="pl-PL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z języka polskiego</a:t>
                      </a:r>
                      <a:endParaRPr lang="pl-PL" sz="16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64%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58%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59%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59%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47%</a:t>
                      </a:r>
                      <a:endParaRPr lang="pl-PL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9144000" cy="1644545"/>
          </a:xfrm>
          <a:prstGeom prst="rect">
            <a:avLst/>
          </a:prstGeom>
          <a:noFill/>
        </p:spPr>
        <p:txBody>
          <a:bodyPr wrap="square" lIns="540000" tIns="540000" rIns="540000" bIns="540000" rtlCol="0">
            <a:spAutoFit/>
          </a:bodyPr>
          <a:lstStyle/>
          <a:p>
            <a:pPr algn="ctr"/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Wnioski</a:t>
            </a:r>
            <a:endParaRPr lang="pl-PL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1412776"/>
            <a:ext cx="9144000" cy="3958685"/>
          </a:xfrm>
          <a:prstGeom prst="rect">
            <a:avLst/>
          </a:prstGeom>
          <a:noFill/>
        </p:spPr>
        <p:txBody>
          <a:bodyPr wrap="square" lIns="630000" tIns="360000" rIns="630000" bIns="360000" rtlCol="0">
            <a:spAutoFit/>
          </a:bodyPr>
          <a:lstStyle/>
          <a:p>
            <a:pPr indent="363538" algn="just">
              <a:lnSpc>
                <a:spcPct val="150000"/>
              </a:lnSpc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Średni wynik z egzaminu w szkole pokazuje, </a:t>
            </a:r>
            <a:br>
              <a:rPr lang="pl-PL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że uczniowie naszej placówki słabiej poradzili sobie          z zadaniami egzaminacyjnymi niż uczniowie innych szkół wiejskich, miast do 20 tys. mieszkańców              i dużych aglomeracji powyżej 100 tys. mieszkańców.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7</a:t>
            </a:fld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0" y="332656"/>
            <a:ext cx="9144000" cy="976161"/>
          </a:xfrm>
          <a:prstGeom prst="rect">
            <a:avLst/>
          </a:prstGeom>
          <a:noFill/>
        </p:spPr>
        <p:txBody>
          <a:bodyPr wrap="square" lIns="540000" tIns="360000" rIns="540000" bIns="180000" rtlCol="0">
            <a:sp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Szkoła na tle innych szkół w gminie.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51520" y="1628800"/>
          <a:ext cx="8640960" cy="3664416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{2D5ABB26-0587-4C30-8999-92F81FD0307C}</a:tableStyleId>
              </a:tblPr>
              <a:tblGrid>
                <a:gridCol w="2040227"/>
                <a:gridCol w="2064229"/>
                <a:gridCol w="2232248"/>
                <a:gridCol w="2304256"/>
              </a:tblGrid>
              <a:tr h="504056">
                <a:tc rowSpan="2"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Szkoła</a:t>
                      </a:r>
                      <a:r>
                        <a:rPr lang="pl-PL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/ Miejscowość</a:t>
                      </a:r>
                      <a:endParaRPr lang="pl-PL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pl-PL" sz="1800" b="1" spc="-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Przedmiot</a:t>
                      </a:r>
                      <a:endParaRPr lang="pl-PL" sz="1800" b="1" spc="-1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W szkole </a:t>
                      </a:r>
                      <a:endParaRPr lang="pl-PL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20080">
                <a:tc vMerge="1">
                  <a:txBody>
                    <a:bodyPr/>
                    <a:lstStyle/>
                    <a:p>
                      <a:pPr algn="ctr"/>
                      <a:endParaRPr lang="pl-PL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pl-PL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Liczba zdających</a:t>
                      </a:r>
                      <a:endParaRPr lang="pl-PL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Wyniki egzaminów</a:t>
                      </a:r>
                      <a:r>
                        <a:rPr lang="pl-PL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algn="ctr"/>
                      <a:r>
                        <a:rPr lang="pl-PL" sz="18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w % punktów</a:t>
                      </a:r>
                      <a:endParaRPr lang="pl-PL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pl-PL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ZSP</a:t>
                      </a:r>
                      <a:r>
                        <a:rPr lang="pl-PL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Raków</a:t>
                      </a:r>
                      <a:endParaRPr lang="pl-PL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język</a:t>
                      </a:r>
                      <a:r>
                        <a:rPr lang="pl-PL" sz="2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polski</a:t>
                      </a:r>
                      <a:endParaRPr lang="pl-PL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42</a:t>
                      </a:r>
                      <a:endParaRPr lang="pl-PL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</a:t>
                      </a:r>
                      <a:endParaRPr lang="pl-PL" sz="2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pl-PL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SP Szumsko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język polski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46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/>
                      <a:r>
                        <a:rPr lang="pl-PL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SP </a:t>
                      </a:r>
                      <a:r>
                        <a:rPr lang="pl-PL" sz="2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Ociesęki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język polski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22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51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algn="l"/>
                      <a:r>
                        <a:rPr lang="pl-PL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SP Bardo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język polski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pl-PL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Brak danych zbyt </a:t>
                      </a:r>
                    </a:p>
                    <a:p>
                      <a:pPr algn="ctr"/>
                      <a:r>
                        <a:rPr lang="pl-PL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mała liczba uczniów.</a:t>
                      </a:r>
                      <a:endParaRPr lang="pl-PL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0" y="0"/>
            <a:ext cx="9144000" cy="1644545"/>
          </a:xfrm>
          <a:prstGeom prst="rect">
            <a:avLst/>
          </a:prstGeom>
          <a:noFill/>
        </p:spPr>
        <p:txBody>
          <a:bodyPr wrap="square" lIns="540000" tIns="540000" rIns="540000" bIns="540000" rtlCol="0">
            <a:spAutoFit/>
          </a:bodyPr>
          <a:lstStyle/>
          <a:p>
            <a:pPr algn="ctr"/>
            <a:r>
              <a:rPr lang="pl-PL" sz="3600" b="1" dirty="0" smtClean="0">
                <a:latin typeface="Times New Roman" pitchFamily="18" charset="0"/>
                <a:cs typeface="Times New Roman" pitchFamily="18" charset="0"/>
              </a:rPr>
              <a:t>Wnioski</a:t>
            </a:r>
            <a:endParaRPr lang="pl-PL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0" y="1196752"/>
            <a:ext cx="9144000" cy="4887831"/>
          </a:xfrm>
          <a:prstGeom prst="rect">
            <a:avLst/>
          </a:prstGeom>
          <a:noFill/>
        </p:spPr>
        <p:txBody>
          <a:bodyPr wrap="square" lIns="630000" tIns="180000" rIns="630000" bIns="180000" rtlCol="0">
            <a:spAutoFit/>
          </a:bodyPr>
          <a:lstStyle/>
          <a:p>
            <a:pPr indent="363538" algn="just">
              <a:lnSpc>
                <a:spcPct val="150000"/>
              </a:lnSpc>
            </a:pP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Średni wynik uzyskany przez uczniów szkoły      jest wyższy niż uczniów Szkoły Podstawowej             w Szumsku, a niższy niż uczniów Szkoły Podstawowej w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Ociesękach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. Brak możliwości porównania wyniku  w stosunku do średnich wyników uzyskanych przez rówieśników  szkoły w Bardzie z uwagi na brak opublikowanych wyników (zbyt mała liczba uczniów). </a:t>
            </a:r>
            <a:endParaRPr lang="pl-PL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umeru slajd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BB8F8-7046-418F-935B-073A74298D8A}" type="slidenum">
              <a:rPr lang="pl-PL" smtClean="0"/>
              <a:pPr/>
              <a:t>9</a:t>
            </a:fld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0" y="0"/>
            <a:ext cx="9144000" cy="1407048"/>
          </a:xfrm>
          <a:prstGeom prst="rect">
            <a:avLst/>
          </a:prstGeom>
          <a:noFill/>
        </p:spPr>
        <p:txBody>
          <a:bodyPr wrap="square" lIns="540000" tIns="360000" rIns="540000" bIns="180000" rtlCol="0">
            <a:spAutoFit/>
          </a:bodyPr>
          <a:lstStyle/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Skala </a:t>
            </a:r>
            <a:r>
              <a:rPr lang="pl-PL" sz="2800" dirty="0" err="1" smtClean="0">
                <a:latin typeface="Times New Roman" pitchFamily="18" charset="0"/>
                <a:cs typeface="Times New Roman" pitchFamily="18" charset="0"/>
              </a:rPr>
              <a:t>staninowa</a:t>
            </a:r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 średnich wyników szkół (w %)</a:t>
            </a:r>
          </a:p>
          <a:p>
            <a:pPr algn="ctr"/>
            <a:r>
              <a:rPr lang="pl-PL" sz="2800" dirty="0" smtClean="0">
                <a:latin typeface="Times New Roman" pitchFamily="18" charset="0"/>
                <a:cs typeface="Times New Roman" pitchFamily="18" charset="0"/>
              </a:rPr>
              <a:t>z egzaminu ósmoklasisty w 2022 r.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267744" y="1340768"/>
          <a:ext cx="4392488" cy="499752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196244"/>
                <a:gridCol w="2196244"/>
              </a:tblGrid>
              <a:tr h="432000">
                <a:tc gridSpan="2"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Język polski</a:t>
                      </a:r>
                      <a:endParaRPr lang="pl-PL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l-PL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Wynik procentowy</a:t>
                      </a:r>
                      <a:endParaRPr lang="pl-PL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Stanin</a:t>
                      </a:r>
                      <a:endParaRPr lang="pl-PL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 – 22  </a:t>
                      </a:r>
                      <a:endParaRPr lang="pl-P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270000"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pl-P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23</a:t>
                      </a:r>
                      <a:r>
                        <a:rPr lang="pl-PL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36</a:t>
                      </a:r>
                      <a:endParaRPr lang="pl-P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270000"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pl-P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</a:t>
                      </a:r>
                      <a:r>
                        <a:rPr lang="pl-PL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47 </a:t>
                      </a:r>
                      <a:r>
                        <a:rPr lang="pl-P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pl-P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270000"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pl-P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48 – 56  </a:t>
                      </a:r>
                      <a:endParaRPr lang="pl-P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270000"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pl-P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  <a:r>
                        <a:rPr lang="pl-PL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64</a:t>
                      </a:r>
                      <a:endParaRPr lang="pl-P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270000"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pl-P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 – 73</a:t>
                      </a:r>
                      <a:endParaRPr lang="pl-P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270000"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pl-P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</a:t>
                      </a:r>
                      <a:r>
                        <a:rPr lang="pl-PL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80</a:t>
                      </a:r>
                      <a:endParaRPr lang="pl-P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270000"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pl-P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81 – 87</a:t>
                      </a:r>
                      <a:endParaRPr lang="pl-P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270000"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pl-P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r"/>
                      <a:r>
                        <a:rPr lang="pl-P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88 - 100</a:t>
                      </a:r>
                      <a:endParaRPr lang="pl-P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0000" marR="270000"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pl-PL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861</TotalTime>
  <Words>1699</Words>
  <Application>Microsoft Office PowerPoint</Application>
  <PresentationFormat>Pokaz na ekranie (4:3)</PresentationFormat>
  <Paragraphs>545</Paragraphs>
  <Slides>25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6" baseType="lpstr">
      <vt:lpstr>Motyw pakietu Office</vt:lpstr>
      <vt:lpstr>Sprawozdanie  z egzaminu ósmoklasisty z języka polskiego za rok 2021 / 2022 uczniów  Zespołu Szkolno – Przedszkolnego  w Rakowie kończących klasę VIII.</vt:lpstr>
      <vt:lpstr>Opis arkusza standardowego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  <vt:lpstr>Slajd 17</vt:lpstr>
      <vt:lpstr>Slajd 18</vt:lpstr>
      <vt:lpstr>Slajd 19</vt:lpstr>
      <vt:lpstr>Slajd 20</vt:lpstr>
      <vt:lpstr>Slajd 21</vt:lpstr>
      <vt:lpstr>Slajd 22</vt:lpstr>
      <vt:lpstr>Slajd 23</vt:lpstr>
      <vt:lpstr>Slajd 24</vt:lpstr>
      <vt:lpstr>Slajd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Monika</dc:creator>
  <cp:lastModifiedBy>komputer</cp:lastModifiedBy>
  <cp:revision>173</cp:revision>
  <dcterms:created xsi:type="dcterms:W3CDTF">2021-10-13T15:26:40Z</dcterms:created>
  <dcterms:modified xsi:type="dcterms:W3CDTF">2022-11-07T19:35:04Z</dcterms:modified>
</cp:coreProperties>
</file>