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75" r:id="rId6"/>
    <p:sldId id="274" r:id="rId7"/>
    <p:sldId id="273" r:id="rId8"/>
    <p:sldId id="272" r:id="rId9"/>
    <p:sldId id="271" r:id="rId10"/>
    <p:sldId id="269" r:id="rId11"/>
    <p:sldId id="270" r:id="rId12"/>
    <p:sldId id="267" r:id="rId13"/>
    <p:sldId id="268" r:id="rId14"/>
    <p:sldId id="260" r:id="rId15"/>
    <p:sldId id="266" r:id="rId16"/>
    <p:sldId id="261" r:id="rId17"/>
    <p:sldId id="265" r:id="rId18"/>
    <p:sldId id="264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ko-bydgoszcz/komunikat-w-sprawie-wykazu-konkursow--rok-szkolny-20222024" TargetMode="External"/><Relationship Id="rId2" Type="http://schemas.openxmlformats.org/officeDocument/2006/relationships/hyperlink" Target="https://www.gov.pl/web/ko-bydgoszcz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ko-bydgoszcz/zarzadzenie-nr-92023-kujawsko-pomorskiego-kuratora-oswiaty-z-dnia-25-stycznia-2023" TargetMode="External"/><Relationship Id="rId2" Type="http://schemas.openxmlformats.org/officeDocument/2006/relationships/hyperlink" Target="https://www.gov.pl/web/ko-bydgoszcz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cument/16979921?unitId=art(2)pkt(5)&amp;cm=DOCUMENT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783771"/>
            <a:ext cx="10543659" cy="5257591"/>
          </a:xfrm>
        </p:spPr>
        <p:txBody>
          <a:bodyPr>
            <a:normAutofit fontScale="92500" lnSpcReduction="10000"/>
          </a:bodyPr>
          <a:lstStyle/>
          <a:p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rekrutacyjne </a:t>
            </a:r>
            <a:r>
              <a:rPr lang="pl-PL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									do</a:t>
            </a:r>
          </a:p>
          <a:p>
            <a:r>
              <a:rPr lang="pl-PL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7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szkolny  </a:t>
            </a:r>
            <a:r>
              <a:rPr lang="pl-PL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2023/2024</a:t>
            </a:r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7200" b="1" dirty="0">
                <a:solidFill>
                  <a:schemeClr val="tx1"/>
                </a:solidFill>
              </a:rPr>
              <a:t/>
            </a:r>
            <a:br>
              <a:rPr lang="pl-PL" sz="7200" b="1" dirty="0">
                <a:solidFill>
                  <a:schemeClr val="tx1"/>
                </a:solidFill>
              </a:rPr>
            </a:br>
            <a:endParaRPr lang="pl-PL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781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436914"/>
            <a:ext cx="11275179" cy="4604448"/>
          </a:xfrm>
        </p:spPr>
        <p:txBody>
          <a:bodyPr/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 Kujawsko-Pomorskiego Kuratora Oświaty w sprawie wykazu zawodów wiedzy, artystycznych i sportowych, organizowanych przez kuratora oświaty lub inne podmioty działające na terenie szkoły, które mogą być wymienione na świadectwie ukończenia szkoły 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134 ust. 2 pkt 4 lit. a, art. 137 ust. 6 pkt 4 lit. a, art. 140 ust. 3 pkt 5 lit. a i art. 143 ust. 3 pkt 4 lit. a,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określenie  miejsc uznanych za wysokie w tych zawodach jest ogłoszony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stronie internetowej Kuratorium Oświaty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Bydgoszczy adres: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https://www.gov.pl/web/ko-bydgoszcz</a:t>
            </a:r>
            <a:endParaRPr lang="pl-PL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Zakładka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Dla rodziców i uczniów/Rekrutacja do szkół</a:t>
            </a:r>
          </a:p>
          <a:p>
            <a:pPr lvl="0"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https://www.gov.pl/web/ko-bydgoszcz/komunikat-w-sprawie-wykazu-konkursow--rok-szkolny-20222024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5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267097"/>
            <a:ext cx="11514665" cy="4774265"/>
          </a:xfrm>
        </p:spPr>
        <p:txBody>
          <a:bodyPr>
            <a:normAutofit/>
          </a:bodyPr>
          <a:lstStyle/>
          <a:p>
            <a:pPr algn="just"/>
            <a:r>
              <a:rPr lang="pl-PL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154 ust. 4  ustawy – Prawo oświatowe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publicznej szkoły do końca lutego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w przypadku publicznych szkół,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których zajęcia dydaktyczno-wychowawcze rozpoczynają się w pierwszym powszednim dniu lutego – do końca września,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podaje do publicznej wiadomości odpowiednio informacje o: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obowiązkowych zajęciach edukacyjnych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134 ust. 2 pkt 2, art. 135 ust. 4 pkt 1, art. 137 ust. 6 pkt 2, art. 139 ust. 2 pkt 2, art. 140 ust. 3 pkt 3 i art. 143 ust. 3 pkt 2,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których oceny wymienione na świadectwie ukończenia szkoły podstawowej, albo branżowej szkoły I stopnia będą brane pod uwagę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postępowaniu rekrutacyjnym do szkoły ponadpodstawowej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której mowa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art. 134 ust. 1, art. 135 ust. 1, art. 137 ust. 4, art. 138 ust. 4, art. 139 ust. 1, art. 140 ust. 1 i 2 oraz art. 143 ust. 1.      </a:t>
            </a: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/dot.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dwóch obowiązkowych zajęć edukacyjnych ogólnokształcących ustalonych przez dyrektora danej szkoły</a:t>
            </a:r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które wspólnie z ocenami z języka polskiego i matematyki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brane będą pod uwagę w postępowaniu rekrutacyjnym do danego oddziału tej szkoły/</a:t>
            </a:r>
            <a:endParaRPr lang="pl-PL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93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162594"/>
            <a:ext cx="10831042" cy="4878768"/>
          </a:xfrm>
        </p:spPr>
        <p:txBody>
          <a:bodyPr>
            <a:normAutofit/>
          </a:bodyPr>
          <a:lstStyle/>
          <a:p>
            <a:pPr lvl="0"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weryfikację wniosków i ostateczne wyniki postępowania rekrutacyjnego  odpowiada komisja rekrutacyjna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powołana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dyrektora szkoły.</a:t>
            </a:r>
          </a:p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157 ust. 1 ustawy Prawo oświatowe</a:t>
            </a:r>
            <a:endParaRPr lang="pl-PL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rekrutacyjne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publicznych przedszkoli, oddziałów przedszkolnych w publicznych szkołach podstawowych, publicznych innych form wychowania przedszkolnego, publicznych szkół i publicznych placówek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przeprowadza komisja rekrutacyjna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powołana przez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przedszkola,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szkoły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lub placówki.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wyznacza przewodniczącego komisji rekrutacyjnej.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158 ust. 2 ustawy-Prawo oświatowe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Komisja rekrutacyjna przyjmuje kandydata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publicznej szkoły,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wyniku postępowania rekrutacyjnego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kandydat został zakwalifikowany oraz złożył wymagane dokumenty.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812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10452219" cy="4878768"/>
          </a:xfrm>
        </p:spPr>
        <p:txBody>
          <a:bodyPr>
            <a:normAutofit/>
          </a:bodyPr>
          <a:lstStyle/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157 ust. 2 ustawy-Prawo oświatowe</a:t>
            </a:r>
            <a:endParaRPr lang="pl-PL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zadań komisji rekrutacyjnej należy w szczególności:</a:t>
            </a:r>
          </a:p>
          <a:p>
            <a:pPr marL="651726" indent="-651726" algn="just"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ustalenie wyników postępowania rekrutacyjnego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podanie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publicznej wiadomości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zakwalifikowanych i kandydatów niezakwalifikowanych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(…);  </a:t>
            </a:r>
          </a:p>
          <a:p>
            <a:pPr marL="651726" indent="-651726" algn="just"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ustalenie i podanie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publicznej wiadomości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przyjętych </a:t>
            </a:r>
            <a:b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nieprzyjętych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(…);</a:t>
            </a:r>
          </a:p>
          <a:p>
            <a:pPr marL="651726" indent="-651726" algn="just"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sprawdzianu uzdolnień kierunkowych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prób sprawności fizyczne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j,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sprawdzianu predyspozycji językowych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sprawdzianu kompetencji językowych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badania przydatności, sprawdzianu uzdolnień lub predyspozycji przydatnych w danym zawodzie, egzaminu wstępnego lub badania uzdolnień kierunkowych (…);/ jeżeli dotyczy/</a:t>
            </a:r>
          </a:p>
          <a:p>
            <a:pPr marL="651726" indent="-651726" algn="just">
              <a:buFont typeface="Arial" panose="020B0604020202020204" pitchFamily="34" charset="0"/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rozmowy kwalifikacyjnej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której mowa w art. 141 ust. 6; / jeżeli dotyczy/</a:t>
            </a:r>
          </a:p>
          <a:p>
            <a:pPr marL="651726" indent="-651726" algn="just"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protokołu postępowania rekrutacyjnego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0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162594"/>
            <a:ext cx="9668448" cy="4878768"/>
          </a:xfrm>
        </p:spPr>
        <p:txBody>
          <a:bodyPr>
            <a:normAutofit/>
          </a:bodyPr>
          <a:lstStyle/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132 ustawy-Prawo oświatowe</a:t>
            </a:r>
          </a:p>
          <a:p>
            <a:pPr algn="just"/>
            <a:endParaRPr lang="pl-PL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Laureat lub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finalista ogólnopolskiej olimpiady przedmiotowej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laureat konkursu przedmiotowego o zasięgu wojewódzkim lub </a:t>
            </a:r>
            <a:r>
              <a:rPr lang="pl-PL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przeprowadzonych zgodnie z przepisami wydanymi na podstawie art. 22 ust. 2 pkt 8 ustawy o systemie oświaty, lub laureat konkursu dla uczniów szkół i placówek artystycznych przeprowadzonego zgodnie z przepisami wydanymi na podstawie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22 ust. 6 ustawy o systemie oświaty, których organizatorem jest minister właściwy do spraw kultury i ochrony dziedzictwa narodowego lub specjalistyczna jednostka nadzoru, o której mowa w art. 53 ust. 1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są przyjmowani w pierwszej kolejności do: </a:t>
            </a:r>
          </a:p>
          <a:p>
            <a:pPr marL="457200" indent="-457200" algn="just"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 szkoły ponadpodstawowej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 szkoły ponadpodstawowej integracyjnej lub oddziału integracyjnego w publicznej szkole ponadpodstawowej ogólnodostępnej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jeżeli spełniają odpowiednio warunki,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których mowa w art. 134 ust. 1;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9955831" cy="487876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publicznej szkoły ponadpodstawowej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której mowa w art. 143 ust. 1 (przyp. szkół ponadpodstawowych prowadzonych przez Ministra Obrony Narodowej),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 szkoły ponadpodstawowej sportowej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 szkoły ponadpodstawowej mistrzostwa sportowego, oddziału sportowego w publicznej szkole ponadpodstawowej ogólnodostępnej lub oddziału mistrzostwa sportowego w publicznej szkole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ponadpodstawowej ogólnodostępnej, jeżeli spełniają odpowiednio warunki, o których mowa w art. 134 ust. 1, art. 137 ust. 1 i 4 oraz art. 143 ust. 1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publicznej szkoły ponadpodstawowej dwujęzycznej, oddziału dwujęzycznego w publicznej szkole ponadpodstawowej ogólnodostępnej lub oddziału międzynarodowego w publicznej szkole ponadpodstawowej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ogólnodostępnej oraz klasy wstępnej, o której mowa w art. 25 ust. 3,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spełniają odpowiednio warunki, o których mowa w art. 134 ust. 1,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138 ust. 4 i art. 140 ust. 1 i 2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tym że warunek uzyskania odpowiednio pozytywnego wyniku sprawdzianu kompetencji językowych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140 ust. 1, albo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pozytywnego wyniku sprawdzianu predyspozycji językowyc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o którym mowa w art. 140 ust. 2,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dotyczy laureata lub finalisty olimpiady przedmiotowej oraz laureata konkursu przedmiotowego o zasięgu wojewódzkim lub 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języka obcego nowożytnego, który będzie drugim językiem nauczania w szkole, oddziale albo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klasie, o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przyjęcie do których ubiega się laureat lub finalista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62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10726539" cy="4878768"/>
          </a:xfrm>
        </p:spPr>
        <p:txBody>
          <a:bodyPr/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Przyjmowanie do szkół uczniów będących młodocianymi pracownikami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klasy I publicznej branżowej szkoły I stopnia młodocianych pracowników przyjmuje się na podstawie świadectwa ukończenia szkoły podstawowej i umowy o pracę w celu przygotowania zawodowego odbywanego w formie nauki zawodu (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130 ust. 7a ustawy Prawo oświatowe).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Umowę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pracę w celu przygotowania zawodowego odbywanego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formie nauki zawodu zawiera pracodawca z młodocianym 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terminie przyjęć kandydatów do branżowych szkół I stopnia.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(§ 5 ust. 1 rozporządzenia Rady Ministrów z dnia 30 maja 1996 r. </a:t>
            </a:r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sprawie przygotowania zawodowego młodocianych i ich wynagradzania (Dz. U. z 2018 r. poz. 2010 z </a:t>
            </a:r>
            <a:r>
              <a:rPr lang="pl-PL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  <a:endParaRPr lang="pl-P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6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306286"/>
            <a:ext cx="10465282" cy="4735076"/>
          </a:xfrm>
        </p:spPr>
        <p:txBody>
          <a:bodyPr>
            <a:normAutofit/>
          </a:bodyPr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art. 172 ust. 2 pkt 7 ustawy Prawo oświatowe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przyjmowania uczniów/słuchaczy do szkół ponadpodstawowych niepublicznych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 szczególności liceum ogólnokształcących, technikum, branżowych szkół I stopnia, szkół policealnych)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określa statut szkoły,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tym, że statut uwzględnia warunki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o których mowa w: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134 ust. </a:t>
            </a: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(posiadają świadectwo ukończenia szkoły podstawowej, w przypadku kandydatów do szkoły prowadzącej kształcenie zawodowe - posiadają odpowiednie zaświadczenie lekarskie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technikum, liceum ogólnokształcące, branżowa szkoła I stopnia 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136 ust. 1 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(posiadają wykształcenie średnie lub średnie branżowe, w posiadają odpowiednie zaświadczenie lekarskie)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policealna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art.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ust. 2 pkt 4 lit. c-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 przypadku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szkoły ponadpodstawowej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tym z oddziałami przygotowania wojskowego.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66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410789"/>
            <a:ext cx="10125648" cy="46305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141 ust. 1 i  7 </a:t>
            </a:r>
            <a:r>
              <a:rPr lang="pl-P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ukończyli gimnazjum albo ośmioletnią szkołę podstawową, kandydatów, którzy posiadają świadectwo ukończenia zasadniczej szkoły zawodowej albo branżowej szkoły I stopnia, można przyjąć do klasy II publicznego liceum ogólnokształcącego </a:t>
            </a:r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dorosłych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liceum ogólnokształcącego dla dorosłych </a:t>
            </a:r>
            <a:endParaRPr lang="pl-P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4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071154"/>
            <a:ext cx="10674288" cy="49702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Terminy rekrutacji w szkołach niepublicznych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Szkoły  ponadpodstawowe niepubliczne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 szczególności liceum ogólnokształcące, technikum, branżowa szkoła I stopnia, szkoła policealna)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stosują organizację roku szkolnego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ustaloną dla szkół publicznych (art.14 ust. 3 pkt 7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Oznacza to, że w szkołach niepublicznych rok szkolny organizuje się zgodnie z rozporządzeniem Ministra Edukacji Narodowej z 11.08.2017 r. w sprawie organizacji roku szkolnego (Dz. U. z 2017 r. poz. 1603 ze zm.) tj. w pierwszym powszednim dniu września, jeżeli pierwszy dzień września wypada w piątek albo sobotę, zajęcia dydaktyczno-wychowawcze rozpoczynają się w najbliższy poniedziałek po dniu 1 września.</a:t>
            </a:r>
          </a:p>
          <a:p>
            <a:pPr algn="just"/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kształcenia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szczególności w szkole policealnej zależy od zawodu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którym odbywa się kształcenie, okres ten określa rozporządzenie Ministra Edukacji Narodowej z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15.02.2019r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w sprawie ogólnych celów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zadań kształcenia w zawodach szkolnictwa branżowego oraz klasyfikacji zawodów szkolnictwa branżowego (Dz. U. z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poz. 316 ze zm.)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rekrutacji do niepublicznej szkoły policealnej określa wprawdzie statut,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 wprowadzenie </a:t>
            </a:r>
            <a:b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statutu zapisu o przyjmowaniu słuchaczy  np. do października oznacza, że dla niektórych słuchaczy  szkoła przewiduje krótszy okres kształcenia niż wynika to z przepisów prawa, a także przewiduje dla nich inną organizację roku szkolnego niż wynika to z przepisów. 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Zapis, iż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przyjmowanie kandydatów odbywa się w terminie umożliwiającym nowo przyjętym słuchaczom zapewnienie możliwości uczestniczenia w minimum 50% zajęć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(dopuszczenia do egzaminu semestralnego) jest określone w rozdziale 3a ustawy  o systemie oświaty, 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dotyczy zasad rekrutacji do szkół publicznych </a:t>
            </a:r>
            <a:r>
              <a:rPr lang="pl-PL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niepublicznych. 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trakcie roku szkolnego można przyjmować uczniów/ słuchaczy, ale tylko w przypadku przechodzenia z innych szkół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0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463040"/>
            <a:ext cx="8596668" cy="3788229"/>
          </a:xfrm>
        </p:spPr>
        <p:txBody>
          <a:bodyPr/>
          <a:lstStyle/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prawne:</a:t>
            </a:r>
          </a:p>
          <a:p>
            <a:pPr algn="just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14 grudnia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Prawo oświatowe 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(Dz. U. z 2021 r. poz. 1082 z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 szczególności rozdział 6)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i Nauki z dnia 18 listopada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sprawie przeprowadzania postępowania rekrutacyjnego oraz postępowania uzupełniającego do publicznych przedszkoli, szkół, placówek i  centrów (Dz. U. z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poz. 2431)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2220686"/>
            <a:ext cx="8596668" cy="3820676"/>
          </a:xfrm>
        </p:spPr>
        <p:txBody>
          <a:bodyPr/>
          <a:lstStyle/>
          <a:p>
            <a:pPr lvl="0" algn="just"/>
            <a:r>
              <a:rPr lang="pl-PL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154 ust. 1 pkt. 2 ustawy-Prawo oświatowe</a:t>
            </a:r>
          </a:p>
          <a:p>
            <a:pPr lvl="0" algn="just"/>
            <a:endParaRPr lang="pl-PL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KURATOR OŚWIATY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określa terminy przeprowadzania postępowania rekrutacyjnego i uzupełniającego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tym terminy składania dokumentów 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publicznych szkół podstawowych dla dorosłych, klas I publicznych szkół ponadpodstawowych, na semestr pierwszy klas I publicznych branżowych szkół II stopnia i publicznych szkół policealnych –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KOŃCA STYCZNIA 2023r.</a:t>
            </a:r>
            <a:endPara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042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9590071" cy="4878768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Terminy przeprowadzania postępowania rekrutacyjnego </a:t>
            </a:r>
            <a:b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uzupełniającego na rok szkolny 2023/2024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Nr 9/2023 Kujawsko-Pomorskiego Kuratora Oświaty z dnia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stycznia 2023 r.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 sprawie określenia terminów przeprowadzania postępowania rekrutacyjnego i postępowania uzupełniającego, w tym terminów składania dokumentów, na rok szkolny 2023/2024 do: publicznych szkół podstawowych dla dorosłych, klas I publicznych szkół ponadpodstawowych i na semestr pierwszy klas I publicznych szkół branżowych II stopnia i publicznych szkół policealnych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województwie kujawsko-pomorskim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jest ogłoszone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stronie internetowej Kuratorium Oświaty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Bydgoszczy adres:      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https://www.gov.pl/web/ko-bydgoszcz</a:t>
            </a:r>
            <a:endParaRPr lang="pl-PL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Zakładka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Dla rodziców i uczniów/Rekrutacja do szkół</a:t>
            </a:r>
          </a:p>
          <a:p>
            <a:pPr lvl="0"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Link: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https://www.gov.pl/web/ko-bydgoszcz/zarzadzenie-nr-92023-kujawsko-pomorskiego-kuratora-oswiaty-z-dnia-25-stycznia-2023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04503"/>
            <a:ext cx="8596668" cy="666207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953589"/>
            <a:ext cx="10974734" cy="50877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Terminy w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postępowaniu rekrutacyjnym do klas I publicznych szkół ponadpodstawowych - liceów ogólnokształcących, techników i branżowych szkół I stopnia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tym zmiana wniosku o przyjęcie do klas I liceów ogólnokształcących, techników i branżowych szkół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stopnia-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15 maja 2023 r. do 16  czerwca 2023 r. do godz. 15.00</a:t>
            </a:r>
          </a:p>
          <a:p>
            <a:pPr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sprawdzianu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uzdolnień kierunkowych, prób sprawności fizycznej, sprawdzianu kompetencji językowych –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19 czerwca 2023 r. do 22 czerwca 2023 r., II termin od 3 lipca do 5 lipca </a:t>
            </a:r>
            <a:r>
              <a:rPr lang="pl-PL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Podanie do publicznej wiadomości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przez komisję rekrutacyjną listy kandydatów, którzy uzyskali pozytywny wynik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ww. sprawdzianów –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termin do 26 czerwca 2023 r. II termin do 6 lipca </a:t>
            </a:r>
            <a:r>
              <a:rPr lang="pl-PL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Uzupełnienie wniosku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przyjęcie do klasy I liceum ogólnokształcącego, technikum, branżowej szkoły I stopnia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świadectwo ukończenia szkoły podstawowej i zaświadczenie o wyniku egzaminu ósmoklasisty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 wyłączeniem szkół, o których mowa w pkt. 5)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nowego wniosku, w tym zmiana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kandydata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wniosku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przyjęcie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 uwagi na zmianę szkół, do których kandyduje </a:t>
            </a:r>
            <a:r>
              <a:rPr lang="pl-PL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27 czerwca </a:t>
            </a:r>
            <a:r>
              <a:rPr lang="pl-PL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11 lipca 2023 r. do godz. 15.00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nowego wniosku,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tym zmiana przez kandydata wniosku o przyjęcie do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szkoły ponadpodstawowej: dwujęzycznej, oddziału przygotowania wojskowego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oddziału w szkole, w której program nauczania realizowany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szkole wymaga od kandydatów szczególnych indywidualnych predyspozycji,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sportowej,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mistrzostwa sportowego,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oddziału sportowego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oddziału mistrzostwa sportowego -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27 czerwca 2023 r. do 30 czerwca </a:t>
            </a:r>
            <a:r>
              <a:rPr lang="pl-PL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Weryfikacja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przez komisję rekrutacyjną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wniosków o przyjęcie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17 lipca 2023 r. </a:t>
            </a:r>
          </a:p>
          <a:p>
            <a:pPr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Podanie do publicznej wiadomości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komisję rekrutacyjną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zakwalifikowanych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niezakwalifikowanych 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lipca 2023 r. godz. 12.00</a:t>
            </a:r>
          </a:p>
          <a:p>
            <a:pPr algn="just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Wydanie przez szkołę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prowadzącą kształcenie zawodowe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skierowania na badania lekarskie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15 maja 2023 r. do 19 lipca </a:t>
            </a:r>
            <a:r>
              <a:rPr lang="pl-PL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087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10752665" cy="48787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Najważniejsze terminy w postępowaniu rekrutacyjnym  c.d.:</a:t>
            </a:r>
          </a:p>
          <a:p>
            <a:pPr algn="just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Potwierdzenie przez kandydata albo rodzica kandydata niepełnoletniego woli przyjęcia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postaci przedłożenia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orygi­nału świadectwa ukończenia szkoły podstawowej i oryginału zaświadczenia o wynikach egzaminu ósmoklasisty, o ile nie zostało ono złożone wraz z wnioskiem o przyjęcie do szkoły ponadpodstawowej; w przypadku technikum i branżowej szkoły I stopnia - także  odpowiednich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zaświadczeń  lekarskich -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21 lipca 2023 r.  do godz. 15.00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Podanie do publicznej wiadomości przez komisję rekrutacyjną listy kandydatów przyjętych </a:t>
            </a:r>
            <a:b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nieprzyjętych  - </a:t>
            </a:r>
            <a:r>
              <a:rPr lang="pl-P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lipca 2023 r. godz. 12.00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Poinformowanie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przez dyrektora szkoły ponadpodstawowej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Kuratora Oświaty o liczbie wolnych miejsc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klasach I liceów ogólnokształcących, techników i branżowych szkół I stopnia 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wyłącznie poprzez wypełnienie formularza 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- 24 lipca </a:t>
            </a:r>
            <a:r>
              <a:rPr lang="pl-PL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 Opublikowanie przez Kuratora Oświaty informacji o liczbie wolnych miejsc w klasach 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liceów ogólnokształcących, techników i branżowych szkół  I stopnia - </a:t>
            </a:r>
            <a:r>
              <a:rPr lang="pl-PL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25 lipca </a:t>
            </a:r>
            <a:r>
              <a:rPr lang="pl-PL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pl-P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 po przeprowadzeniu postępowania rekrutacyjnego publiczna szkoła nadal dysponuje wolnymi miejscami, dyrektor szkoły przeprowadza postępowanie uzupełniające według terminów określonych w zarządzeniu.</a:t>
            </a:r>
            <a:endParaRPr lang="pl-PL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2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162594"/>
            <a:ext cx="10700414" cy="4878768"/>
          </a:xfrm>
        </p:spPr>
        <p:txBody>
          <a:bodyPr>
            <a:normAutofit/>
          </a:bodyPr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odwoławcze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/art. 158 ust 6-10 ustawy Prawo oświatowe/</a:t>
            </a:r>
          </a:p>
          <a:p>
            <a:pPr marL="457200" indent="-457200" algn="just"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do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komisji rekrutacyjnej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sporządzenie uzasadnienia odmowy przyjęcia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 terminie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dni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dnia podania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publicznej wiadomości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przyjętych i kandydatów nieprzyjętych. </a:t>
            </a:r>
          </a:p>
          <a:p>
            <a:pPr marL="457200" indent="-457200" algn="just"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przez komisję rekrutacyjną uzasadnienia odmowy przyjęcia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terminie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dni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dnia wystąpienia o sporządzenie uzasadnienia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odmowy przyjęcia.</a:t>
            </a:r>
          </a:p>
          <a:p>
            <a:pPr marL="457200" indent="-457200" algn="just"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Wniesienie do dyrektora szkoły odwołania  od rozstrzygnięcia komisji rekrutacyjnej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w terminie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dni od dnia otrzymania uzasadniania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odmowy przyjęcia. </a:t>
            </a:r>
          </a:p>
          <a:p>
            <a:pPr marL="457200" indent="-457200" algn="just"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Rozpatrzenie przez dyrektora szkoły odwołania  od rozstrzygnięcia komisji rekrutacyjnej -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terminie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dni od dnia złożenia odwołania 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dyrektora szkoły.</a:t>
            </a:r>
          </a:p>
          <a:p>
            <a:pPr algn="just"/>
            <a:endParaRPr lang="pl-P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rozstrzygnięcie dyrektora  publicznej szkoły służy skarga do sądu administracyjnego</a:t>
            </a:r>
            <a:endParaRPr lang="pl-P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2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1162594"/>
            <a:ext cx="10831042" cy="4878768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130 ust. 6a ustawy Prawo oświatowe</a:t>
            </a:r>
            <a:endParaRPr lang="pl-P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Czynności określone w art. 150 ust. 7-9 i art. 158 ust. 6-9 mogą być podejmowane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pomocą środków komunikacji elektronicznej w rozumieniu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art. 2 pkt 5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ustawy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dnia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lipca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świadczeniu usług drogą elektroniczną (Dz. U. z 2020 r. poz. 344) lub za pomocą innych środków łączności, a w przypadku czynności podejmowanych przez komisje rekrutacyjne - także w trybie obiegowym. Treść podjętej w ten sposób czynności powinna być utrwalona w formie odpowiednio protokołu, notatki, adnotacji lub w inny sposób. Decyzję w tej sprawie podejmuje organ prowadzący publiczne przedszkole, publiczną inną formę wychowania przedszkolnego, publiczną szkołę lub publiczną placówkę, o której mowa w art. 2 pkt 3-5 i 8.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3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470263"/>
            <a:ext cx="8596668" cy="692331"/>
          </a:xfrm>
        </p:spPr>
        <p:txBody>
          <a:bodyPr>
            <a:normAutofit/>
          </a:bodyPr>
          <a:lstStyle/>
          <a:p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Postępowanie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rekrutacyjne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</a:t>
            </a:r>
            <a:r>
              <a:rPr lang="pl-PL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l-PL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 szkolny  2023/2024 </a:t>
            </a:r>
            <a: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3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4" y="1162594"/>
            <a:ext cx="11000859" cy="4878768"/>
          </a:xfrm>
        </p:spPr>
        <p:txBody>
          <a:bodyPr/>
          <a:lstStyle/>
          <a:p>
            <a:pPr algn="just"/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  148 ustawy–Prawo oświatowe</a:t>
            </a:r>
          </a:p>
          <a:p>
            <a:pPr algn="just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Kurator oświaty corocznie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końca lutego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podaje do publicznej wiadomości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wykaz zawodów wiedzy, artystycznych i sportowych, organizowanych przez kuratora oświaty lub inne podmioty działające na terenie szkoły, które mogą być wymienione na świadectwie ukończenia szkoły podstawowej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którym mowa w art. 134 ust. 2 pkt 4 lit. a, art. 137 ust. 6 pkt 4 lit. a, art. 140 ust. 3 pkt 5 lit. a i art. 143 ust. 3 pkt 4 lit. a,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określa miejsca uznane za wysokie w tych zawodach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074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2905</Words>
  <Application>Microsoft Office PowerPoint</Application>
  <PresentationFormat>Panoramiczny</PresentationFormat>
  <Paragraphs>105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Faseta</vt:lpstr>
      <vt:lpstr>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  <vt:lpstr>Postępowanie rekrutacyjne do szkół ponadpodstawowych  na rok szkolny  2023/2024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Małgorzata Babiarczyk</dc:creator>
  <cp:lastModifiedBy>Małgorzata Babiarczyk</cp:lastModifiedBy>
  <cp:revision>4</cp:revision>
  <dcterms:created xsi:type="dcterms:W3CDTF">2023-04-17T18:40:42Z</dcterms:created>
  <dcterms:modified xsi:type="dcterms:W3CDTF">2023-04-19T07:36:27Z</dcterms:modified>
</cp:coreProperties>
</file>