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F584-4A6F-432F-8B1C-5D09FF6060A8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4A45-29BB-49B1-A53A-124987FE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4A45-29BB-49B1-A53A-124987FE4BC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2658E0-9888-4F49-A835-A2B6CACB55ED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4BFEDB-6B6F-43BB-8615-77B051364D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15370" cy="4848236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/>
              <a:t>WYCHOWANIE </a:t>
            </a:r>
            <a:br>
              <a:rPr lang="pl-PL" sz="6600" b="1" dirty="0" smtClean="0"/>
            </a:br>
            <a:r>
              <a:rPr lang="pl-PL" sz="6600" b="1" dirty="0" smtClean="0"/>
              <a:t>DO ŻYCIA                                W RODZINIE</a:t>
            </a:r>
            <a:endParaRPr lang="pl-PL" sz="6600" b="1" dirty="0"/>
          </a:p>
        </p:txBody>
      </p:sp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620555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</a:rPr>
              <a:t>Prezentację przygotowała: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Katarzyna Markowska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802" y="1785926"/>
            <a:ext cx="297719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>Zagadnienia  poruszane na lekcjach  wychowania do życia w rodzinie </a:t>
            </a:r>
            <a:br>
              <a:rPr lang="pl-PL" sz="2000" b="1" dirty="0" smtClean="0"/>
            </a:br>
            <a:r>
              <a:rPr lang="pl-PL" sz="2000" b="1" dirty="0" smtClean="0"/>
              <a:t>w szkole podstawowej :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571472" y="1357298"/>
            <a:ext cx="735811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RODZINA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wspólnota domu, serca i myśli, czyli o funkcjach rodziny,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życzliwość, uprzejmość, uczynność, wdzięczność, samodzielność, 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odpowiedzialność i szacunek okazywany rodzicom, dziadkom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i rodzeństwu, czyli o fundamentach życia rodzinnego,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rodzinny </a:t>
            </a:r>
            <a:r>
              <a:rPr lang="pl-PL" dirty="0" err="1" smtClean="0"/>
              <a:t>savoir-vivre</a:t>
            </a:r>
            <a:r>
              <a:rPr lang="pl-PL" dirty="0" smtClean="0"/>
              <a:t>, czyli o zasadach dobrego wychowania.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MIŁOŚĆ W RODZINIE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wzajemna miłość, która scala najbliższe sobie osoby i zaspokaja                                      potrzeby domowników,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emocje i uczucia, które towarzyszą życiu rodzinnemu,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wychowanie, czyli szukanie dobra, prawdy i piękna,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poznawanie systemu wartości, czyli nauka tego, co w życiu jest ważne.</a:t>
            </a: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</p:spTree>
  </p:cSld>
  <p:clrMapOvr>
    <a:masterClrMapping/>
  </p:clrMapOvr>
  <p:transition spd="slow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3714776" cy="2469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428596" y="500042"/>
            <a:ext cx="82868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RELACJE MIĘDZYOSOBOWE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wspólnym spędzaniu czasu,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słowach, które ranią lub leczą,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sposobach rozwiązywania konfliktów  i przebaczeniu,                                  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co to znaczy być dobrym kolegą, koleżanką i o koleżeństwie „za wszelką cenę”,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wartości przyjaźni.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57562"/>
            <a:ext cx="4429156" cy="3321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669678"/>
            <a:ext cx="2214578" cy="1473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80130"/>
            <a:ext cx="2352705" cy="1545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142844" y="285728"/>
            <a:ext cx="8858312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/>
              <a:t>INTYMNOŚĆ (TEMATYKA W KLASACH 4,5,6 )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poszanowaniu osobistej sfery życia, zarówno w sensie fizycznym jak i psychicznym,                             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prawie do szacunku i intymności, które stoją na straży godności człowieka,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sposobach obrony własnej intymności, gdy ktoś próbuje łamać to prawo.</a:t>
            </a:r>
          </a:p>
          <a:p>
            <a:r>
              <a:rPr lang="pl-PL" sz="2000" b="1" dirty="0" smtClean="0"/>
              <a:t>DOJRZEWANIE – ZMIANY FIZYCZNE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zmianach sygnalizujących okres dojrzewania i ważnych kwestiach, które czasem      niepokoją,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zmiany wyglądu i sylwetki ciała,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przemiany dojrzewania biologicznego dziewcząt i chłopców,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hormony i napięcie seksualne.</a:t>
            </a:r>
          </a:p>
          <a:p>
            <a:pPr algn="r"/>
            <a:r>
              <a:rPr lang="pl-PL" b="1" dirty="0" smtClean="0"/>
              <a:t>DOJRZEWANIE – ZMIANY PSYCHICZNE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burzy hormonalnej w okresie dorastania,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problemach przeżywanych przez dziewczęta,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trudnościach, z którymi zmagają się nastoletni chłopcy,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zmianach psychicznych i rozwoju uczuć w okresie adolescencji.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endParaRPr lang="pl-PL" dirty="0" smtClean="0"/>
          </a:p>
          <a:p>
            <a:pPr>
              <a:lnSpc>
                <a:spcPct val="150000"/>
              </a:lnSpc>
            </a:pPr>
            <a:endParaRPr lang="pl-PL" dirty="0" smtClean="0"/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7"/>
            <a:ext cx="8386249" cy="451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2286000" y="285728"/>
            <a:ext cx="521495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b="1" dirty="0" smtClean="0"/>
              <a:t>PIERWSZE UCZUCIA – ZAKOCHANIE (TEMATYKA W KLASACH: 7,8)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o </a:t>
            </a:r>
            <a:r>
              <a:rPr lang="pl-PL" dirty="0" smtClean="0"/>
              <a:t>nawiązywaniu relacji z osobami, </a:t>
            </a:r>
            <a:r>
              <a:rPr lang="pl-PL" dirty="0" smtClean="0"/>
              <a:t>                       które </a:t>
            </a:r>
            <a:r>
              <a:rPr lang="pl-PL" dirty="0" smtClean="0"/>
              <a:t>nam się podobają,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o umawianiu się na randki,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rozstania, które się zdarzają,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różnice w przeżywaniu miłości </a:t>
            </a:r>
            <a:r>
              <a:rPr lang="pl-PL" dirty="0" smtClean="0"/>
              <a:t>chłopców                          </a:t>
            </a:r>
            <a:r>
              <a:rPr lang="pl-PL" dirty="0" smtClean="0"/>
              <a:t>i dziewcząt,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od zakochania do miłości,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o etapach rozwoju miłości.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214291"/>
            <a:ext cx="42862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PŁCIOWOŚĆ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podstawowe </a:t>
            </a:r>
            <a:r>
              <a:rPr lang="pl-PL" dirty="0" smtClean="0"/>
              <a:t>wiadomości z </a:t>
            </a:r>
            <a:r>
              <a:rPr lang="pl-PL" dirty="0" smtClean="0"/>
              <a:t>anatomii                                                       i </a:t>
            </a:r>
            <a:r>
              <a:rPr lang="pl-PL" dirty="0" smtClean="0"/>
              <a:t>fizjologii układu płciowego </a:t>
            </a:r>
            <a:r>
              <a:rPr lang="pl-PL" dirty="0" smtClean="0"/>
              <a:t>kobiety                          </a:t>
            </a:r>
            <a:r>
              <a:rPr lang="pl-PL" dirty="0" smtClean="0"/>
              <a:t>i mężczyzny,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smtClean="0"/>
              <a:t>tożsamości płciowej oraz rodzicielstwie,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planowanie </a:t>
            </a:r>
            <a:r>
              <a:rPr lang="pl-PL" dirty="0" smtClean="0"/>
              <a:t>rodziny i oznaczenie okresu płodności i niepłodności w cyklu (kl. 8),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rodzaje </a:t>
            </a:r>
            <a:r>
              <a:rPr lang="pl-PL" dirty="0" smtClean="0"/>
              <a:t>środków antykoncepcyjnych, ich działanie, skutki uboczne </a:t>
            </a:r>
            <a:r>
              <a:rPr lang="pl-PL" dirty="0" smtClean="0"/>
              <a:t>                                   i </a:t>
            </a:r>
            <a:r>
              <a:rPr lang="pl-PL" dirty="0" smtClean="0"/>
              <a:t>skuteczność (kl. 8).</a:t>
            </a:r>
          </a:p>
        </p:txBody>
      </p:sp>
      <p:sp>
        <p:nvSpPr>
          <p:cNvPr id="3" name="Prostokąt 2"/>
          <p:cNvSpPr/>
          <p:nvPr/>
        </p:nvSpPr>
        <p:spPr>
          <a:xfrm>
            <a:off x="5286380" y="214291"/>
            <a:ext cx="350046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SEKSUALNOŚĆ (KL. 8)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popęd </a:t>
            </a:r>
            <a:r>
              <a:rPr lang="pl-PL" dirty="0" smtClean="0"/>
              <a:t>seksualny człowieka, poziomy seksualności,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czym </a:t>
            </a:r>
            <a:r>
              <a:rPr lang="pl-PL" dirty="0" smtClean="0"/>
              <a:t>jest integracja seksualna,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na </a:t>
            </a:r>
            <a:r>
              <a:rPr lang="pl-PL" dirty="0" smtClean="0"/>
              <a:t>czym polega dojrzałe przeżywanie własnej seksualności,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popęd </a:t>
            </a:r>
            <a:r>
              <a:rPr lang="pl-PL" dirty="0" smtClean="0"/>
              <a:t>seksualny – podporządkowany miłości </a:t>
            </a:r>
            <a:r>
              <a:rPr lang="pl-PL" dirty="0" smtClean="0"/>
              <a:t>                         i </a:t>
            </a:r>
            <a:r>
              <a:rPr lang="pl-PL" dirty="0" smtClean="0"/>
              <a:t>odpowiedzialności,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smtClean="0"/>
              <a:t>presji rówieśniczej i sztuce odmawiania (asertywność!),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smtClean="0"/>
              <a:t>inicjacji seksualnej – dlaczego warto czekać?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799715"/>
            <a:ext cx="3214710" cy="1808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50" y="1285861"/>
            <a:ext cx="254001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285720" y="214290"/>
            <a:ext cx="728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STRES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stres </a:t>
            </a:r>
            <a:r>
              <a:rPr lang="pl-PL" dirty="0" smtClean="0"/>
              <a:t>jako mobilizacja do pozytywnego działania,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co </a:t>
            </a:r>
            <a:r>
              <a:rPr lang="pl-PL" dirty="0" smtClean="0"/>
              <a:t>zrobić, aby stres nas nie paraliżował, czyli o sposobach radzenia sobie ze stresem,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smtClean="0"/>
              <a:t>zarządzaniu sobą, czyli planowaniu swoich obowiązków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</a:pP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ZDROWY STYL ŻYCIA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higiena </a:t>
            </a:r>
            <a:r>
              <a:rPr lang="pl-PL" dirty="0" smtClean="0"/>
              <a:t>osobista,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regularny sen,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stosowny </a:t>
            </a:r>
            <a:r>
              <a:rPr lang="pl-PL" dirty="0" smtClean="0"/>
              <a:t>ubiór i dbanie o wygląd,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zasady </a:t>
            </a:r>
            <a:r>
              <a:rPr lang="pl-PL" dirty="0" smtClean="0"/>
              <a:t>zdrowego odżywiania,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smtClean="0"/>
              <a:t>groźnych chorobach: anoreksji i bulimii,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aktywność </a:t>
            </a:r>
            <a:r>
              <a:rPr lang="pl-PL" dirty="0" smtClean="0"/>
              <a:t>fizyczna – niezbędna!</a:t>
            </a:r>
          </a:p>
          <a:p>
            <a:endParaRPr lang="pl-PL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22306" cy="27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7764">
            <a:off x="402848" y="526373"/>
            <a:ext cx="273311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Prostokąt 1"/>
          <p:cNvSpPr/>
          <p:nvPr/>
        </p:nvSpPr>
        <p:spPr>
          <a:xfrm>
            <a:off x="2286000" y="857233"/>
            <a:ext cx="628652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/>
              <a:t>W ŚWIECIE GIER I INTERNETU </a:t>
            </a:r>
          </a:p>
          <a:p>
            <a:pPr marL="342900" indent="-342900"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o </a:t>
            </a:r>
            <a:r>
              <a:rPr lang="pl-PL" dirty="0" smtClean="0"/>
              <a:t>zaletach gier komputerowych, a także </a:t>
            </a:r>
            <a:r>
              <a:rPr lang="pl-PL" dirty="0" smtClean="0"/>
              <a:t>                                             o </a:t>
            </a:r>
            <a:r>
              <a:rPr lang="pl-PL" dirty="0" smtClean="0"/>
              <a:t>płynących z nich zagrożeniach (uzależnienie!),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zasady </a:t>
            </a:r>
            <a:r>
              <a:rPr lang="pl-PL" dirty="0" smtClean="0"/>
              <a:t>korzystania z gier komputerowych,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smtClean="0"/>
              <a:t>kreowaniu nieprawdziwej rzeczywistości na </a:t>
            </a:r>
            <a:r>
              <a:rPr lang="pl-PL" dirty="0" smtClean="0"/>
              <a:t>portalach </a:t>
            </a:r>
            <a:r>
              <a:rPr lang="pl-PL" dirty="0" err="1" smtClean="0"/>
              <a:t>społecznościowych</a:t>
            </a:r>
            <a:r>
              <a:rPr lang="pl-PL" dirty="0" smtClean="0"/>
              <a:t>,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err="1" smtClean="0"/>
              <a:t>cyberprzemocy</a:t>
            </a:r>
            <a:r>
              <a:rPr lang="pl-PL" dirty="0" smtClean="0"/>
              <a:t>, </a:t>
            </a:r>
            <a:r>
              <a:rPr lang="pl-PL" dirty="0" err="1" smtClean="0"/>
              <a:t>hejcie</a:t>
            </a:r>
            <a:r>
              <a:rPr lang="pl-PL" dirty="0" smtClean="0"/>
              <a:t> i </a:t>
            </a:r>
            <a:r>
              <a:rPr lang="pl-PL" dirty="0" err="1" smtClean="0"/>
              <a:t>stalkingu</a:t>
            </a:r>
            <a:r>
              <a:rPr lang="pl-PL" dirty="0" smtClean="0"/>
              <a:t>. Jak na nie reagować?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</a:t>
            </a:r>
            <a:r>
              <a:rPr lang="pl-PL" dirty="0" err="1" smtClean="0"/>
              <a:t>fonoholizm</a:t>
            </a:r>
            <a:r>
              <a:rPr lang="pl-PL" dirty="0" smtClean="0"/>
              <a:t> wśród nastolatków, </a:t>
            </a:r>
            <a:endParaRPr lang="pl-PL" dirty="0" smtClean="0"/>
          </a:p>
          <a:p>
            <a:pPr algn="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o </a:t>
            </a:r>
            <a:r>
              <a:rPr lang="pl-PL" dirty="0" smtClean="0"/>
              <a:t>potrzebie podtrzymywania prawdziwych znajomości </a:t>
            </a:r>
            <a:r>
              <a:rPr lang="pl-PL" dirty="0" smtClean="0"/>
              <a:t>                      i </a:t>
            </a:r>
            <a:r>
              <a:rPr lang="pl-PL" dirty="0" smtClean="0"/>
              <a:t>tworzeniu rzeczywistych relacji.</a:t>
            </a:r>
            <a:endParaRPr lang="pl-PL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3422">
            <a:off x="1328483" y="4740388"/>
            <a:ext cx="2906177" cy="1938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2109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285720" y="2357431"/>
            <a:ext cx="807249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SAMOWYCHOWANIE, CZYLI „RZEŹBIENIE” CIAŁA I DUCHA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czym </a:t>
            </a:r>
            <a:r>
              <a:rPr lang="pl-PL" dirty="0" smtClean="0"/>
              <a:t>jest samowychowanie?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samowychowanie </a:t>
            </a:r>
            <a:r>
              <a:rPr lang="pl-PL" dirty="0" smtClean="0"/>
              <a:t>a samodzielność i wolność,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miłość </a:t>
            </a:r>
            <a:r>
              <a:rPr lang="pl-PL" dirty="0" smtClean="0"/>
              <a:t>samego siebie,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konkretne </a:t>
            </a:r>
            <a:r>
              <a:rPr lang="pl-PL" dirty="0" smtClean="0"/>
              <a:t>zadania, które warto podjąć na drodze do doskonalenia się,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 samowychowanie </a:t>
            </a:r>
            <a:r>
              <a:rPr lang="pl-PL" dirty="0" smtClean="0"/>
              <a:t>procesem wieloetapowym, trwającym przez </a:t>
            </a:r>
            <a:r>
              <a:rPr lang="pl-PL" dirty="0" smtClean="0"/>
              <a:t>całe </a:t>
            </a:r>
            <a:r>
              <a:rPr lang="pl-PL" dirty="0" smtClean="0"/>
              <a:t>życie.</a:t>
            </a:r>
          </a:p>
        </p:txBody>
      </p:sp>
    </p:spTree>
  </p:cSld>
  <p:clrMapOvr>
    <a:masterClrMapping/>
  </p:clrMapOvr>
  <p:transition spd="slow">
    <p:comb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651</Words>
  <Application>Microsoft Office PowerPoint</Application>
  <PresentationFormat>Pokaz na ekranie (4:3)</PresentationFormat>
  <Paragraphs>86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WYCHOWANIE  DO ŻYCIA                                W RODZINIE</vt:lpstr>
      <vt:lpstr>Zagadnienia  poruszane na lekcjach  wychowania do życia w rodzinie  w szkole podstawowej :</vt:lpstr>
      <vt:lpstr>Slajd 3</vt:lpstr>
      <vt:lpstr>Slajd 4</vt:lpstr>
      <vt:lpstr>Slajd 5</vt:lpstr>
      <vt:lpstr>Slajd 6</vt:lpstr>
      <vt:lpstr>Slajd 7</vt:lpstr>
      <vt:lpstr>Slajd 8</vt:lpstr>
      <vt:lpstr>Slajd 9</vt:lpstr>
      <vt:lpstr>Prezentację przygotowała: Katarzyna Markowska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GMINA RYBNO</dc:creator>
  <cp:lastModifiedBy>GMINA RYBNO</cp:lastModifiedBy>
  <cp:revision>30</cp:revision>
  <dcterms:created xsi:type="dcterms:W3CDTF">2023-02-07T10:37:43Z</dcterms:created>
  <dcterms:modified xsi:type="dcterms:W3CDTF">2023-02-09T12:37:11Z</dcterms:modified>
</cp:coreProperties>
</file>