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2" r:id="rId8"/>
    <p:sldId id="264" r:id="rId9"/>
    <p:sldId id="265" r:id="rId10"/>
    <p:sldId id="266" r:id="rId11"/>
    <p:sldId id="267" r:id="rId12"/>
    <p:sldId id="258" r:id="rId13"/>
    <p:sldId id="270" r:id="rId14"/>
    <p:sldId id="271"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36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E48DBFFA-BF8D-4FD3-A7B7-32D9CACB5C2D}" type="datetimeFigureOut">
              <a:rPr lang="sk-SK" smtClean="0"/>
              <a:pPr/>
              <a:t>7. 12. 2021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5118167-1427-4A95-9297-82457D0359C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7000"/>
            <a:lum/>
          </a:blip>
          <a:srcRect/>
          <a:stretch>
            <a:fillRect l="-20000" r="-17000"/>
          </a:stretch>
        </a:blip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DBFFA-BF8D-4FD3-A7B7-32D9CACB5C2D}" type="datetimeFigureOut">
              <a:rPr lang="sk-SK" smtClean="0"/>
              <a:pPr/>
              <a:t>7. 12. 2021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18167-1427-4A95-9297-82457D0359C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b="1" dirty="0">
                <a:latin typeface="Baskerville Old Face" pitchFamily="18" charset="0"/>
              </a:rPr>
              <a:t>Výkladový slohový postup</a:t>
            </a:r>
          </a:p>
        </p:txBody>
      </p:sp>
      <p:sp>
        <p:nvSpPr>
          <p:cNvPr id="3" name="Podnadpis 2"/>
          <p:cNvSpPr>
            <a:spLocks noGrp="1"/>
          </p:cNvSpPr>
          <p:nvPr>
            <p:ph type="subTitle" idx="1"/>
          </p:nvPr>
        </p:nvSpPr>
        <p:spPr/>
        <p:txBody>
          <a:bodyPr/>
          <a:lstStyle/>
          <a:p>
            <a:r>
              <a:rPr lang="sk-SK" b="1" dirty="0">
                <a:solidFill>
                  <a:schemeClr val="tx1"/>
                </a:solidFill>
                <a:latin typeface="Baskerville Old Face" pitchFamily="18" charset="0"/>
              </a:rPr>
              <a:t>Výklad</a:t>
            </a:r>
          </a:p>
        </p:txBody>
      </p:sp>
      <p:pic>
        <p:nvPicPr>
          <p:cNvPr id="11266" name="Picture 2" descr="http://www.schule-und-familie.de/assets/images/Malen/Schule/_th1_lehrer-tafel.gif"/>
          <p:cNvPicPr>
            <a:picLocks noChangeAspect="1" noChangeArrowheads="1"/>
          </p:cNvPicPr>
          <p:nvPr/>
        </p:nvPicPr>
        <p:blipFill>
          <a:blip r:embed="rId2" cstate="print"/>
          <a:srcRect/>
          <a:stretch>
            <a:fillRect/>
          </a:stretch>
        </p:blipFill>
        <p:spPr bwMode="auto">
          <a:xfrm>
            <a:off x="0" y="0"/>
            <a:ext cx="2952750" cy="2257426"/>
          </a:xfrm>
          <a:prstGeom prst="rect">
            <a:avLst/>
          </a:prstGeom>
          <a:ln>
            <a:noFill/>
          </a:ln>
          <a:effectLst>
            <a:softEdge rad="112500"/>
          </a:effectLst>
        </p:spPr>
      </p:pic>
      <p:pic>
        <p:nvPicPr>
          <p:cNvPr id="11268" name="Picture 4" descr="http://files.chudyp.webnode.sk/200000007-2b9a32c940/srdce-knihy.jpeg"/>
          <p:cNvPicPr>
            <a:picLocks noChangeAspect="1" noChangeArrowheads="1"/>
          </p:cNvPicPr>
          <p:nvPr/>
        </p:nvPicPr>
        <p:blipFill>
          <a:blip r:embed="rId3" cstate="print"/>
          <a:srcRect/>
          <a:stretch>
            <a:fillRect/>
          </a:stretch>
        </p:blipFill>
        <p:spPr bwMode="auto">
          <a:xfrm>
            <a:off x="4210050" y="4914899"/>
            <a:ext cx="4933950" cy="1943101"/>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1266"/>
                                        </p:tgtEl>
                                        <p:attrNameLst>
                                          <p:attrName>style.visibility</p:attrName>
                                        </p:attrNameLst>
                                      </p:cBhvr>
                                      <p:to>
                                        <p:strVal val="visible"/>
                                      </p:to>
                                    </p:set>
                                    <p:animEffect transition="in" filter="randombar(horizontal)">
                                      <p:cBhvr>
                                        <p:cTn id="19" dur="500"/>
                                        <p:tgtEl>
                                          <p:spTgt spid="11266"/>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11268"/>
                                        </p:tgtEl>
                                        <p:attrNameLst>
                                          <p:attrName>style.visibility</p:attrName>
                                        </p:attrNameLst>
                                      </p:cBhvr>
                                      <p:to>
                                        <p:strVal val="visible"/>
                                      </p:to>
                                    </p:set>
                                    <p:animEffect transition="in" filter="randombar(horizontal)">
                                      <p:cBhvr>
                                        <p:cTn id="24"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latin typeface="Bookman Old Style" pitchFamily="18" charset="0"/>
                <a:cs typeface="Times New Roman" pitchFamily="18" charset="0"/>
              </a:rPr>
              <a:t>Trichotomické členenie</a:t>
            </a:r>
          </a:p>
        </p:txBody>
      </p:sp>
      <p:sp>
        <p:nvSpPr>
          <p:cNvPr id="3" name="Zástupný symbol obsahu 2"/>
          <p:cNvSpPr>
            <a:spLocks noGrp="1"/>
          </p:cNvSpPr>
          <p:nvPr>
            <p:ph idx="1"/>
          </p:nvPr>
        </p:nvSpPr>
        <p:spPr/>
        <p:txBody>
          <a:bodyPr>
            <a:normAutofit fontScale="92500" lnSpcReduction="10000"/>
          </a:bodyPr>
          <a:lstStyle/>
          <a:p>
            <a:r>
              <a:rPr lang="sk-SK" b="1" dirty="0">
                <a:latin typeface="Times New Roman" pitchFamily="18" charset="0"/>
                <a:cs typeface="Times New Roman" pitchFamily="18" charset="0"/>
              </a:rPr>
              <a:t>úvod</a:t>
            </a:r>
            <a:r>
              <a:rPr lang="sk-SK" dirty="0">
                <a:latin typeface="Times New Roman" pitchFamily="18" charset="0"/>
                <a:cs typeface="Times New Roman" pitchFamily="18" charset="0"/>
              </a:rPr>
              <a:t> – </a:t>
            </a:r>
            <a:r>
              <a:rPr lang="sk-SK" i="1" dirty="0">
                <a:latin typeface="Times New Roman" pitchFamily="18" charset="0"/>
                <a:cs typeface="Times New Roman" pitchFamily="18" charset="0"/>
              </a:rPr>
              <a:t>nastolenie problému</a:t>
            </a:r>
            <a:r>
              <a:rPr lang="sk-SK" dirty="0">
                <a:latin typeface="Times New Roman" pitchFamily="18" charset="0"/>
                <a:cs typeface="Times New Roman" pitchFamily="18" charset="0"/>
              </a:rPr>
              <a:t>. Uvedieme adresáta do kontextu problematiky, môže začať definíciou javu alebo s oboznámením vývoja javu;</a:t>
            </a:r>
          </a:p>
          <a:p>
            <a:r>
              <a:rPr lang="sk-SK" b="1" dirty="0">
                <a:latin typeface="Times New Roman" pitchFamily="18" charset="0"/>
                <a:cs typeface="Times New Roman" pitchFamily="18" charset="0"/>
              </a:rPr>
              <a:t>jadro</a:t>
            </a:r>
            <a:r>
              <a:rPr lang="sk-SK" dirty="0">
                <a:latin typeface="Times New Roman" pitchFamily="18" charset="0"/>
                <a:cs typeface="Times New Roman" pitchFamily="18" charset="0"/>
              </a:rPr>
              <a:t> – </a:t>
            </a:r>
            <a:r>
              <a:rPr lang="sk-SK" i="1" dirty="0">
                <a:latin typeface="Times New Roman" pitchFamily="18" charset="0"/>
                <a:cs typeface="Times New Roman" pitchFamily="18" charset="0"/>
              </a:rPr>
              <a:t>riešenie problému</a:t>
            </a:r>
            <a:r>
              <a:rPr lang="sk-SK" dirty="0">
                <a:latin typeface="Times New Roman" pitchFamily="18" charset="0"/>
                <a:cs typeface="Times New Roman" pitchFamily="18" charset="0"/>
              </a:rPr>
              <a:t>. Samotné vysvetľovanie, jednotlivé tematické celky jadra sú samostatné, ale majú na seba logicky (svojím obsahom) nadväzovať;</a:t>
            </a:r>
          </a:p>
          <a:p>
            <a:r>
              <a:rPr lang="sk-SK" b="1" dirty="0">
                <a:latin typeface="Times New Roman" pitchFamily="18" charset="0"/>
                <a:cs typeface="Times New Roman" pitchFamily="18" charset="0"/>
              </a:rPr>
              <a:t>záver</a:t>
            </a:r>
            <a:r>
              <a:rPr lang="sk-SK" dirty="0">
                <a:latin typeface="Times New Roman" pitchFamily="18" charset="0"/>
                <a:cs typeface="Times New Roman" pitchFamily="18" charset="0"/>
              </a:rPr>
              <a:t> – </a:t>
            </a:r>
            <a:r>
              <a:rPr lang="sk-SK" i="1" dirty="0">
                <a:latin typeface="Times New Roman" pitchFamily="18" charset="0"/>
                <a:cs typeface="Times New Roman" pitchFamily="18" charset="0"/>
              </a:rPr>
              <a:t>zhodnotenie riešenia problému</a:t>
            </a:r>
            <a:r>
              <a:rPr lang="sk-SK" dirty="0">
                <a:latin typeface="Times New Roman" pitchFamily="18" charset="0"/>
                <a:cs typeface="Times New Roman" pitchFamily="18" charset="0"/>
              </a:rPr>
              <a:t>. Zhrnutie výsledkov, poznaného alebo zdôrazníme význam povedaného, dôležitosť javu.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59832" y="0"/>
            <a:ext cx="3096344" cy="824334"/>
          </a:xfrm>
        </p:spPr>
        <p:txBody>
          <a:bodyPr>
            <a:normAutofit fontScale="90000"/>
          </a:bodyPr>
          <a:lstStyle/>
          <a:p>
            <a:r>
              <a:rPr lang="sk-SK" sz="3600" dirty="0">
                <a:latin typeface="Times New Roman" pitchFamily="18" charset="0"/>
                <a:cs typeface="Times New Roman" pitchFamily="18" charset="0"/>
              </a:rPr>
              <a:t>Staroba</a:t>
            </a:r>
            <a:br>
              <a:rPr lang="sk-SK" dirty="0">
                <a:latin typeface="Times New Roman" pitchFamily="18" charset="0"/>
                <a:cs typeface="Times New Roman" pitchFamily="18" charset="0"/>
              </a:rPr>
            </a:br>
            <a:r>
              <a:rPr lang="sk-SK" sz="2200" dirty="0">
                <a:latin typeface="Times New Roman" pitchFamily="18" charset="0"/>
                <a:cs typeface="Times New Roman" pitchFamily="18" charset="0"/>
              </a:rPr>
              <a:t>(Výklad)</a:t>
            </a:r>
          </a:p>
        </p:txBody>
      </p:sp>
      <p:sp>
        <p:nvSpPr>
          <p:cNvPr id="3" name="Zástupný symbol obsahu 2"/>
          <p:cNvSpPr>
            <a:spLocks noGrp="1"/>
          </p:cNvSpPr>
          <p:nvPr>
            <p:ph idx="1"/>
          </p:nvPr>
        </p:nvSpPr>
        <p:spPr>
          <a:xfrm>
            <a:off x="251520" y="764704"/>
            <a:ext cx="8640960" cy="6093296"/>
          </a:xfrm>
        </p:spPr>
        <p:txBody>
          <a:bodyPr>
            <a:noAutofit/>
          </a:bodyPr>
          <a:lstStyle/>
          <a:p>
            <a:pPr marL="0" indent="0" algn="just">
              <a:buNone/>
              <a:tabLst>
                <a:tab pos="360363" algn="l"/>
              </a:tabLst>
            </a:pPr>
            <a:r>
              <a:rPr lang="sk-SK" sz="1900" dirty="0">
                <a:latin typeface="Times New Roman" pitchFamily="18" charset="0"/>
                <a:cs typeface="Times New Roman" pitchFamily="18" charset="0"/>
              </a:rPr>
              <a:t>	Je ťažké povedať, kedy sa začína staroba, hlavne dnes, keď za posledné storočie dĺžka života stúpla o viac ako 25 rokov. Ale napriek tomu sa roky od 55  vyššie vyznačujú jasnými známkami procesu starnutia. </a:t>
            </a:r>
          </a:p>
          <a:p>
            <a:pPr marL="0" indent="0" algn="just">
              <a:buNone/>
              <a:tabLst>
                <a:tab pos="360363" algn="l"/>
              </a:tabLst>
            </a:pPr>
            <a:r>
              <a:rPr lang="sk-SK" sz="1900" dirty="0">
                <a:latin typeface="Times New Roman" pitchFamily="18" charset="0"/>
                <a:cs typeface="Times New Roman" pitchFamily="18" charset="0"/>
              </a:rPr>
              <a:t>	Väčšina zmien je postupná. Ako človek starne, koža stráca pružnosť a mizne podkožný tuk. Koža začína vráskavieť a ovísať. Mení sa aj pigmentácia a vlasy strácajú svoju pôvodnú farbu. Svaly sa zmenšujú a sú nahrádzané </a:t>
            </a:r>
            <a:r>
              <a:rPr lang="sk-SK" sz="1900" dirty="0" err="1">
                <a:latin typeface="Times New Roman" pitchFamily="18" charset="0"/>
                <a:cs typeface="Times New Roman" pitchFamily="18" charset="0"/>
              </a:rPr>
              <a:t>fibróznym</a:t>
            </a:r>
            <a:r>
              <a:rPr lang="sk-SK" sz="1900" dirty="0">
                <a:latin typeface="Times New Roman" pitchFamily="18" charset="0"/>
                <a:cs typeface="Times New Roman" pitchFamily="18" charset="0"/>
              </a:rPr>
              <a:t> tkanivom. Kosti začínajú byť krehké a ľahšie sa lámu. </a:t>
            </a:r>
            <a:r>
              <a:rPr lang="sk-SK" sz="1900" dirty="0" err="1">
                <a:latin typeface="Times New Roman" pitchFamily="18" charset="0"/>
                <a:cs typeface="Times New Roman" pitchFamily="18" charset="0"/>
              </a:rPr>
              <a:t>Chrupavkovité</a:t>
            </a:r>
            <a:r>
              <a:rPr lang="sk-SK" sz="1900" dirty="0">
                <a:latin typeface="Times New Roman" pitchFamily="18" charset="0"/>
                <a:cs typeface="Times New Roman" pitchFamily="18" charset="0"/>
              </a:rPr>
              <a:t> tkanivá strácajú pružnosť a kĺby pohyblivosť. </a:t>
            </a:r>
          </a:p>
          <a:p>
            <a:pPr marL="0" indent="0" algn="just">
              <a:buNone/>
              <a:tabLst>
                <a:tab pos="360363" algn="l"/>
              </a:tabLst>
            </a:pPr>
            <a:r>
              <a:rPr lang="sk-SK" sz="1900" dirty="0">
                <a:latin typeface="Times New Roman" pitchFamily="18" charset="0"/>
                <a:cs typeface="Times New Roman" pitchFamily="18" charset="0"/>
              </a:rPr>
              <a:t>	No choroby alebo ochabnutosť nie sú nevyhnutnými sprievodnými javmi staroby. Normálny proces starnutia má za následok úbytok fyzických a psychických schopností, ale výskum ukazuje, že práve zlozvyky ako fajčenie, sedavý spôsob života a nevhodná strava sú hlavné faktory, ktoré prispievajú v starobe k chorobným procesom. Prechod k zdravšiemu životnému štýlu môže teda veľa pomôcť v boji proti nepriaznivým sprievodným javom starnutia. </a:t>
            </a:r>
          </a:p>
          <a:p>
            <a:pPr marL="0" indent="0" algn="just">
              <a:buNone/>
              <a:tabLst>
                <a:tab pos="360363" algn="l"/>
              </a:tabLst>
            </a:pPr>
            <a:r>
              <a:rPr lang="sk-SK" sz="1900" dirty="0">
                <a:latin typeface="Times New Roman" pitchFamily="18" charset="0"/>
                <a:cs typeface="Times New Roman" pitchFamily="18" charset="0"/>
              </a:rPr>
              <a:t>	Samotné starnutie je postupný proces, zatiaľ čo rýchly úpadok výkonnosti je zvyčajne spôsobený skôr chorobou než vekom. Hlavnou úlohou dnešnej gerontológie, vedy o procese starnutia, je nájsť spôsob liečenia bežných chorôb starých ľudí a nájsť prostriedky na oddialenie staroby a lebo predĺženie života. Veľký kus práce je už v tejto oblasti za nami, ale ešte je to stále vecou šťastia – toho, akých máte rodičov a zdravého spôsobu života.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0"/>
            <a:ext cx="8229600" cy="868958"/>
          </a:xfrm>
        </p:spPr>
        <p:txBody>
          <a:bodyPr>
            <a:normAutofit fontScale="90000"/>
          </a:bodyPr>
          <a:lstStyle/>
          <a:p>
            <a:r>
              <a:rPr lang="sk-SK" sz="3100" b="1" dirty="0">
                <a:latin typeface="Times New Roman" pitchFamily="18" charset="0"/>
                <a:cs typeface="Times New Roman" pitchFamily="18" charset="0"/>
              </a:rPr>
              <a:t>Alergie</a:t>
            </a:r>
            <a:br>
              <a:rPr lang="sk-SK" b="1" dirty="0">
                <a:latin typeface="Times New Roman" pitchFamily="18" charset="0"/>
                <a:cs typeface="Times New Roman" pitchFamily="18" charset="0"/>
              </a:rPr>
            </a:br>
            <a:r>
              <a:rPr lang="sk-SK" sz="2200" dirty="0">
                <a:latin typeface="Times New Roman" pitchFamily="18" charset="0"/>
                <a:cs typeface="Times New Roman" pitchFamily="18" charset="0"/>
              </a:rPr>
              <a:t>(Výklad)</a:t>
            </a:r>
          </a:p>
        </p:txBody>
      </p:sp>
      <p:sp>
        <p:nvSpPr>
          <p:cNvPr id="3" name="Zástupný symbol obsahu 2"/>
          <p:cNvSpPr>
            <a:spLocks noGrp="1"/>
          </p:cNvSpPr>
          <p:nvPr>
            <p:ph idx="1"/>
          </p:nvPr>
        </p:nvSpPr>
        <p:spPr>
          <a:xfrm>
            <a:off x="457200" y="908720"/>
            <a:ext cx="8229600" cy="5949280"/>
          </a:xfrm>
        </p:spPr>
        <p:txBody>
          <a:bodyPr>
            <a:normAutofit fontScale="62500" lnSpcReduction="20000"/>
          </a:bodyPr>
          <a:lstStyle/>
          <a:p>
            <a:pPr marL="0" indent="0" algn="just">
              <a:buNone/>
              <a:tabLst>
                <a:tab pos="360363" algn="l"/>
              </a:tabLst>
            </a:pPr>
            <a:r>
              <a:rPr lang="sk-SK" dirty="0">
                <a:latin typeface="Times New Roman" pitchFamily="18" charset="0"/>
                <a:cs typeface="Times New Roman" pitchFamily="18" charset="0"/>
              </a:rPr>
              <a:t>	Najčastejšie vyskytujúcim sa typom alergie je I. typ podľa </a:t>
            </a:r>
            <a:r>
              <a:rPr lang="sk-SK" dirty="0" err="1">
                <a:latin typeface="Times New Roman" pitchFamily="18" charset="0"/>
                <a:cs typeface="Times New Roman" pitchFamily="18" charset="0"/>
              </a:rPr>
              <a:t>Coombsa</a:t>
            </a:r>
            <a:r>
              <a:rPr lang="sk-SK" dirty="0">
                <a:latin typeface="Times New Roman" pitchFamily="18" charset="0"/>
                <a:cs typeface="Times New Roman" pitchFamily="18" charset="0"/>
              </a:rPr>
              <a:t> a </a:t>
            </a:r>
            <a:r>
              <a:rPr lang="sk-SK" dirty="0" err="1">
                <a:latin typeface="Times New Roman" pitchFamily="18" charset="0"/>
                <a:cs typeface="Times New Roman" pitchFamily="18" charset="0"/>
              </a:rPr>
              <a:t>Gella</a:t>
            </a:r>
            <a:r>
              <a:rPr lang="sk-SK" dirty="0">
                <a:latin typeface="Times New Roman" pitchFamily="18" charset="0"/>
                <a:cs typeface="Times New Roman" pitchFamily="18" charset="0"/>
              </a:rPr>
              <a:t> – sprostredkovaný protilátkou </a:t>
            </a:r>
            <a:r>
              <a:rPr lang="sk-SK" dirty="0" err="1">
                <a:latin typeface="Times New Roman" pitchFamily="18" charset="0"/>
                <a:cs typeface="Times New Roman" pitchFamily="18" charset="0"/>
              </a:rPr>
              <a:t>IgE</a:t>
            </a:r>
            <a:r>
              <a:rPr lang="sk-SK" dirty="0">
                <a:latin typeface="Times New Roman" pitchFamily="18" charset="0"/>
                <a:cs typeface="Times New Roman" pitchFamily="18" charset="0"/>
              </a:rPr>
              <a:t>. V súčasnosti na ňu trpí 35 – 40 % populácie. Alergické klinické prejavy zahrňujú astmu, ekzém, </a:t>
            </a:r>
            <a:r>
              <a:rPr lang="sk-SK" dirty="0" err="1">
                <a:latin typeface="Times New Roman" pitchFamily="18" charset="0"/>
                <a:cs typeface="Times New Roman" pitchFamily="18" charset="0"/>
              </a:rPr>
              <a:t>urtiku</a:t>
            </a:r>
            <a:r>
              <a:rPr lang="sk-SK" dirty="0">
                <a:latin typeface="Times New Roman" pitchFamily="18" charset="0"/>
                <a:cs typeface="Times New Roman" pitchFamily="18" charset="0"/>
              </a:rPr>
              <a:t> (žihľavku), sezónnu či celoročnú nádchu, </a:t>
            </a:r>
            <a:r>
              <a:rPr lang="sk-SK" dirty="0" err="1">
                <a:latin typeface="Times New Roman" pitchFamily="18" charset="0"/>
                <a:cs typeface="Times New Roman" pitchFamily="18" charset="0"/>
              </a:rPr>
              <a:t>konjunktivitídu</a:t>
            </a:r>
            <a:r>
              <a:rPr lang="sk-SK" dirty="0">
                <a:latin typeface="Times New Roman" pitchFamily="18" charset="0"/>
                <a:cs typeface="Times New Roman" pitchFamily="18" charset="0"/>
              </a:rPr>
              <a:t> (zápal spojiviek), tráviace ťažkosti (zápaly čreva, spojené so zápchou lebo hnačkou), </a:t>
            </a:r>
            <a:r>
              <a:rPr lang="sk-SK" dirty="0" err="1">
                <a:latin typeface="Times New Roman" pitchFamily="18" charset="0"/>
                <a:cs typeface="Times New Roman" pitchFamily="18" charset="0"/>
              </a:rPr>
              <a:t>anafylaxiu</a:t>
            </a:r>
            <a:r>
              <a:rPr lang="sk-SK" dirty="0">
                <a:latin typeface="Times New Roman" pitchFamily="18" charset="0"/>
                <a:cs typeface="Times New Roman" pitchFamily="18" charset="0"/>
              </a:rPr>
              <a:t> a ďalšie.</a:t>
            </a:r>
          </a:p>
          <a:p>
            <a:pPr marL="0" indent="0" algn="just">
              <a:buNone/>
              <a:tabLst>
                <a:tab pos="360363" algn="l"/>
              </a:tabLst>
            </a:pPr>
            <a:r>
              <a:rPr lang="sk-SK" dirty="0">
                <a:latin typeface="Times New Roman" pitchFamily="18" charset="0"/>
                <a:cs typeface="Times New Roman" pitchFamily="18" charset="0"/>
              </a:rPr>
              <a:t>	Vznik alergického ochorenia je ovplyvňovaný viacerými faktormi. Najdôležitejšími dvomi príčinami, ktoré sa na vzniku alergického pacienta podieľajú, sú:</a:t>
            </a:r>
          </a:p>
          <a:p>
            <a:pPr algn="just">
              <a:buNone/>
            </a:pPr>
            <a:r>
              <a:rPr lang="sk-SK" dirty="0">
                <a:latin typeface="Times New Roman" pitchFamily="18" charset="0"/>
                <a:cs typeface="Times New Roman" pitchFamily="18" charset="0"/>
              </a:rPr>
              <a:t>	• genetická (dedičná) </a:t>
            </a:r>
            <a:r>
              <a:rPr lang="sk-SK" dirty="0" err="1">
                <a:latin typeface="Times New Roman" pitchFamily="18" charset="0"/>
                <a:cs typeface="Times New Roman" pitchFamily="18" charset="0"/>
              </a:rPr>
              <a:t>predispozícia</a:t>
            </a:r>
            <a:r>
              <a:rPr lang="sk-SK" dirty="0">
                <a:latin typeface="Times New Roman" pitchFamily="18" charset="0"/>
                <a:cs typeface="Times New Roman" pitchFamily="18" charset="0"/>
              </a:rPr>
              <a:t>,</a:t>
            </a:r>
          </a:p>
          <a:p>
            <a:pPr algn="just">
              <a:buNone/>
            </a:pPr>
            <a:r>
              <a:rPr lang="sk-SK" dirty="0">
                <a:latin typeface="Times New Roman" pitchFamily="18" charset="0"/>
                <a:cs typeface="Times New Roman" pitchFamily="18" charset="0"/>
              </a:rPr>
              <a:t>	• faktory prostredia...</a:t>
            </a:r>
          </a:p>
          <a:p>
            <a:pPr marL="0" indent="0" algn="just">
              <a:buNone/>
              <a:tabLst>
                <a:tab pos="360363" algn="l"/>
              </a:tabLst>
            </a:pPr>
            <a:r>
              <a:rPr lang="sk-SK" dirty="0">
                <a:latin typeface="Times New Roman" pitchFamily="18" charset="0"/>
                <a:cs typeface="Times New Roman" pitchFamily="18" charset="0"/>
              </a:rPr>
              <a:t>	Dedičnosť alergie nie je určená presne. Neexistuje tak, ako pri niektorých typických dedičných chorobách, samostatný faktor, ktorý by „prenášal“ alergiu na potomka. Od rodičov sa môže zdediť </a:t>
            </a:r>
            <a:r>
              <a:rPr lang="sk-SK" dirty="0" err="1">
                <a:latin typeface="Times New Roman" pitchFamily="18" charset="0"/>
                <a:cs typeface="Times New Roman" pitchFamily="18" charset="0"/>
              </a:rPr>
              <a:t>predispozícia</a:t>
            </a:r>
            <a:r>
              <a:rPr lang="sk-SK" dirty="0">
                <a:latin typeface="Times New Roman" pitchFamily="18" charset="0"/>
                <a:cs typeface="Times New Roman" pitchFamily="18" charset="0"/>
              </a:rPr>
              <a:t> k vyššej tvorbe </a:t>
            </a:r>
            <a:r>
              <a:rPr lang="sk-SK" dirty="0" err="1">
                <a:latin typeface="Times New Roman" pitchFamily="18" charset="0"/>
                <a:cs typeface="Times New Roman" pitchFamily="18" charset="0"/>
              </a:rPr>
              <a:t>imunoglobulínu</a:t>
            </a:r>
            <a:r>
              <a:rPr lang="sk-SK" dirty="0">
                <a:latin typeface="Times New Roman" pitchFamily="18" charset="0"/>
                <a:cs typeface="Times New Roman" pitchFamily="18" charset="0"/>
              </a:rPr>
              <a:t> E, k množstvu receptorov pre </a:t>
            </a:r>
            <a:r>
              <a:rPr lang="sk-SK" dirty="0" err="1">
                <a:latin typeface="Times New Roman" pitchFamily="18" charset="0"/>
                <a:cs typeface="Times New Roman" pitchFamily="18" charset="0"/>
              </a:rPr>
              <a:t>IgE</a:t>
            </a:r>
            <a:r>
              <a:rPr lang="sk-SK" dirty="0">
                <a:latin typeface="Times New Roman" pitchFamily="18" charset="0"/>
                <a:cs typeface="Times New Roman" pitchFamily="18" charset="0"/>
              </a:rPr>
              <a:t>, k tvorbe produktov buniek, ktoré účinkujú v procese alergického zápalu a iné. Čím viac takýchto „vlastností“ zdedíme, tým väčšia je možnosť, že budeme alergicky reagovať na niektorý z </a:t>
            </a:r>
            <a:r>
              <a:rPr lang="sk-SK" dirty="0" err="1">
                <a:latin typeface="Times New Roman" pitchFamily="18" charset="0"/>
                <a:cs typeface="Times New Roman" pitchFamily="18" charset="0"/>
              </a:rPr>
              <a:t>alergénov</a:t>
            </a:r>
            <a:r>
              <a:rPr lang="sk-SK" dirty="0">
                <a:latin typeface="Times New Roman" pitchFamily="18" charset="0"/>
                <a:cs typeface="Times New Roman" pitchFamily="18" charset="0"/>
              </a:rPr>
              <a:t>.</a:t>
            </a:r>
          </a:p>
          <a:p>
            <a:pPr marL="0" indent="0" algn="just">
              <a:buNone/>
              <a:tabLst>
                <a:tab pos="360363" algn="l"/>
              </a:tabLst>
            </a:pPr>
            <a:r>
              <a:rPr lang="sk-SK" dirty="0">
                <a:latin typeface="Times New Roman" pitchFamily="18" charset="0"/>
                <a:cs typeface="Times New Roman" pitchFamily="18" charset="0"/>
              </a:rPr>
              <a:t>	Matka je dôraznejší „darca alergie" – dieťa má vyššiu pravdepodobnosť stať sa alergikom, ak je ona alergická. Pri obidvoch alergických rodičoch má dieťa na vznik ochorenia výrazne vysokú šancu. Najmä, ak sú obaja rodičia alergickí na ten istý </a:t>
            </a:r>
            <a:r>
              <a:rPr lang="sk-SK" dirty="0" err="1">
                <a:latin typeface="Times New Roman" pitchFamily="18" charset="0"/>
                <a:cs typeface="Times New Roman" pitchFamily="18" charset="0"/>
              </a:rPr>
              <a:t>alergén</a:t>
            </a:r>
            <a:r>
              <a:rPr lang="sk-SK" dirty="0">
                <a:latin typeface="Times New Roman" pitchFamily="18" charset="0"/>
                <a:cs typeface="Times New Roman" pitchFamily="18" charset="0"/>
              </a:rPr>
              <a:t>!</a:t>
            </a:r>
          </a:p>
          <a:p>
            <a:pPr algn="just">
              <a:buNone/>
            </a:pPr>
            <a:endParaRPr lang="sk-SK"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atin typeface="Times New Roman" pitchFamily="18" charset="0"/>
                <a:cs typeface="Times New Roman" pitchFamily="18" charset="0"/>
              </a:rPr>
              <a:t>Na čo si dávať pozor pri písaní výkladu!</a:t>
            </a:r>
          </a:p>
        </p:txBody>
      </p:sp>
      <p:sp>
        <p:nvSpPr>
          <p:cNvPr id="3" name="Zástupný symbol obsahu 2"/>
          <p:cNvSpPr>
            <a:spLocks noGrp="1"/>
          </p:cNvSpPr>
          <p:nvPr>
            <p:ph idx="1"/>
          </p:nvPr>
        </p:nvSpPr>
        <p:spPr>
          <a:xfrm>
            <a:off x="457200" y="1600200"/>
            <a:ext cx="8435280" cy="4997152"/>
          </a:xfrm>
        </p:spPr>
        <p:txBody>
          <a:bodyPr>
            <a:normAutofit fontScale="77500" lnSpcReduction="20000"/>
          </a:bodyPr>
          <a:lstStyle/>
          <a:p>
            <a:r>
              <a:rPr lang="sk-SK" b="1" dirty="0">
                <a:latin typeface="Times New Roman" pitchFamily="18" charset="0"/>
                <a:cs typeface="Times New Roman" pitchFamily="18" charset="0"/>
              </a:rPr>
              <a:t>Dodržanie témy!</a:t>
            </a:r>
          </a:p>
          <a:p>
            <a:r>
              <a:rPr lang="sk-SK" b="1" dirty="0">
                <a:latin typeface="Times New Roman" pitchFamily="18" charset="0"/>
                <a:cs typeface="Times New Roman" pitchFamily="18" charset="0"/>
              </a:rPr>
              <a:t>Jasne vysvetliť problematiku, využívať citáty, odbornú literatúru!</a:t>
            </a:r>
          </a:p>
          <a:p>
            <a:r>
              <a:rPr lang="sk-SK" b="1" dirty="0">
                <a:latin typeface="Times New Roman" pitchFamily="18" charset="0"/>
                <a:cs typeface="Times New Roman" pitchFamily="18" charset="0"/>
              </a:rPr>
              <a:t>Objektívnosť (1. os. pl./3. os. </a:t>
            </a:r>
            <a:r>
              <a:rPr lang="sk-SK" b="1" dirty="0" err="1">
                <a:latin typeface="Times New Roman" pitchFamily="18" charset="0"/>
                <a:cs typeface="Times New Roman" pitchFamily="18" charset="0"/>
              </a:rPr>
              <a:t>sg</a:t>
            </a:r>
            <a:r>
              <a:rPr lang="sk-SK" b="1" dirty="0">
                <a:latin typeface="Times New Roman" pitchFamily="18" charset="0"/>
                <a:cs typeface="Times New Roman" pitchFamily="18" charset="0"/>
              </a:rPr>
              <a:t>.)!</a:t>
            </a:r>
          </a:p>
          <a:p>
            <a:r>
              <a:rPr lang="sk-SK" b="1" dirty="0">
                <a:latin typeface="Times New Roman" pitchFamily="18" charset="0"/>
                <a:cs typeface="Times New Roman" pitchFamily="18" charset="0"/>
              </a:rPr>
              <a:t>Nadväznosť, logickosť textu (neskáčeme z jedného do druhého)!</a:t>
            </a:r>
          </a:p>
          <a:p>
            <a:r>
              <a:rPr lang="sk-SK" b="1" dirty="0">
                <a:latin typeface="Times New Roman" pitchFamily="18" charset="0"/>
                <a:cs typeface="Times New Roman" pitchFamily="18" charset="0"/>
              </a:rPr>
              <a:t>Trichotomické členenie: úvod, jadro (viac odsekov), záver!</a:t>
            </a:r>
          </a:p>
          <a:p>
            <a:r>
              <a:rPr lang="sk-SK" b="1" dirty="0">
                <a:latin typeface="Times New Roman" pitchFamily="18" charset="0"/>
                <a:cs typeface="Times New Roman" pitchFamily="18" charset="0"/>
              </a:rPr>
              <a:t>Neutrálne, spisovné, odborné slová!</a:t>
            </a:r>
          </a:p>
          <a:p>
            <a:r>
              <a:rPr lang="sk-SK" b="1" dirty="0">
                <a:latin typeface="Times New Roman" pitchFamily="18" charset="0"/>
                <a:cs typeface="Times New Roman" pitchFamily="18" charset="0"/>
              </a:rPr>
              <a:t>Zložité vetné konštrukcie, podraďovacie a zložené súvetia!</a:t>
            </a:r>
          </a:p>
          <a:p>
            <a:r>
              <a:rPr lang="sk-SK" b="1" dirty="0">
                <a:latin typeface="Times New Roman" pitchFamily="18" charset="0"/>
                <a:cs typeface="Times New Roman" pitchFamily="18" charset="0"/>
              </a:rPr>
              <a:t>Dobre sa orientovať v problematike!</a:t>
            </a:r>
          </a:p>
          <a:p>
            <a:r>
              <a:rPr lang="sk-SK" b="1" dirty="0">
                <a:latin typeface="Times New Roman" pitchFamily="18" charset="0"/>
                <a:cs typeface="Times New Roman" pitchFamily="18" charset="0"/>
              </a:rPr>
              <a:t>Neskĺznuť k úvahe!!! Argumentujeme!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ssolv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ssolv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ssolv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dissolv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dissolv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dissolve">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dissolv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sk-SK" b="1" dirty="0">
                <a:latin typeface="Arial Rounded MT Bold" pitchFamily="34" charset="0"/>
                <a:cs typeface="Times New Roman" pitchFamily="18" charset="0"/>
              </a:rPr>
              <a:t>Veľa šťastia pri písaní výkladu!</a:t>
            </a:r>
          </a:p>
        </p:txBody>
      </p:sp>
      <p:pic>
        <p:nvPicPr>
          <p:cNvPr id="1026" name="Picture 2" descr="C:\Users\Omka\Desktop\veľa šťastia.jpg"/>
          <p:cNvPicPr>
            <a:picLocks noChangeAspect="1" noChangeArrowheads="1"/>
          </p:cNvPicPr>
          <p:nvPr/>
        </p:nvPicPr>
        <p:blipFill>
          <a:blip r:embed="rId2" cstate="print"/>
          <a:srcRect/>
          <a:stretch>
            <a:fillRect/>
          </a:stretch>
        </p:blipFill>
        <p:spPr bwMode="auto">
          <a:xfrm>
            <a:off x="2411760" y="1484784"/>
            <a:ext cx="4536504" cy="45365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31" name="Picture 7" descr="https://encrypted-tbn0.gstatic.com/images?q=tbn:ANd9GcS2AlKJt28F_HbmVKoUaPoGn0SmUmNPndAy4NlMDZ7YIggIzR6Df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932040" y="3717032"/>
            <a:ext cx="1080120" cy="10946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ssolve">
                                      <p:cBhvr>
                                        <p:cTn id="12" dur="500"/>
                                        <p:tgtEl>
                                          <p:spTgt spid="1026"/>
                                        </p:tgtEl>
                                      </p:cBhvr>
                                    </p:animEffect>
                                  </p:childTnLst>
                                </p:cTn>
                              </p:par>
                              <p:par>
                                <p:cTn id="13" presetID="9" presetClass="entr" presetSubtype="0" fill="hold" nodeType="withEffect">
                                  <p:stCondLst>
                                    <p:cond delay="0"/>
                                  </p:stCondLst>
                                  <p:childTnLst>
                                    <p:set>
                                      <p:cBhvr>
                                        <p:cTn id="14" dur="1" fill="hold">
                                          <p:stCondLst>
                                            <p:cond delay="0"/>
                                          </p:stCondLst>
                                        </p:cTn>
                                        <p:tgtEl>
                                          <p:spTgt spid="1031"/>
                                        </p:tgtEl>
                                        <p:attrNameLst>
                                          <p:attrName>style.visibility</p:attrName>
                                        </p:attrNameLst>
                                      </p:cBhvr>
                                      <p:to>
                                        <p:strVal val="visible"/>
                                      </p:to>
                                    </p:set>
                                    <p:animEffect transition="in" filter="dissolve">
                                      <p:cBhvr>
                                        <p:cTn id="15"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latin typeface="Baskerville Old Face" pitchFamily="18" charset="0"/>
              </a:rPr>
              <a:t>Úloha, cieľ VSP</a:t>
            </a:r>
          </a:p>
        </p:txBody>
      </p:sp>
      <p:sp>
        <p:nvSpPr>
          <p:cNvPr id="3" name="Zástupný symbol obsahu 2"/>
          <p:cNvSpPr>
            <a:spLocks noGrp="1"/>
          </p:cNvSpPr>
          <p:nvPr>
            <p:ph idx="1"/>
          </p:nvPr>
        </p:nvSpPr>
        <p:spPr>
          <a:xfrm>
            <a:off x="457200" y="1600201"/>
            <a:ext cx="8229600" cy="2980928"/>
          </a:xfrm>
        </p:spPr>
        <p:txBody>
          <a:bodyPr/>
          <a:lstStyle/>
          <a:p>
            <a:r>
              <a:rPr lang="sk-SK" b="1" dirty="0">
                <a:latin typeface="Baskerville Old Face" pitchFamily="18" charset="0"/>
              </a:rPr>
              <a:t>objasniť, vysvetliť vzťahy</a:t>
            </a:r>
            <a:r>
              <a:rPr lang="sk-SK" dirty="0">
                <a:latin typeface="Baskerville Old Face" pitchFamily="18" charset="0"/>
              </a:rPr>
              <a:t> </a:t>
            </a:r>
            <a:r>
              <a:rPr lang="sk-SK" b="1" dirty="0">
                <a:latin typeface="Baskerville Old Face" pitchFamily="18" charset="0"/>
              </a:rPr>
              <a:t>medzi javmi</a:t>
            </a:r>
            <a:r>
              <a:rPr lang="sk-SK" dirty="0">
                <a:latin typeface="Baskerville Old Face" pitchFamily="18" charset="0"/>
              </a:rPr>
              <a:t>, </a:t>
            </a:r>
            <a:r>
              <a:rPr lang="sk-SK" b="1" dirty="0">
                <a:latin typeface="Baskerville Old Face" pitchFamily="18" charset="0"/>
              </a:rPr>
              <a:t>predmetmi</a:t>
            </a:r>
            <a:r>
              <a:rPr lang="sk-SK" dirty="0">
                <a:latin typeface="Baskerville Old Face" pitchFamily="18" charset="0"/>
              </a:rPr>
              <a:t> (kauzálnosť – príčinnosť);</a:t>
            </a:r>
          </a:p>
          <a:p>
            <a:r>
              <a:rPr lang="sk-SK" dirty="0">
                <a:latin typeface="Baskerville Old Face" pitchFamily="18" charset="0"/>
              </a:rPr>
              <a:t>vyjadrovať vzťahy, poukazovať na súvislosti vecí;</a:t>
            </a:r>
          </a:p>
          <a:p>
            <a:r>
              <a:rPr lang="sk-SK" dirty="0">
                <a:latin typeface="Baskerville Old Face" pitchFamily="18" charset="0"/>
              </a:rPr>
              <a:t>odkrývať spojenia, vzťahy a kombinácie javov.</a:t>
            </a:r>
          </a:p>
        </p:txBody>
      </p:sp>
      <p:pic>
        <p:nvPicPr>
          <p:cNvPr id="15362" name="Picture 2" descr="http://1.bp.blogspot.com/-d6x0pLrpNyY/UA5Sz10gJaI/AAAAAAAAHH4/J7BPNgN2z6g/s1600/Idea_images.png"/>
          <p:cNvPicPr>
            <a:picLocks noChangeAspect="1" noChangeArrowheads="1"/>
          </p:cNvPicPr>
          <p:nvPr/>
        </p:nvPicPr>
        <p:blipFill>
          <a:blip r:embed="rId2" cstate="print"/>
          <a:srcRect/>
          <a:stretch>
            <a:fillRect/>
          </a:stretch>
        </p:blipFill>
        <p:spPr bwMode="auto">
          <a:xfrm>
            <a:off x="6770812" y="188640"/>
            <a:ext cx="2373188" cy="3457576"/>
          </a:xfrm>
          <a:prstGeom prst="rect">
            <a:avLst/>
          </a:prstGeom>
          <a:noFill/>
        </p:spPr>
      </p:pic>
      <p:pic>
        <p:nvPicPr>
          <p:cNvPr id="5" name="Picture 2" descr="http://heureka.co.hu/images/Pix/HEUREKA_020.jpg"/>
          <p:cNvPicPr>
            <a:picLocks noChangeAspect="1" noChangeArrowheads="1"/>
          </p:cNvPicPr>
          <p:nvPr/>
        </p:nvPicPr>
        <p:blipFill>
          <a:blip r:embed="rId3" cstate="print"/>
          <a:srcRect/>
          <a:stretch>
            <a:fillRect/>
          </a:stretch>
        </p:blipFill>
        <p:spPr bwMode="auto">
          <a:xfrm>
            <a:off x="1" y="4349916"/>
            <a:ext cx="3779912" cy="2508084"/>
          </a:xfrm>
          <a:prstGeom prst="rect">
            <a:avLst/>
          </a:prstGeom>
          <a:ln>
            <a:noFill/>
          </a:ln>
          <a:effectLst>
            <a:softEdge rad="112500"/>
          </a:effectLst>
        </p:spPr>
      </p:pic>
      <p:pic>
        <p:nvPicPr>
          <p:cNvPr id="15366" name="Picture 6" descr="http://wisesyracuse.files.wordpress.com/2013/02/mind.jpg"/>
          <p:cNvPicPr>
            <a:picLocks noChangeAspect="1" noChangeArrowheads="1"/>
          </p:cNvPicPr>
          <p:nvPr/>
        </p:nvPicPr>
        <p:blipFill>
          <a:blip r:embed="rId4" cstate="print"/>
          <a:srcRect/>
          <a:stretch>
            <a:fillRect/>
          </a:stretch>
        </p:blipFill>
        <p:spPr bwMode="auto">
          <a:xfrm>
            <a:off x="5543600" y="4276146"/>
            <a:ext cx="3600400" cy="258185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5362"/>
                                        </p:tgtEl>
                                        <p:attrNameLst>
                                          <p:attrName>style.visibility</p:attrName>
                                        </p:attrNameLst>
                                      </p:cBhvr>
                                      <p:to>
                                        <p:strVal val="visible"/>
                                      </p:to>
                                    </p:set>
                                    <p:animEffect transition="in" filter="randombar(horizontal)">
                                      <p:cBhvr>
                                        <p:cTn id="19" dur="500"/>
                                        <p:tgtEl>
                                          <p:spTgt spid="1536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randombar(horizont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15366"/>
                                        </p:tgtEl>
                                        <p:attrNameLst>
                                          <p:attrName>style.visibility</p:attrName>
                                        </p:attrNameLst>
                                      </p:cBhvr>
                                      <p:to>
                                        <p:strVal val="visible"/>
                                      </p:to>
                                    </p:set>
                                    <p:animEffect transition="in" filter="randombar(horizontal)">
                                      <p:cBhvr>
                                        <p:cTn id="41"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latin typeface="Baskerville Old Face" pitchFamily="18" charset="0"/>
              </a:rPr>
              <a:t>Znaky</a:t>
            </a:r>
          </a:p>
        </p:txBody>
      </p:sp>
      <p:sp>
        <p:nvSpPr>
          <p:cNvPr id="3" name="Zástupný symbol obsahu 2"/>
          <p:cNvSpPr>
            <a:spLocks noGrp="1"/>
          </p:cNvSpPr>
          <p:nvPr>
            <p:ph idx="1"/>
          </p:nvPr>
        </p:nvSpPr>
        <p:spPr/>
        <p:txBody>
          <a:bodyPr/>
          <a:lstStyle/>
          <a:p>
            <a:r>
              <a:rPr lang="sk-SK" b="1" dirty="0">
                <a:latin typeface="Baskerville Old Face" pitchFamily="18" charset="0"/>
              </a:rPr>
              <a:t>objektívnosť (fakty);</a:t>
            </a:r>
          </a:p>
          <a:p>
            <a:r>
              <a:rPr lang="sk-SK" b="1" dirty="0">
                <a:latin typeface="Baskerville Old Face" pitchFamily="18" charset="0"/>
              </a:rPr>
              <a:t>nezaujatosť (autorský plurál/3. os. </a:t>
            </a:r>
            <a:r>
              <a:rPr lang="sk-SK" b="1" dirty="0" err="1">
                <a:latin typeface="Baskerville Old Face" pitchFamily="18" charset="0"/>
              </a:rPr>
              <a:t>sg</a:t>
            </a:r>
            <a:r>
              <a:rPr lang="sk-SK" b="1" dirty="0">
                <a:latin typeface="Baskerville Old Face" pitchFamily="18" charset="0"/>
              </a:rPr>
              <a:t>., pasívne tvary slovies);</a:t>
            </a:r>
          </a:p>
          <a:p>
            <a:r>
              <a:rPr lang="sk-SK" b="1" dirty="0">
                <a:latin typeface="Baskerville Old Face" pitchFamily="18" charset="0"/>
              </a:rPr>
              <a:t>verejnosť;</a:t>
            </a:r>
          </a:p>
          <a:p>
            <a:r>
              <a:rPr lang="sk-SK" b="1" dirty="0">
                <a:latin typeface="Baskerville Old Face" pitchFamily="18" charset="0"/>
              </a:rPr>
              <a:t>súdržnosť;</a:t>
            </a:r>
          </a:p>
          <a:p>
            <a:r>
              <a:rPr lang="sk-SK" b="1" dirty="0">
                <a:latin typeface="Baskerville Old Face" pitchFamily="18" charset="0"/>
              </a:rPr>
              <a:t>nadväznosť;</a:t>
            </a:r>
          </a:p>
          <a:p>
            <a:r>
              <a:rPr lang="sk-SK" b="1" dirty="0">
                <a:latin typeface="Baskerville Old Face" pitchFamily="18" charset="0"/>
              </a:rPr>
              <a:t>nadčasovosť (gnómickosť).</a:t>
            </a:r>
          </a:p>
          <a:p>
            <a:endParaRPr lang="sk-SK" b="1" dirty="0">
              <a:latin typeface="Baskerville Old Fac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upRigh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trips(up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strips(up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strips(up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strips(up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3"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strips(upRight)">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latin typeface="Bookman Old Style" pitchFamily="18" charset="0"/>
              </a:rPr>
              <a:t>Podoba VSP</a:t>
            </a:r>
          </a:p>
        </p:txBody>
      </p:sp>
      <p:sp>
        <p:nvSpPr>
          <p:cNvPr id="3" name="Zástupný symbol obsahu 2"/>
          <p:cNvSpPr>
            <a:spLocks noGrp="1"/>
          </p:cNvSpPr>
          <p:nvPr>
            <p:ph idx="1"/>
          </p:nvPr>
        </p:nvSpPr>
        <p:spPr>
          <a:xfrm>
            <a:off x="457200" y="1600201"/>
            <a:ext cx="8229600" cy="1900808"/>
          </a:xfrm>
        </p:spPr>
        <p:txBody>
          <a:bodyPr>
            <a:normAutofit fontScale="92500"/>
          </a:bodyPr>
          <a:lstStyle/>
          <a:p>
            <a:r>
              <a:rPr lang="sk-SK" b="1" dirty="0">
                <a:latin typeface="Bookman Old Style" pitchFamily="18" charset="0"/>
              </a:rPr>
              <a:t>písomná</a:t>
            </a:r>
            <a:r>
              <a:rPr lang="sk-SK" dirty="0">
                <a:latin typeface="Bookman Old Style" pitchFamily="18" charset="0"/>
              </a:rPr>
              <a:t> – výklad, štúdia, dizertácia, referát, recenzia, úvaha, esej...</a:t>
            </a:r>
          </a:p>
          <a:p>
            <a:r>
              <a:rPr lang="sk-SK" b="1" dirty="0">
                <a:latin typeface="Bookman Old Style" pitchFamily="18" charset="0"/>
              </a:rPr>
              <a:t>ústna</a:t>
            </a:r>
            <a:r>
              <a:rPr lang="sk-SK" dirty="0">
                <a:latin typeface="Bookman Old Style" pitchFamily="18" charset="0"/>
              </a:rPr>
              <a:t> – prednáška, diskusný príspevok </a:t>
            </a:r>
          </a:p>
        </p:txBody>
      </p:sp>
      <p:pic>
        <p:nvPicPr>
          <p:cNvPr id="2050" name="Picture 2" descr="http://img.aktuality.sk/stories/NAJNOVSIE_FOTKY/ILUSTRACNE/SKOLSTVO/dievca_kniha_ucenie_2010_8.jpg"/>
          <p:cNvPicPr>
            <a:picLocks noChangeAspect="1" noChangeArrowheads="1"/>
          </p:cNvPicPr>
          <p:nvPr/>
        </p:nvPicPr>
        <p:blipFill>
          <a:blip r:embed="rId2" cstate="print"/>
          <a:srcRect/>
          <a:stretch>
            <a:fillRect/>
          </a:stretch>
        </p:blipFill>
        <p:spPr bwMode="auto">
          <a:xfrm>
            <a:off x="323529" y="3356992"/>
            <a:ext cx="2770518" cy="3501008"/>
          </a:xfrm>
          <a:prstGeom prst="rect">
            <a:avLst/>
          </a:prstGeom>
          <a:ln>
            <a:noFill/>
          </a:ln>
          <a:effectLst>
            <a:softEdge rad="112500"/>
          </a:effectLst>
        </p:spPr>
      </p:pic>
      <p:pic>
        <p:nvPicPr>
          <p:cNvPr id="2054" name="Picture 6" descr="https://www.vedatechnika.sk/SK/VedaASpolocnost/NCPVaT/PublishingImages/Vedeck%C3%A1%20cukr%C3%A1re%C5%88%20-%20predn%C3%A1%C5%A1ka.jpg"/>
          <p:cNvPicPr>
            <a:picLocks noChangeAspect="1" noChangeArrowheads="1"/>
          </p:cNvPicPr>
          <p:nvPr/>
        </p:nvPicPr>
        <p:blipFill>
          <a:blip r:embed="rId3" cstate="print"/>
          <a:srcRect/>
          <a:stretch>
            <a:fillRect/>
          </a:stretch>
        </p:blipFill>
        <p:spPr bwMode="auto">
          <a:xfrm>
            <a:off x="3707904" y="3429000"/>
            <a:ext cx="4104456" cy="3144349"/>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randombar(horizontal)">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054"/>
                                        </p:tgtEl>
                                        <p:attrNameLst>
                                          <p:attrName>style.visibility</p:attrName>
                                        </p:attrNameLst>
                                      </p:cBhvr>
                                      <p:to>
                                        <p:strVal val="visible"/>
                                      </p:to>
                                    </p:set>
                                    <p:animEffect transition="in" filter="randombar(horizontal)">
                                      <p:cBhvr>
                                        <p:cTn id="30"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komercnypracovnik.czechian.net/ucenie.jpg"/>
          <p:cNvPicPr>
            <a:picLocks noChangeAspect="1" noChangeArrowheads="1"/>
          </p:cNvPicPr>
          <p:nvPr/>
        </p:nvPicPr>
        <p:blipFill>
          <a:blip r:embed="rId2" cstate="print"/>
          <a:srcRect/>
          <a:stretch>
            <a:fillRect/>
          </a:stretch>
        </p:blipFill>
        <p:spPr bwMode="auto">
          <a:xfrm>
            <a:off x="6085520" y="0"/>
            <a:ext cx="3058480" cy="2546573"/>
          </a:xfrm>
          <a:prstGeom prst="rect">
            <a:avLst/>
          </a:prstGeom>
          <a:ln>
            <a:noFill/>
          </a:ln>
          <a:effectLst>
            <a:softEdge rad="112500"/>
          </a:effectLst>
        </p:spPr>
      </p:pic>
      <p:sp>
        <p:nvSpPr>
          <p:cNvPr id="2" name="Nadpis 1"/>
          <p:cNvSpPr>
            <a:spLocks noGrp="1"/>
          </p:cNvSpPr>
          <p:nvPr>
            <p:ph type="title"/>
          </p:nvPr>
        </p:nvSpPr>
        <p:spPr/>
        <p:txBody>
          <a:bodyPr/>
          <a:lstStyle/>
          <a:p>
            <a:r>
              <a:rPr lang="sk-SK" b="1" dirty="0">
                <a:latin typeface="Bookman Old Style" pitchFamily="18" charset="0"/>
              </a:rPr>
              <a:t>Výklad</a:t>
            </a:r>
          </a:p>
        </p:txBody>
      </p:sp>
      <p:sp>
        <p:nvSpPr>
          <p:cNvPr id="3" name="Zástupný symbol obsahu 2"/>
          <p:cNvSpPr>
            <a:spLocks noGrp="1"/>
          </p:cNvSpPr>
          <p:nvPr>
            <p:ph idx="1"/>
          </p:nvPr>
        </p:nvSpPr>
        <p:spPr/>
        <p:txBody>
          <a:bodyPr>
            <a:normAutofit/>
          </a:bodyPr>
          <a:lstStyle/>
          <a:p>
            <a:r>
              <a:rPr lang="sk-SK" dirty="0"/>
              <a:t>písomný útvar NŠ, využíva VSP (napr. text v učebnici, encyklopédii, odbornej literatúre...);</a:t>
            </a:r>
          </a:p>
          <a:p>
            <a:r>
              <a:rPr lang="sk-SK" dirty="0"/>
              <a:t>cieľom je </a:t>
            </a:r>
            <a:r>
              <a:rPr lang="sk-SK" b="1" dirty="0"/>
              <a:t>objektívne vysvetliť neznámy jav</a:t>
            </a:r>
            <a:r>
              <a:rPr lang="sk-SK" dirty="0"/>
              <a:t>, rozšíriť nový vedecký poznatok;</a:t>
            </a:r>
          </a:p>
          <a:p>
            <a:r>
              <a:rPr lang="sk-SK" b="1" dirty="0"/>
              <a:t>hybridizácia sloh. postupov </a:t>
            </a:r>
            <a:r>
              <a:rPr lang="sk-SK" dirty="0"/>
              <a:t>– napr. opis prostredia, postáv (OSP), dej poviedky (RSP), životopisné fakty (ISP), vzťahy medzi dielom a </a:t>
            </a:r>
            <a:r>
              <a:rPr lang="sk-SK" dirty="0" err="1"/>
              <a:t>spoloč</a:t>
            </a:r>
            <a:r>
              <a:rPr lang="sk-SK" dirty="0"/>
              <a:t>. situáciou (VSP).</a:t>
            </a:r>
          </a:p>
          <a:p>
            <a:endParaRPr lang="sk-SK"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upRigh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8434"/>
                                        </p:tgtEl>
                                        <p:attrNameLst>
                                          <p:attrName>style.visibility</p:attrName>
                                        </p:attrNameLst>
                                      </p:cBhvr>
                                      <p:to>
                                        <p:strVal val="visible"/>
                                      </p:to>
                                    </p:set>
                                    <p:animEffect transition="in" filter="dissolve">
                                      <p:cBhvr>
                                        <p:cTn id="18" dur="500"/>
                                        <p:tgtEl>
                                          <p:spTgt spid="18434"/>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3"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strips(upRight)">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strips(upRight)">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323528" y="260648"/>
            <a:ext cx="8820472" cy="6597352"/>
          </a:xfrm>
        </p:spPr>
        <p:txBody>
          <a:bodyPr>
            <a:normAutofit fontScale="77500" lnSpcReduction="20000"/>
          </a:bodyPr>
          <a:lstStyle/>
          <a:p>
            <a:pPr>
              <a:buNone/>
            </a:pPr>
            <a:r>
              <a:rPr lang="sk-SK" dirty="0"/>
              <a:t>Pri vysvetľovaní používa </a:t>
            </a:r>
            <a:r>
              <a:rPr lang="sk-SK" b="1" dirty="0"/>
              <a:t>základné postupy logického myslenia:</a:t>
            </a:r>
          </a:p>
          <a:p>
            <a:r>
              <a:rPr lang="sk-SK" b="1" dirty="0"/>
              <a:t>indukcia – </a:t>
            </a:r>
            <a:r>
              <a:rPr lang="sk-SK" dirty="0"/>
              <a:t>od príkladov k poučke (záveru), od konkrétneho k všeobecnému;</a:t>
            </a:r>
          </a:p>
          <a:p>
            <a:r>
              <a:rPr lang="sk-SK" b="1" dirty="0"/>
              <a:t>dedukcia – </a:t>
            </a:r>
            <a:r>
              <a:rPr lang="sk-SK" dirty="0"/>
              <a:t>od poučky k príkladom, od všeobecného ku konkrétnemu;</a:t>
            </a:r>
          </a:p>
          <a:p>
            <a:r>
              <a:rPr lang="sk-SK" b="1" dirty="0"/>
              <a:t>argumentácia – </a:t>
            </a:r>
            <a:r>
              <a:rPr lang="sk-SK" dirty="0"/>
              <a:t>tvrdenie, pravdivosť poukazujeme pomocou argumentov (citácie, parafrázy, výsledky výskumu, fotografie);</a:t>
            </a:r>
          </a:p>
          <a:p>
            <a:r>
              <a:rPr lang="sk-SK" b="1" dirty="0"/>
              <a:t>analýza – </a:t>
            </a:r>
            <a:r>
              <a:rPr lang="sk-SK" dirty="0"/>
              <a:t>rozbor, rozoberanie na menšie časti;</a:t>
            </a:r>
          </a:p>
          <a:p>
            <a:r>
              <a:rPr lang="sk-SK" b="1" dirty="0"/>
              <a:t>syntéza – </a:t>
            </a:r>
            <a:r>
              <a:rPr lang="sk-SK" dirty="0"/>
              <a:t>zhrnutie menších častí do celku;</a:t>
            </a:r>
          </a:p>
          <a:p>
            <a:r>
              <a:rPr lang="sk-SK" b="1" dirty="0"/>
              <a:t>analógia – </a:t>
            </a:r>
            <a:r>
              <a:rPr lang="sk-SK" dirty="0"/>
              <a:t>predpokladanie na základe podobných vlastností;</a:t>
            </a:r>
          </a:p>
          <a:p>
            <a:r>
              <a:rPr lang="sk-SK" b="1" dirty="0"/>
              <a:t>komparácia – </a:t>
            </a:r>
            <a:r>
              <a:rPr lang="sk-SK" dirty="0"/>
              <a:t>porovnávanie;</a:t>
            </a:r>
          </a:p>
          <a:p>
            <a:r>
              <a:rPr lang="sk-SK" b="1" dirty="0"/>
              <a:t>konkretizácia – </a:t>
            </a:r>
            <a:r>
              <a:rPr lang="sk-SK" dirty="0"/>
              <a:t>znázornenie (prípady, výsledky výskumov, tabuľky, grafy);</a:t>
            </a:r>
          </a:p>
          <a:p>
            <a:r>
              <a:rPr lang="sk-SK" b="1" dirty="0"/>
              <a:t>exemplifikácia – </a:t>
            </a:r>
            <a:r>
              <a:rPr lang="sk-SK" dirty="0"/>
              <a:t>doloženie na príkladoch;</a:t>
            </a:r>
          </a:p>
          <a:p>
            <a:r>
              <a:rPr lang="sk-SK" b="1" dirty="0"/>
              <a:t>generalizácia – </a:t>
            </a:r>
            <a:r>
              <a:rPr lang="sk-SK" dirty="0"/>
              <a:t>zovšeobecnenie, všeobecné tvrdenie.</a:t>
            </a:r>
            <a:endParaRPr lang="sk-SK" b="1" dirty="0"/>
          </a:p>
          <a:p>
            <a:endParaRPr lang="sk-SK"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eldhwen.files.wordpress.com/2010/08/6a00d8341c630a53ef010536f4ccca970b-800wi.jpg"/>
          <p:cNvPicPr>
            <a:picLocks noChangeAspect="1" noChangeArrowheads="1"/>
          </p:cNvPicPr>
          <p:nvPr/>
        </p:nvPicPr>
        <p:blipFill>
          <a:blip r:embed="rId2" cstate="print"/>
          <a:srcRect/>
          <a:stretch>
            <a:fillRect/>
          </a:stretch>
        </p:blipFill>
        <p:spPr bwMode="auto">
          <a:xfrm>
            <a:off x="5833394" y="4653136"/>
            <a:ext cx="3310606" cy="2204864"/>
          </a:xfrm>
          <a:prstGeom prst="rect">
            <a:avLst/>
          </a:prstGeom>
          <a:ln>
            <a:noFill/>
          </a:ln>
          <a:effectLst>
            <a:softEdge rad="112500"/>
          </a:effectLst>
        </p:spPr>
      </p:pic>
      <p:sp>
        <p:nvSpPr>
          <p:cNvPr id="3" name="Nadpis 2"/>
          <p:cNvSpPr>
            <a:spLocks noGrp="1"/>
          </p:cNvSpPr>
          <p:nvPr>
            <p:ph type="title"/>
          </p:nvPr>
        </p:nvSpPr>
        <p:spPr/>
        <p:txBody>
          <a:bodyPr/>
          <a:lstStyle/>
          <a:p>
            <a:r>
              <a:rPr lang="sk-SK" b="1" dirty="0">
                <a:latin typeface="Bookman Old Style" pitchFamily="18" charset="0"/>
              </a:rPr>
              <a:t>Lexika výkladu</a:t>
            </a:r>
          </a:p>
        </p:txBody>
      </p:sp>
      <p:sp>
        <p:nvSpPr>
          <p:cNvPr id="4" name="Zástupný symbol obsahu 3"/>
          <p:cNvSpPr>
            <a:spLocks noGrp="1"/>
          </p:cNvSpPr>
          <p:nvPr>
            <p:ph idx="1"/>
          </p:nvPr>
        </p:nvSpPr>
        <p:spPr>
          <a:xfrm>
            <a:off x="457200" y="1600200"/>
            <a:ext cx="8229600" cy="4565104"/>
          </a:xfrm>
        </p:spPr>
        <p:txBody>
          <a:bodyPr>
            <a:normAutofit lnSpcReduction="10000"/>
          </a:bodyPr>
          <a:lstStyle/>
          <a:p>
            <a:pPr algn="just"/>
            <a:r>
              <a:rPr lang="sk-SK" dirty="0">
                <a:latin typeface="Times New Roman" pitchFamily="18" charset="0"/>
                <a:cs typeface="Times New Roman" pitchFamily="18" charset="0"/>
              </a:rPr>
              <a:t>presné pojmy, odborné termíny, argumenty, fakty;</a:t>
            </a:r>
          </a:p>
          <a:p>
            <a:pPr algn="just"/>
            <a:r>
              <a:rPr lang="sk-SK" dirty="0">
                <a:latin typeface="Times New Roman" pitchFamily="18" charset="0"/>
                <a:cs typeface="Times New Roman" pitchFamily="18" charset="0"/>
              </a:rPr>
              <a:t>neutrálne a spisovné slová;</a:t>
            </a:r>
          </a:p>
          <a:p>
            <a:pPr algn="just"/>
            <a:r>
              <a:rPr lang="sk-SK" dirty="0">
                <a:latin typeface="Times New Roman" pitchFamily="18" charset="0"/>
                <a:cs typeface="Times New Roman" pitchFamily="18" charset="0"/>
              </a:rPr>
              <a:t>citácie, parafrázy, bibliografické odkazy, skratky, značky, internacionalizmy;</a:t>
            </a:r>
          </a:p>
          <a:p>
            <a:pPr algn="just"/>
            <a:r>
              <a:rPr lang="sk-SK" dirty="0">
                <a:latin typeface="Times New Roman" pitchFamily="18" charset="0"/>
                <a:cs typeface="Times New Roman" pitchFamily="18" charset="0"/>
              </a:rPr>
              <a:t>schémy, tabuľky, vzorce, grafy, fotografie;</a:t>
            </a:r>
          </a:p>
          <a:p>
            <a:pPr algn="just"/>
            <a:r>
              <a:rPr lang="sk-SK" dirty="0">
                <a:latin typeface="Times New Roman" pitchFamily="18" charset="0"/>
                <a:cs typeface="Times New Roman" pitchFamily="18" charset="0"/>
              </a:rPr>
              <a:t>výrazy typu: ukazuje sa, domnievame sa, vieme, vidieť, vychádza, je jasné, je pravdepodobné...</a:t>
            </a:r>
          </a:p>
          <a:p>
            <a:pPr algn="just">
              <a:buNone/>
            </a:pPr>
            <a:endParaRPr lang="sk-SK" dirty="0">
              <a:latin typeface="Times New Roman" pitchFamily="18" charset="0"/>
              <a:cs typeface="Times New Roman" pitchFamily="18" charset="0"/>
            </a:endParaRPr>
          </a:p>
          <a:p>
            <a:pPr algn="just">
              <a:buNone/>
            </a:pPr>
            <a:endParaRPr lang="sk-SK" dirty="0">
              <a:latin typeface="Times New Roman" pitchFamily="18" charset="0"/>
              <a:cs typeface="Times New Roman" pitchFamily="18" charset="0"/>
            </a:endParaRPr>
          </a:p>
          <a:p>
            <a:pPr algn="just">
              <a:buNone/>
            </a:pPr>
            <a:endParaRPr lang="sk-SK" dirty="0">
              <a:latin typeface="Times New Roman" pitchFamily="18" charset="0"/>
              <a:cs typeface="Times New Roman" pitchFamily="18" charset="0"/>
            </a:endParaRPr>
          </a:p>
        </p:txBody>
      </p:sp>
      <p:pic>
        <p:nvPicPr>
          <p:cNvPr id="20482" name="Picture 2" descr="http://lexika.tanto.de/wp-content/uploads/Lexika-Tanto.png"/>
          <p:cNvPicPr>
            <a:picLocks noChangeAspect="1" noChangeArrowheads="1"/>
          </p:cNvPicPr>
          <p:nvPr/>
        </p:nvPicPr>
        <p:blipFill>
          <a:blip r:embed="rId3" cstate="print"/>
          <a:srcRect/>
          <a:stretch>
            <a:fillRect/>
          </a:stretch>
        </p:blipFill>
        <p:spPr bwMode="auto">
          <a:xfrm>
            <a:off x="0" y="0"/>
            <a:ext cx="1296144" cy="11953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strips(upRight)">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strips(upRight)">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0482"/>
                                        </p:tgtEl>
                                        <p:attrNameLst>
                                          <p:attrName>style.visibility</p:attrName>
                                        </p:attrNameLst>
                                      </p:cBhvr>
                                      <p:to>
                                        <p:strVal val="visible"/>
                                      </p:to>
                                    </p:set>
                                    <p:animEffect transition="in" filter="dissolve">
                                      <p:cBhvr>
                                        <p:cTn id="23" dur="500"/>
                                        <p:tgtEl>
                                          <p:spTgt spid="2048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0484"/>
                                        </p:tgtEl>
                                        <p:attrNameLst>
                                          <p:attrName>style.visibility</p:attrName>
                                        </p:attrNameLst>
                                      </p:cBhvr>
                                      <p:to>
                                        <p:strVal val="visible"/>
                                      </p:to>
                                    </p:set>
                                    <p:animEffect transition="in" filter="dissolve">
                                      <p:cBhvr>
                                        <p:cTn id="28" dur="500"/>
                                        <p:tgtEl>
                                          <p:spTgt spid="20484"/>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3"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strips(upRight)">
                                      <p:cBhvr>
                                        <p:cTn id="4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a:latin typeface="Bookman Old Style" pitchFamily="18" charset="0"/>
                <a:cs typeface="Times New Roman" pitchFamily="18" charset="0"/>
              </a:rPr>
              <a:t>Morfológia</a:t>
            </a:r>
          </a:p>
        </p:txBody>
      </p:sp>
      <p:sp>
        <p:nvSpPr>
          <p:cNvPr id="3" name="Zástupný symbol obsahu 2"/>
          <p:cNvSpPr>
            <a:spLocks noGrp="1"/>
          </p:cNvSpPr>
          <p:nvPr>
            <p:ph idx="1"/>
          </p:nvPr>
        </p:nvSpPr>
        <p:spPr>
          <a:xfrm>
            <a:off x="457200" y="1600200"/>
            <a:ext cx="8229600" cy="4781128"/>
          </a:xfrm>
        </p:spPr>
        <p:txBody>
          <a:bodyPr>
            <a:normAutofit fontScale="92500" lnSpcReduction="10000"/>
          </a:bodyPr>
          <a:lstStyle/>
          <a:p>
            <a:r>
              <a:rPr lang="sk-SK" dirty="0">
                <a:latin typeface="Times New Roman" pitchFamily="18" charset="0"/>
                <a:cs typeface="Times New Roman" pitchFamily="18" charset="0"/>
              </a:rPr>
              <a:t>pasívne tvary slovies (javí sa, objavuje sa, bolo preskúmané, bolo dokázané...);</a:t>
            </a:r>
          </a:p>
          <a:p>
            <a:r>
              <a:rPr lang="sk-SK" dirty="0">
                <a:latin typeface="Times New Roman" pitchFamily="18" charset="0"/>
                <a:cs typeface="Times New Roman" pitchFamily="18" charset="0"/>
              </a:rPr>
              <a:t>nepoužívajú sa substantívne zámená (ja, my, kto, čo, nič, tamten, voľakto...);</a:t>
            </a:r>
          </a:p>
          <a:p>
            <a:r>
              <a:rPr lang="sk-SK" dirty="0">
                <a:latin typeface="Times New Roman" pitchFamily="18" charset="0"/>
                <a:cs typeface="Times New Roman" pitchFamily="18" charset="0"/>
              </a:rPr>
              <a:t>výskyt PM: prípad, situácia, vec, predmet, otázka, problém, záležitosť...</a:t>
            </a:r>
          </a:p>
          <a:p>
            <a:r>
              <a:rPr lang="sk-SK" dirty="0">
                <a:latin typeface="Times New Roman" pitchFamily="18" charset="0"/>
                <a:cs typeface="Times New Roman" pitchFamily="18" charset="0"/>
              </a:rPr>
              <a:t>prítomný čas;</a:t>
            </a:r>
          </a:p>
          <a:p>
            <a:r>
              <a:rPr lang="sk-SK" dirty="0">
                <a:latin typeface="Times New Roman" pitchFamily="18" charset="0"/>
                <a:cs typeface="Times New Roman" pitchFamily="18" charset="0"/>
              </a:rPr>
              <a:t>autorský plurál (1. os. </a:t>
            </a:r>
            <a:r>
              <a:rPr lang="sk-SK" dirty="0" err="1">
                <a:latin typeface="Times New Roman" pitchFamily="18" charset="0"/>
                <a:cs typeface="Times New Roman" pitchFamily="18" charset="0"/>
              </a:rPr>
              <a:t>pl</a:t>
            </a:r>
            <a:r>
              <a:rPr lang="sk-SK" dirty="0">
                <a:latin typeface="Times New Roman" pitchFamily="18" charset="0"/>
                <a:cs typeface="Times New Roman" pitchFamily="18" charset="0"/>
              </a:rPr>
              <a:t>.) alebo 3. os. </a:t>
            </a:r>
            <a:r>
              <a:rPr lang="sk-SK" dirty="0" err="1">
                <a:latin typeface="Times New Roman" pitchFamily="18" charset="0"/>
                <a:cs typeface="Times New Roman" pitchFamily="18" charset="0"/>
              </a:rPr>
              <a:t>sg</a:t>
            </a:r>
            <a:r>
              <a:rPr lang="sk-SK" dirty="0">
                <a:latin typeface="Times New Roman" pitchFamily="18" charset="0"/>
                <a:cs typeface="Times New Roman" pitchFamily="18" charset="0"/>
              </a:rPr>
              <a:t>.;</a:t>
            </a:r>
          </a:p>
          <a:p>
            <a:r>
              <a:rPr lang="sk-SK" dirty="0">
                <a:latin typeface="Times New Roman" pitchFamily="18" charset="0"/>
                <a:cs typeface="Times New Roman" pitchFamily="18" charset="0"/>
              </a:rPr>
              <a:t>podraďovacie spojky (keby, keďže, zatiaľ čo, kým, ak, len čo...), vzťažné zámená.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lstStyle/>
          <a:p>
            <a:r>
              <a:rPr lang="sk-SK" b="1" dirty="0">
                <a:latin typeface="Bookman Old Style" pitchFamily="18" charset="0"/>
              </a:rPr>
              <a:t>Syntax</a:t>
            </a:r>
          </a:p>
        </p:txBody>
      </p:sp>
      <p:sp>
        <p:nvSpPr>
          <p:cNvPr id="3" name="Zástupný symbol obsahu 2"/>
          <p:cNvSpPr>
            <a:spLocks noGrp="1"/>
          </p:cNvSpPr>
          <p:nvPr>
            <p:ph idx="1"/>
          </p:nvPr>
        </p:nvSpPr>
        <p:spPr>
          <a:xfrm>
            <a:off x="467544" y="836712"/>
            <a:ext cx="8229600" cy="1656184"/>
          </a:xfrm>
        </p:spPr>
        <p:txBody>
          <a:bodyPr>
            <a:normAutofit fontScale="85000" lnSpcReduction="20000"/>
          </a:bodyPr>
          <a:lstStyle/>
          <a:p>
            <a:r>
              <a:rPr lang="sk-SK" dirty="0">
                <a:latin typeface="Times New Roman" pitchFamily="18" charset="0"/>
                <a:cs typeface="Times New Roman" pitchFamily="18" charset="0"/>
              </a:rPr>
              <a:t>podraďovacie súvetia;</a:t>
            </a:r>
          </a:p>
          <a:p>
            <a:r>
              <a:rPr lang="sk-SK" dirty="0">
                <a:latin typeface="Times New Roman" pitchFamily="18" charset="0"/>
                <a:cs typeface="Times New Roman" pitchFamily="18" charset="0"/>
              </a:rPr>
              <a:t>zložené súvetia;</a:t>
            </a:r>
          </a:p>
          <a:p>
            <a:r>
              <a:rPr lang="sk-SK" dirty="0" err="1">
                <a:latin typeface="Times New Roman" pitchFamily="18" charset="0"/>
                <a:cs typeface="Times New Roman" pitchFamily="18" charset="0"/>
              </a:rPr>
              <a:t>polovetné</a:t>
            </a:r>
            <a:r>
              <a:rPr lang="sk-SK" dirty="0">
                <a:latin typeface="Times New Roman" pitchFamily="18" charset="0"/>
                <a:cs typeface="Times New Roman" pitchFamily="18" charset="0"/>
              </a:rPr>
              <a:t> konštrukcie;</a:t>
            </a:r>
          </a:p>
          <a:p>
            <a:r>
              <a:rPr lang="sk-SK" dirty="0">
                <a:latin typeface="Times New Roman" pitchFamily="18" charset="0"/>
                <a:cs typeface="Times New Roman" pitchFamily="18" charset="0"/>
              </a:rPr>
              <a:t>správne postavenie prívlastkov.</a:t>
            </a:r>
          </a:p>
          <a:p>
            <a:pPr>
              <a:buNone/>
            </a:pPr>
            <a:endParaRPr lang="sk-SK" dirty="0">
              <a:latin typeface="Times New Roman" pitchFamily="18" charset="0"/>
              <a:cs typeface="Times New Roman" pitchFamily="18" charset="0"/>
            </a:endParaRPr>
          </a:p>
          <a:p>
            <a:endParaRPr lang="sk-SK" dirty="0">
              <a:latin typeface="Times New Roman" pitchFamily="18" charset="0"/>
              <a:cs typeface="Times New Roman" pitchFamily="18" charset="0"/>
            </a:endParaRPr>
          </a:p>
        </p:txBody>
      </p:sp>
      <p:sp>
        <p:nvSpPr>
          <p:cNvPr id="4" name="Nadpis 1"/>
          <p:cNvSpPr txBox="1">
            <a:spLocks/>
          </p:cNvSpPr>
          <p:nvPr/>
        </p:nvSpPr>
        <p:spPr>
          <a:xfrm>
            <a:off x="539552" y="24208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k-SK" sz="4400" b="1" dirty="0">
                <a:latin typeface="Bookman Old Style" pitchFamily="18" charset="0"/>
                <a:ea typeface="+mj-ea"/>
                <a:cs typeface="+mj-cs"/>
              </a:rPr>
              <a:t>Štylistika</a:t>
            </a:r>
            <a:endParaRPr kumimoji="0" lang="sk-SK" sz="4400" b="1" i="0" u="none" strike="noStrike" kern="1200" cap="none" spc="0" normalizeH="0" baseline="0" noProof="0" dirty="0">
              <a:ln>
                <a:noFill/>
              </a:ln>
              <a:solidFill>
                <a:schemeClr val="tx1"/>
              </a:solidFill>
              <a:effectLst/>
              <a:uLnTx/>
              <a:uFillTx/>
              <a:latin typeface="Bookman Old Style" pitchFamily="18" charset="0"/>
              <a:ea typeface="+mj-ea"/>
              <a:cs typeface="+mj-cs"/>
            </a:endParaRPr>
          </a:p>
        </p:txBody>
      </p:sp>
      <p:sp>
        <p:nvSpPr>
          <p:cNvPr id="5" name="Zástupný symbol obsahu 2"/>
          <p:cNvSpPr txBox="1">
            <a:spLocks/>
          </p:cNvSpPr>
          <p:nvPr/>
        </p:nvSpPr>
        <p:spPr>
          <a:xfrm>
            <a:off x="611560" y="3356992"/>
            <a:ext cx="8229600" cy="3124944"/>
          </a:xfrm>
          <a:prstGeom prst="rect">
            <a:avLst/>
          </a:prstGeom>
        </p:spPr>
        <p:txBody>
          <a:bodyPr vert="horz" lIns="91440" tIns="45720" rIns="91440" bIns="45720" rtlCol="0">
            <a:normAutofit fontScale="85000" lnSpcReduction="20000"/>
          </a:bodyPr>
          <a:lstStyle/>
          <a:p>
            <a:pPr marL="342900" lvl="0" indent="-342900">
              <a:spcBef>
                <a:spcPct val="20000"/>
              </a:spcBef>
              <a:buFont typeface="Arial" pitchFamily="34" charset="0"/>
              <a:buChar char="•"/>
            </a:pPr>
            <a:r>
              <a:rPr lang="sk-SK" sz="3200" dirty="0">
                <a:latin typeface="Times New Roman" pitchFamily="18" charset="0"/>
                <a:cs typeface="Times New Roman" pitchFamily="18" charset="0"/>
              </a:rPr>
              <a:t>zložitá konštrukcia textu – interpunkčné znamienka (zátvorky, pomlčky, bodkočiarky, dvojbodky, úvodzovky...);</a:t>
            </a:r>
          </a:p>
          <a:p>
            <a:pPr marL="342900" lvl="0" indent="-342900">
              <a:spcBef>
                <a:spcPct val="20000"/>
              </a:spcBef>
              <a:buFont typeface="Arial" pitchFamily="34" charset="0"/>
              <a:buChar char="•"/>
            </a:pPr>
            <a:r>
              <a:rPr lang="sk-SK" sz="3200" dirty="0">
                <a:latin typeface="Times New Roman" pitchFamily="18" charset="0"/>
                <a:cs typeface="Times New Roman" pitchFamily="18" charset="0"/>
              </a:rPr>
              <a:t>odkazovacie výrazy (nezačíname vety slovesami ako pri rozprávaní);</a:t>
            </a:r>
          </a:p>
          <a:p>
            <a:pPr marL="342900" lvl="0" indent="-342900">
              <a:spcBef>
                <a:spcPct val="20000"/>
              </a:spcBef>
              <a:buFont typeface="Arial" pitchFamily="34" charset="0"/>
              <a:buChar char="•"/>
            </a:pPr>
            <a:r>
              <a:rPr lang="sk-SK" sz="3200" dirty="0">
                <a:latin typeface="Times New Roman" pitchFamily="18" charset="0"/>
                <a:cs typeface="Times New Roman" pitchFamily="18" charset="0"/>
              </a:rPr>
              <a:t>vysoký index opakovanie výrazu (pozorujeme jav z rozličných strán, t. j. často sa k jeho pomenovaniu v texte vraciame).</a:t>
            </a:r>
          </a:p>
          <a:p>
            <a:pPr marL="342900" lvl="0" indent="-342900">
              <a:spcBef>
                <a:spcPct val="20000"/>
              </a:spcBef>
              <a:buFont typeface="Arial" pitchFamily="34" charset="0"/>
              <a:buChar char="•"/>
            </a:pPr>
            <a:endParaRPr kumimoji="0" lang="sk-SK"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k-SK"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sk-SK"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dissolv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0" end="0"/>
                                            </p:txEl>
                                          </p:spTgt>
                                        </p:tgtEl>
                                        <p:attrNameLst>
                                          <p:attrName>style.visibility</p:attrName>
                                        </p:attrNameLst>
                                      </p:cBhvr>
                                      <p:to>
                                        <p:strVal val="visible"/>
                                      </p:to>
                                    </p:set>
                                    <p:anim calcmode="lin" valueType="num">
                                      <p:cBhvr additive="base">
                                        <p:cTn id="4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 calcmode="lin" valueType="num">
                                      <p:cBhvr additive="base">
                                        <p:cTn id="4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 calcmode="lin" valueType="num">
                                      <p:cBhvr additive="base">
                                        <p:cTn id="5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TotalTime>
  <Words>1157</Words>
  <Application>Microsoft Office PowerPoint</Application>
  <PresentationFormat>Prezentácia na obrazovke (4:3)</PresentationFormat>
  <Paragraphs>82</Paragraphs>
  <Slides>14</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14</vt:i4>
      </vt:variant>
    </vt:vector>
  </HeadingPairs>
  <TitlesOfParts>
    <vt:vector size="21" baseType="lpstr">
      <vt:lpstr>Arial</vt:lpstr>
      <vt:lpstr>Arial Rounded MT Bold</vt:lpstr>
      <vt:lpstr>Baskerville Old Face</vt:lpstr>
      <vt:lpstr>Bookman Old Style</vt:lpstr>
      <vt:lpstr>Calibri</vt:lpstr>
      <vt:lpstr>Times New Roman</vt:lpstr>
      <vt:lpstr>Motív Office</vt:lpstr>
      <vt:lpstr>Výkladový slohový postup</vt:lpstr>
      <vt:lpstr>Úloha, cieľ VSP</vt:lpstr>
      <vt:lpstr>Znaky</vt:lpstr>
      <vt:lpstr>Podoba VSP</vt:lpstr>
      <vt:lpstr>Výklad</vt:lpstr>
      <vt:lpstr>Prezentácia programu PowerPoint</vt:lpstr>
      <vt:lpstr>Lexika výkladu</vt:lpstr>
      <vt:lpstr>Morfológia</vt:lpstr>
      <vt:lpstr>Syntax</vt:lpstr>
      <vt:lpstr>Trichotomické členenie</vt:lpstr>
      <vt:lpstr>Staroba (Výklad)</vt:lpstr>
      <vt:lpstr>Alergie (Výklad)</vt:lpstr>
      <vt:lpstr>Na čo si dávať pozor pri písaní výkladu!</vt:lpstr>
      <vt:lpstr>Veľa šťastia pri písaní výkladu!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Výkladový slohový postup</dc:title>
  <dc:creator>Home</dc:creator>
  <cp:lastModifiedBy>HP</cp:lastModifiedBy>
  <cp:revision>53</cp:revision>
  <dcterms:created xsi:type="dcterms:W3CDTF">2013-11-01T07:40:01Z</dcterms:created>
  <dcterms:modified xsi:type="dcterms:W3CDTF">2021-12-07T20:29:30Z</dcterms:modified>
</cp:coreProperties>
</file>