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78" r:id="rId5"/>
    <p:sldId id="259" r:id="rId6"/>
    <p:sldId id="261" r:id="rId7"/>
    <p:sldId id="260" r:id="rId8"/>
    <p:sldId id="262" r:id="rId9"/>
    <p:sldId id="263" r:id="rId10"/>
    <p:sldId id="264" r:id="rId11"/>
    <p:sldId id="266" r:id="rId12"/>
    <p:sldId id="267" r:id="rId13"/>
    <p:sldId id="271" r:id="rId14"/>
    <p:sldId id="268" r:id="rId15"/>
    <p:sldId id="269" r:id="rId16"/>
    <p:sldId id="270" r:id="rId17"/>
    <p:sldId id="272" r:id="rId18"/>
    <p:sldId id="273" r:id="rId19"/>
    <p:sldId id="274" r:id="rId20"/>
    <p:sldId id="275" r:id="rId21"/>
    <p:sldId id="276" r:id="rId22"/>
    <p:sldId id="280" r:id="rId23"/>
    <p:sldId id="265" r:id="rId24"/>
    <p:sldId id="277" r:id="rId25"/>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529" autoAdjust="0"/>
    <p:restoredTop sz="94660"/>
  </p:normalViewPr>
  <p:slideViewPr>
    <p:cSldViewPr snapToGrid="0">
      <p:cViewPr varScale="1">
        <p:scale>
          <a:sx n="74" d="100"/>
          <a:sy n="74" d="100"/>
        </p:scale>
        <p:origin x="63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Arkusz_programu_Microsoft_Excel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Arkusz_programu_Microsoft_Excel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pl-PL" dirty="0"/>
              <a:t>średnia emisja </a:t>
            </a:r>
            <a:r>
              <a:rPr lang="pl-PL" dirty="0" smtClean="0"/>
              <a:t>CO2 na osobę</a:t>
            </a:r>
            <a:endParaRPr lang="pl-PL" dirty="0"/>
          </a:p>
        </c:rich>
      </c:tx>
      <c:layout>
        <c:manualLayout>
          <c:xMode val="edge"/>
          <c:yMode val="edge"/>
          <c:x val="0.37177643608251226"/>
          <c:y val="2.7171834574875788E-2"/>
        </c:manualLayout>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pl-PL"/>
        </a:p>
      </c:txPr>
    </c:title>
    <c:autoTitleDeleted val="0"/>
    <c:plotArea>
      <c:layout>
        <c:manualLayout>
          <c:layoutTarget val="inner"/>
          <c:xMode val="edge"/>
          <c:yMode val="edge"/>
          <c:x val="0.29047033988352411"/>
          <c:y val="6.9598764359039791E-2"/>
          <c:w val="0.40098911942211457"/>
          <c:h val="0.70345740199819962"/>
        </c:manualLayout>
      </c:layout>
      <c:pieChart>
        <c:varyColors val="1"/>
        <c:ser>
          <c:idx val="0"/>
          <c:order val="0"/>
          <c:tx>
            <c:strRef>
              <c:f>Arkusz1!$B$1</c:f>
              <c:strCache>
                <c:ptCount val="1"/>
                <c:pt idx="0">
                  <c:v>średnia emisja CO2</c:v>
                </c:pt>
              </c:strCache>
            </c:strRef>
          </c:tx>
          <c:dPt>
            <c:idx val="0"/>
            <c:bubble3D val="0"/>
            <c:spPr>
              <a:gradFill rotWithShape="1">
                <a:gsLst>
                  <a:gs pos="0">
                    <a:schemeClr val="accent1">
                      <a:tint val="96000"/>
                      <a:lumMod val="100000"/>
                    </a:schemeClr>
                  </a:gs>
                  <a:gs pos="78000">
                    <a:schemeClr val="accent1">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dPt>
          <c:dPt>
            <c:idx val="1"/>
            <c:bubble3D val="0"/>
            <c:spPr>
              <a:gradFill rotWithShape="1">
                <a:gsLst>
                  <a:gs pos="0">
                    <a:schemeClr val="accent2">
                      <a:tint val="96000"/>
                      <a:lumMod val="100000"/>
                    </a:schemeClr>
                  </a:gs>
                  <a:gs pos="78000">
                    <a:schemeClr val="accent2">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dPt>
          <c:dPt>
            <c:idx val="2"/>
            <c:bubble3D val="0"/>
            <c:spPr>
              <a:gradFill rotWithShape="1">
                <a:gsLst>
                  <a:gs pos="0">
                    <a:schemeClr val="accent3">
                      <a:tint val="96000"/>
                      <a:lumMod val="100000"/>
                    </a:schemeClr>
                  </a:gs>
                  <a:gs pos="78000">
                    <a:schemeClr val="accent3">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dPt>
          <c:dPt>
            <c:idx val="3"/>
            <c:bubble3D val="0"/>
            <c:spPr>
              <a:gradFill rotWithShape="1">
                <a:gsLst>
                  <a:gs pos="0">
                    <a:schemeClr val="accent4">
                      <a:tint val="96000"/>
                      <a:lumMod val="100000"/>
                    </a:schemeClr>
                  </a:gs>
                  <a:gs pos="78000">
                    <a:schemeClr val="accent4">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dPt>
          <c:dPt>
            <c:idx val="4"/>
            <c:bubble3D val="0"/>
            <c:spPr>
              <a:gradFill rotWithShape="1">
                <a:gsLst>
                  <a:gs pos="0">
                    <a:schemeClr val="accent5">
                      <a:tint val="96000"/>
                      <a:lumMod val="100000"/>
                    </a:schemeClr>
                  </a:gs>
                  <a:gs pos="78000">
                    <a:schemeClr val="accent5">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dPt>
          <c:dPt>
            <c:idx val="5"/>
            <c:bubble3D val="0"/>
            <c:spPr>
              <a:gradFill rotWithShape="1">
                <a:gsLst>
                  <a:gs pos="0">
                    <a:schemeClr val="accent6">
                      <a:tint val="96000"/>
                      <a:lumMod val="100000"/>
                    </a:schemeClr>
                  </a:gs>
                  <a:gs pos="78000">
                    <a:schemeClr val="accent6">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dPt>
          <c:dPt>
            <c:idx val="6"/>
            <c:bubble3D val="0"/>
            <c:spPr>
              <a:gradFill rotWithShape="1">
                <a:gsLst>
                  <a:gs pos="0">
                    <a:schemeClr val="accent1">
                      <a:lumMod val="60000"/>
                      <a:tint val="96000"/>
                      <a:lumMod val="100000"/>
                    </a:schemeClr>
                  </a:gs>
                  <a:gs pos="78000">
                    <a:schemeClr val="accent1">
                      <a:lumMod val="6000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dPt>
          <c:dPt>
            <c:idx val="7"/>
            <c:bubble3D val="0"/>
            <c:spPr>
              <a:gradFill rotWithShape="1">
                <a:gsLst>
                  <a:gs pos="0">
                    <a:schemeClr val="accent2">
                      <a:lumMod val="60000"/>
                      <a:tint val="96000"/>
                      <a:lumMod val="100000"/>
                    </a:schemeClr>
                  </a:gs>
                  <a:gs pos="78000">
                    <a:schemeClr val="accent2">
                      <a:lumMod val="6000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dPt>
          <c:dLbls>
            <c:dLbl>
              <c:idx val="0"/>
              <c:layout/>
              <c:tx>
                <c:rich>
                  <a:bodyPr/>
                  <a:lstStyle/>
                  <a:p>
                    <a:r>
                      <a:rPr lang="en-US" dirty="0" smtClean="0"/>
                      <a:t>8,3</a:t>
                    </a:r>
                    <a:r>
                      <a:rPr lang="en-US" baseline="0" dirty="0" smtClean="0"/>
                      <a:t> ton</a:t>
                    </a:r>
                    <a:endParaRPr lang="en-US" dirty="0"/>
                  </a:p>
                </c:rich>
              </c:tx>
              <c:showLegendKey val="0"/>
              <c:showVal val="0"/>
              <c:showCatName val="0"/>
              <c:showSerName val="0"/>
              <c:showPercent val="1"/>
              <c:showBubbleSize val="0"/>
              <c:extLst>
                <c:ext xmlns:c15="http://schemas.microsoft.com/office/drawing/2012/chart" uri="{CE6537A1-D6FC-4f65-9D91-7224C49458BB}">
                  <c15:layout/>
                </c:ext>
              </c:extLst>
            </c:dLbl>
            <c:dLbl>
              <c:idx val="1"/>
              <c:layout/>
              <c:tx>
                <c:rich>
                  <a:bodyPr/>
                  <a:lstStyle/>
                  <a:p>
                    <a:r>
                      <a:rPr lang="en-US" dirty="0" smtClean="0"/>
                      <a:t>9,8  ton</a:t>
                    </a:r>
                    <a:endParaRPr lang="en-US" dirty="0"/>
                  </a:p>
                </c:rich>
              </c:tx>
              <c:showLegendKey val="0"/>
              <c:showVal val="0"/>
              <c:showCatName val="0"/>
              <c:showSerName val="0"/>
              <c:showPercent val="1"/>
              <c:showBubbleSize val="0"/>
              <c:extLst>
                <c:ext xmlns:c15="http://schemas.microsoft.com/office/drawing/2012/chart" uri="{CE6537A1-D6FC-4f65-9D91-7224C49458BB}">
                  <c15:layout/>
                </c:ext>
              </c:extLst>
            </c:dLbl>
            <c:dLbl>
              <c:idx val="2"/>
              <c:layout/>
              <c:tx>
                <c:rich>
                  <a:bodyPr/>
                  <a:lstStyle/>
                  <a:p>
                    <a:r>
                      <a:rPr lang="en-US" dirty="0" smtClean="0"/>
                      <a:t>4,9</a:t>
                    </a:r>
                    <a:r>
                      <a:rPr lang="en-US" baseline="0" dirty="0" smtClean="0"/>
                      <a:t> ton</a:t>
                    </a:r>
                    <a:endParaRPr lang="en-US" dirty="0"/>
                  </a:p>
                </c:rich>
              </c:tx>
              <c:showLegendKey val="0"/>
              <c:showVal val="0"/>
              <c:showCatName val="0"/>
              <c:showSerName val="0"/>
              <c:showPercent val="1"/>
              <c:showBubbleSize val="0"/>
              <c:extLst>
                <c:ext xmlns:c15="http://schemas.microsoft.com/office/drawing/2012/chart" uri="{CE6537A1-D6FC-4f65-9D91-7224C49458BB}">
                  <c15:layout/>
                </c:ext>
              </c:extLst>
            </c:dLbl>
            <c:dLbl>
              <c:idx val="3"/>
              <c:layout/>
              <c:tx>
                <c:rich>
                  <a:bodyPr/>
                  <a:lstStyle/>
                  <a:p>
                    <a:r>
                      <a:rPr lang="en-US" dirty="0" smtClean="0"/>
                      <a:t>6,3 ton</a:t>
                    </a:r>
                    <a:endParaRPr lang="en-US" dirty="0"/>
                  </a:p>
                </c:rich>
              </c:tx>
              <c:showLegendKey val="0"/>
              <c:showVal val="0"/>
              <c:showCatName val="0"/>
              <c:showSerName val="0"/>
              <c:showPercent val="1"/>
              <c:showBubbleSize val="0"/>
              <c:extLst>
                <c:ext xmlns:c15="http://schemas.microsoft.com/office/drawing/2012/chart" uri="{CE6537A1-D6FC-4f65-9D91-7224C49458BB}">
                  <c15:layout/>
                </c:ext>
              </c:extLst>
            </c:dLbl>
            <c:dLbl>
              <c:idx val="4"/>
              <c:layout/>
              <c:tx>
                <c:rich>
                  <a:bodyPr/>
                  <a:lstStyle/>
                  <a:p>
                    <a:r>
                      <a:rPr lang="en-US" dirty="0" smtClean="0"/>
                      <a:t>4,8</a:t>
                    </a:r>
                    <a:r>
                      <a:rPr lang="en-US" baseline="0" dirty="0" smtClean="0"/>
                      <a:t> ton</a:t>
                    </a:r>
                    <a:endParaRPr lang="en-US" dirty="0"/>
                  </a:p>
                </c:rich>
              </c:tx>
              <c:showLegendKey val="0"/>
              <c:showVal val="0"/>
              <c:showCatName val="0"/>
              <c:showSerName val="0"/>
              <c:showPercent val="1"/>
              <c:showBubbleSize val="0"/>
              <c:extLst>
                <c:ext xmlns:c15="http://schemas.microsoft.com/office/drawing/2012/chart" uri="{CE6537A1-D6FC-4f65-9D91-7224C49458BB}">
                  <c15:layout/>
                </c:ext>
              </c:extLst>
            </c:dLbl>
            <c:dLbl>
              <c:idx val="5"/>
              <c:layout/>
              <c:tx>
                <c:rich>
                  <a:bodyPr/>
                  <a:lstStyle/>
                  <a:p>
                    <a:r>
                      <a:rPr lang="en-US" dirty="0" smtClean="0"/>
                      <a:t>6,4</a:t>
                    </a:r>
                    <a:r>
                      <a:rPr lang="en-US" baseline="0" dirty="0" smtClean="0"/>
                      <a:t> ton</a:t>
                    </a:r>
                    <a:endParaRPr lang="en-US" dirty="0"/>
                  </a:p>
                </c:rich>
              </c:tx>
              <c:showLegendKey val="0"/>
              <c:showVal val="0"/>
              <c:showCatName val="0"/>
              <c:showSerName val="0"/>
              <c:showPercent val="1"/>
              <c:showBubbleSize val="0"/>
              <c:extLst>
                <c:ext xmlns:c15="http://schemas.microsoft.com/office/drawing/2012/chart" uri="{CE6537A1-D6FC-4f65-9D91-7224C49458BB}">
                  <c15:layout/>
                </c:ext>
              </c:extLst>
            </c:dLbl>
            <c:dLbl>
              <c:idx val="6"/>
              <c:layout/>
              <c:tx>
                <c:rich>
                  <a:bodyPr/>
                  <a:lstStyle/>
                  <a:p>
                    <a:r>
                      <a:rPr lang="en-US" dirty="0" smtClean="0"/>
                      <a:t>4,5</a:t>
                    </a:r>
                    <a:r>
                      <a:rPr lang="en-US" baseline="0" dirty="0" smtClean="0"/>
                      <a:t> ton</a:t>
                    </a:r>
                    <a:endParaRPr lang="en-US" dirty="0"/>
                  </a:p>
                </c:rich>
              </c:tx>
              <c:showLegendKey val="0"/>
              <c:showVal val="0"/>
              <c:showCatName val="0"/>
              <c:showSerName val="0"/>
              <c:showPercent val="1"/>
              <c:showBubbleSize val="0"/>
              <c:extLst>
                <c:ext xmlns:c15="http://schemas.microsoft.com/office/drawing/2012/chart" uri="{CE6537A1-D6FC-4f65-9D91-7224C49458BB}">
                  <c15:layout/>
                </c:ext>
              </c:extLst>
            </c:dLbl>
            <c:dLbl>
              <c:idx val="7"/>
              <c:layout/>
              <c:tx>
                <c:rich>
                  <a:bodyPr/>
                  <a:lstStyle/>
                  <a:p>
                    <a:r>
                      <a:rPr lang="en-US" dirty="0" smtClean="0"/>
                      <a:t>11</a:t>
                    </a:r>
                    <a:r>
                      <a:rPr lang="en-US" baseline="0" dirty="0" smtClean="0"/>
                      <a:t> ton</a:t>
                    </a:r>
                    <a:endParaRPr lang="en-US" dirty="0"/>
                  </a:p>
                </c:rich>
              </c:tx>
              <c:showLegendKey val="0"/>
              <c:showVal val="0"/>
              <c:showCatName val="0"/>
              <c:showSerName val="0"/>
              <c:showPercent val="1"/>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pl-PL"/>
              </a:p>
            </c:txPr>
            <c:showLegendKey val="0"/>
            <c:showVal val="0"/>
            <c:showCatName val="0"/>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Arkusz1!$A$2:$A$9</c:f>
              <c:strCache>
                <c:ptCount val="8"/>
                <c:pt idx="0">
                  <c:v>Polska</c:v>
                </c:pt>
                <c:pt idx="1">
                  <c:v>Niemcy</c:v>
                </c:pt>
                <c:pt idx="2">
                  <c:v>Czechy</c:v>
                </c:pt>
                <c:pt idx="3">
                  <c:v>Słowacja</c:v>
                </c:pt>
                <c:pt idx="4">
                  <c:v>Ukraina</c:v>
                </c:pt>
                <c:pt idx="5">
                  <c:v>Białoruś</c:v>
                </c:pt>
                <c:pt idx="6">
                  <c:v>Litwa</c:v>
                </c:pt>
                <c:pt idx="7">
                  <c:v>Rosja</c:v>
                </c:pt>
              </c:strCache>
            </c:strRef>
          </c:cat>
          <c:val>
            <c:numRef>
              <c:f>Arkusz1!$B$2:$B$9</c:f>
              <c:numCache>
                <c:formatCode>General</c:formatCode>
                <c:ptCount val="8"/>
                <c:pt idx="0">
                  <c:v>8.3000000000000007</c:v>
                </c:pt>
                <c:pt idx="1">
                  <c:v>9.8000000000000007</c:v>
                </c:pt>
                <c:pt idx="2">
                  <c:v>4.9000000000000004</c:v>
                </c:pt>
                <c:pt idx="3">
                  <c:v>6.3</c:v>
                </c:pt>
                <c:pt idx="4">
                  <c:v>4.8</c:v>
                </c:pt>
                <c:pt idx="5">
                  <c:v>6.4</c:v>
                </c:pt>
                <c:pt idx="6">
                  <c:v>4.5</c:v>
                </c:pt>
                <c:pt idx="7">
                  <c:v>11</c:v>
                </c:pt>
              </c:numCache>
            </c:numRef>
          </c:val>
        </c:ser>
        <c:dLbls>
          <c:showLegendKey val="0"/>
          <c:showVal val="0"/>
          <c:showCatName val="0"/>
          <c:showSerName val="0"/>
          <c:showPercent val="1"/>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pl-PL"/>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pl-P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średnia roczna emisja CO2</a:t>
            </a:r>
          </a:p>
        </c:rich>
      </c:tx>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pl-PL"/>
        </a:p>
      </c:txPr>
    </c:title>
    <c:autoTitleDeleted val="0"/>
    <c:plotArea>
      <c:layout>
        <c:manualLayout>
          <c:layoutTarget val="inner"/>
          <c:xMode val="edge"/>
          <c:yMode val="edge"/>
          <c:x val="0.1006707750340075"/>
          <c:y val="0.11152925954586176"/>
          <c:w val="0.65798016126434089"/>
          <c:h val="0.88847074045413821"/>
        </c:manualLayout>
      </c:layout>
      <c:pieChart>
        <c:varyColors val="1"/>
        <c:ser>
          <c:idx val="0"/>
          <c:order val="0"/>
          <c:tx>
            <c:strRef>
              <c:f>Arkusz1!$B$1</c:f>
              <c:strCache>
                <c:ptCount val="1"/>
                <c:pt idx="0">
                  <c:v>średnia roczna emisja CO2</c:v>
                </c:pt>
              </c:strCache>
            </c:strRef>
          </c:tx>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Pt>
            <c:idx val="4"/>
            <c:bubble3D val="0"/>
            <c:spPr>
              <a:solidFill>
                <a:schemeClr val="accent5"/>
              </a:solidFill>
              <a:ln>
                <a:noFill/>
              </a:ln>
              <a:effectLst>
                <a:outerShdw blurRad="254000" sx="102000" sy="102000" algn="ctr" rotWithShape="0">
                  <a:prstClr val="black">
                    <a:alpha val="20000"/>
                  </a:prstClr>
                </a:outerShdw>
              </a:effectLst>
            </c:spPr>
          </c:dPt>
          <c:dPt>
            <c:idx val="5"/>
            <c:bubble3D val="0"/>
            <c:spPr>
              <a:solidFill>
                <a:schemeClr val="accent6"/>
              </a:solidFill>
              <a:ln>
                <a:noFill/>
              </a:ln>
              <a:effectLst>
                <a:outerShdw blurRad="254000" sx="102000" sy="102000" algn="ctr" rotWithShape="0">
                  <a:prstClr val="black">
                    <a:alpha val="20000"/>
                  </a:prstClr>
                </a:outerShdw>
              </a:effectLst>
            </c:spPr>
          </c:dPt>
          <c:dPt>
            <c:idx val="6"/>
            <c:bubble3D val="0"/>
            <c:spPr>
              <a:solidFill>
                <a:schemeClr val="accent1">
                  <a:lumMod val="60000"/>
                </a:schemeClr>
              </a:solidFill>
              <a:ln>
                <a:noFill/>
              </a:ln>
              <a:effectLst>
                <a:outerShdw blurRad="254000" sx="102000" sy="102000" algn="ctr" rotWithShape="0">
                  <a:prstClr val="black">
                    <a:alpha val="20000"/>
                  </a:prstClr>
                </a:outerShdw>
              </a:effectLst>
            </c:spPr>
          </c:dPt>
          <c:dPt>
            <c:idx val="7"/>
            <c:bubble3D val="0"/>
            <c:spPr>
              <a:solidFill>
                <a:schemeClr val="accent2">
                  <a:lumMod val="60000"/>
                </a:schemeClr>
              </a:solidFill>
              <a:ln>
                <a:noFill/>
              </a:ln>
              <a:effectLst>
                <a:outerShdw blurRad="254000" sx="102000" sy="102000" algn="ctr" rotWithShape="0">
                  <a:prstClr val="black">
                    <a:alpha val="20000"/>
                  </a:prstClr>
                </a:outerShdw>
              </a:effectLst>
            </c:spPr>
          </c:dPt>
          <c:dPt>
            <c:idx val="8"/>
            <c:bubble3D val="0"/>
            <c:spPr>
              <a:solidFill>
                <a:schemeClr val="accent3">
                  <a:lumMod val="60000"/>
                </a:schemeClr>
              </a:solidFill>
              <a:ln>
                <a:noFill/>
              </a:ln>
              <a:effectLst>
                <a:outerShdw blurRad="254000" sx="102000" sy="102000" algn="ctr" rotWithShape="0">
                  <a:prstClr val="black">
                    <a:alpha val="20000"/>
                  </a:prstClr>
                </a:outerShdw>
              </a:effectLst>
            </c:spPr>
          </c:dPt>
          <c:dLbls>
            <c:dLbl>
              <c:idx val="0"/>
              <c:layout/>
              <c:tx>
                <c:rich>
                  <a:bodyPr/>
                  <a:lstStyle/>
                  <a:p>
                    <a:r>
                      <a:rPr lang="en-US" dirty="0" smtClean="0"/>
                      <a:t>99,6</a:t>
                    </a:r>
                    <a:r>
                      <a:rPr lang="en-US" baseline="0" dirty="0" smtClean="0"/>
                      <a:t> ton</a:t>
                    </a:r>
                    <a:endParaRPr lang="en-US" dirty="0"/>
                  </a:p>
                </c:rich>
              </c:tx>
              <c:dLblPos val="ctr"/>
              <c:showLegendKey val="0"/>
              <c:showVal val="0"/>
              <c:showCatName val="0"/>
              <c:showSerName val="0"/>
              <c:showPercent val="1"/>
              <c:showBubbleSize val="0"/>
              <c:extLst>
                <c:ext xmlns:c15="http://schemas.microsoft.com/office/drawing/2012/chart" uri="{CE6537A1-D6FC-4f65-9D91-7224C49458BB}">
                  <c15:layout/>
                </c:ext>
              </c:extLst>
            </c:dLbl>
            <c:dLbl>
              <c:idx val="1"/>
              <c:layout/>
              <c:tx>
                <c:rich>
                  <a:bodyPr/>
                  <a:lstStyle/>
                  <a:p>
                    <a:r>
                      <a:rPr lang="en-US" dirty="0" smtClean="0"/>
                      <a:t>117,6</a:t>
                    </a:r>
                    <a:r>
                      <a:rPr lang="en-US" baseline="0" dirty="0" smtClean="0"/>
                      <a:t> ton</a:t>
                    </a:r>
                    <a:endParaRPr lang="en-US" dirty="0"/>
                  </a:p>
                </c:rich>
              </c:tx>
              <c:dLblPos val="ctr"/>
              <c:showLegendKey val="0"/>
              <c:showVal val="0"/>
              <c:showCatName val="0"/>
              <c:showSerName val="0"/>
              <c:showPercent val="1"/>
              <c:showBubbleSize val="0"/>
              <c:extLst>
                <c:ext xmlns:c15="http://schemas.microsoft.com/office/drawing/2012/chart" uri="{CE6537A1-D6FC-4f65-9D91-7224C49458BB}">
                  <c15:layout/>
                </c:ext>
              </c:extLst>
            </c:dLbl>
            <c:dLbl>
              <c:idx val="2"/>
              <c:layout/>
              <c:tx>
                <c:rich>
                  <a:bodyPr/>
                  <a:lstStyle/>
                  <a:p>
                    <a:r>
                      <a:rPr lang="en-US" dirty="0" smtClean="0"/>
                      <a:t>58,8</a:t>
                    </a:r>
                    <a:r>
                      <a:rPr lang="en-US" baseline="0" dirty="0" smtClean="0"/>
                      <a:t> ton</a:t>
                    </a:r>
                    <a:endParaRPr lang="en-US" dirty="0"/>
                  </a:p>
                </c:rich>
              </c:tx>
              <c:dLblPos val="ctr"/>
              <c:showLegendKey val="0"/>
              <c:showVal val="0"/>
              <c:showCatName val="0"/>
              <c:showSerName val="0"/>
              <c:showPercent val="1"/>
              <c:showBubbleSize val="0"/>
              <c:extLst>
                <c:ext xmlns:c15="http://schemas.microsoft.com/office/drawing/2012/chart" uri="{CE6537A1-D6FC-4f65-9D91-7224C49458BB}">
                  <c15:layout/>
                </c:ext>
              </c:extLst>
            </c:dLbl>
            <c:dLbl>
              <c:idx val="3"/>
              <c:layout/>
              <c:tx>
                <c:rich>
                  <a:bodyPr/>
                  <a:lstStyle/>
                  <a:p>
                    <a:r>
                      <a:rPr lang="en-US" dirty="0" smtClean="0"/>
                      <a:t>75,6</a:t>
                    </a:r>
                    <a:r>
                      <a:rPr lang="en-US" baseline="0" dirty="0" smtClean="0"/>
                      <a:t> ton</a:t>
                    </a:r>
                    <a:endParaRPr lang="en-US" dirty="0"/>
                  </a:p>
                </c:rich>
              </c:tx>
              <c:dLblPos val="ctr"/>
              <c:showLegendKey val="0"/>
              <c:showVal val="0"/>
              <c:showCatName val="0"/>
              <c:showSerName val="0"/>
              <c:showPercent val="1"/>
              <c:showBubbleSize val="0"/>
              <c:extLst>
                <c:ext xmlns:c15="http://schemas.microsoft.com/office/drawing/2012/chart" uri="{CE6537A1-D6FC-4f65-9D91-7224C49458BB}">
                  <c15:layout/>
                </c:ext>
              </c:extLst>
            </c:dLbl>
            <c:dLbl>
              <c:idx val="4"/>
              <c:layout/>
              <c:tx>
                <c:rich>
                  <a:bodyPr/>
                  <a:lstStyle/>
                  <a:p>
                    <a:r>
                      <a:rPr lang="en-US" dirty="0" smtClean="0"/>
                      <a:t>57,6 ton</a:t>
                    </a:r>
                    <a:endParaRPr lang="en-US" dirty="0"/>
                  </a:p>
                </c:rich>
              </c:tx>
              <c:dLblPos val="ctr"/>
              <c:showLegendKey val="0"/>
              <c:showVal val="0"/>
              <c:showCatName val="0"/>
              <c:showSerName val="0"/>
              <c:showPercent val="1"/>
              <c:showBubbleSize val="0"/>
              <c:extLst>
                <c:ext xmlns:c15="http://schemas.microsoft.com/office/drawing/2012/chart" uri="{CE6537A1-D6FC-4f65-9D91-7224C49458BB}">
                  <c15:layout/>
                </c:ext>
              </c:extLst>
            </c:dLbl>
            <c:dLbl>
              <c:idx val="5"/>
              <c:layout/>
              <c:tx>
                <c:rich>
                  <a:bodyPr/>
                  <a:lstStyle/>
                  <a:p>
                    <a:r>
                      <a:rPr lang="en-US" dirty="0" smtClean="0"/>
                      <a:t>76,8 ton</a:t>
                    </a:r>
                    <a:endParaRPr lang="en-US" dirty="0"/>
                  </a:p>
                </c:rich>
              </c:tx>
              <c:dLblPos val="ctr"/>
              <c:showLegendKey val="0"/>
              <c:showVal val="0"/>
              <c:showCatName val="0"/>
              <c:showSerName val="0"/>
              <c:showPercent val="1"/>
              <c:showBubbleSize val="0"/>
              <c:extLst>
                <c:ext xmlns:c15="http://schemas.microsoft.com/office/drawing/2012/chart" uri="{CE6537A1-D6FC-4f65-9D91-7224C49458BB}">
                  <c15:layout/>
                </c:ext>
              </c:extLst>
            </c:dLbl>
            <c:dLbl>
              <c:idx val="6"/>
              <c:layout/>
              <c:tx>
                <c:rich>
                  <a:bodyPr/>
                  <a:lstStyle/>
                  <a:p>
                    <a:r>
                      <a:rPr lang="en-US" dirty="0" smtClean="0"/>
                      <a:t>54</a:t>
                    </a:r>
                    <a:r>
                      <a:rPr lang="en-US" baseline="0" dirty="0" smtClean="0"/>
                      <a:t> ton</a:t>
                    </a:r>
                    <a:endParaRPr lang="en-US" dirty="0"/>
                  </a:p>
                </c:rich>
              </c:tx>
              <c:dLblPos val="ctr"/>
              <c:showLegendKey val="0"/>
              <c:showVal val="0"/>
              <c:showCatName val="0"/>
              <c:showSerName val="0"/>
              <c:showPercent val="1"/>
              <c:showBubbleSize val="0"/>
              <c:extLst>
                <c:ext xmlns:c15="http://schemas.microsoft.com/office/drawing/2012/chart" uri="{CE6537A1-D6FC-4f65-9D91-7224C49458BB}">
                  <c15:layout/>
                </c:ext>
              </c:extLst>
            </c:dLbl>
            <c:dLbl>
              <c:idx val="7"/>
              <c:layout/>
              <c:tx>
                <c:rich>
                  <a:bodyPr/>
                  <a:lstStyle/>
                  <a:p>
                    <a:r>
                      <a:rPr lang="en-US" dirty="0" smtClean="0"/>
                      <a:t>132</a:t>
                    </a:r>
                    <a:r>
                      <a:rPr lang="en-US" baseline="0" dirty="0" smtClean="0"/>
                      <a:t> ton</a:t>
                    </a:r>
                    <a:endParaRPr lang="en-US" dirty="0"/>
                  </a:p>
                </c:rich>
              </c:tx>
              <c:dLblPos val="ctr"/>
              <c:showLegendKey val="0"/>
              <c:showVal val="0"/>
              <c:showCatName val="0"/>
              <c:showSerName val="0"/>
              <c:showPercent val="1"/>
              <c:showBubbleSize val="0"/>
              <c:extLst>
                <c:ext xmlns:c15="http://schemas.microsoft.com/office/drawing/2012/chart" uri="{CE6537A1-D6FC-4f65-9D91-7224C49458BB}">
                  <c15:layout/>
                </c:ext>
              </c:extLst>
            </c:dLbl>
            <c:dLbl>
              <c:idx val="8"/>
              <c:layout/>
              <c:tx>
                <c:rich>
                  <a:bodyPr/>
                  <a:lstStyle/>
                  <a:p>
                    <a:r>
                      <a:rPr lang="en-US" dirty="0" smtClean="0"/>
                      <a:t>42,6</a:t>
                    </a:r>
                    <a:r>
                      <a:rPr lang="en-US" baseline="0" dirty="0" smtClean="0"/>
                      <a:t> ton</a:t>
                    </a:r>
                    <a:endParaRPr lang="en-US" dirty="0"/>
                  </a:p>
                </c:rich>
              </c:tx>
              <c:dLblPos val="ctr"/>
              <c:showLegendKey val="0"/>
              <c:showVal val="0"/>
              <c:showCatName val="0"/>
              <c:showSerName val="0"/>
              <c:showPercent val="1"/>
              <c:showBubbleSize val="0"/>
              <c:extLst>
                <c:ext xmlns:c15="http://schemas.microsoft.com/office/drawing/2012/chart" uri="{CE6537A1-D6FC-4f65-9D91-7224C49458BB}">
                  <c15:layout/>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pl-PL"/>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Arkusz1!$A$2:$A$10</c:f>
              <c:strCache>
                <c:ptCount val="9"/>
                <c:pt idx="0">
                  <c:v>Polska </c:v>
                </c:pt>
                <c:pt idx="1">
                  <c:v>Niemcy</c:v>
                </c:pt>
                <c:pt idx="2">
                  <c:v>Czechy</c:v>
                </c:pt>
                <c:pt idx="3">
                  <c:v>Słowacja</c:v>
                </c:pt>
                <c:pt idx="4">
                  <c:v>Ukraina</c:v>
                </c:pt>
                <c:pt idx="5">
                  <c:v>Białoruś</c:v>
                </c:pt>
                <c:pt idx="6">
                  <c:v>Litwa</c:v>
                </c:pt>
                <c:pt idx="7">
                  <c:v>Rosja</c:v>
                </c:pt>
                <c:pt idx="8">
                  <c:v>Moja emisja</c:v>
                </c:pt>
              </c:strCache>
            </c:strRef>
          </c:cat>
          <c:val>
            <c:numRef>
              <c:f>Arkusz1!$B$2:$B$10</c:f>
              <c:numCache>
                <c:formatCode>General</c:formatCode>
                <c:ptCount val="9"/>
                <c:pt idx="0">
                  <c:v>99.6</c:v>
                </c:pt>
                <c:pt idx="1">
                  <c:v>117.6</c:v>
                </c:pt>
                <c:pt idx="2">
                  <c:v>58.8</c:v>
                </c:pt>
                <c:pt idx="3">
                  <c:v>75.599999999999994</c:v>
                </c:pt>
                <c:pt idx="4">
                  <c:v>57.6</c:v>
                </c:pt>
                <c:pt idx="5">
                  <c:v>76.8</c:v>
                </c:pt>
                <c:pt idx="6">
                  <c:v>54</c:v>
                </c:pt>
                <c:pt idx="7">
                  <c:v>132</c:v>
                </c:pt>
                <c:pt idx="8">
                  <c:v>42.6</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pl-PL"/>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pl-P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pl-PL" smtClean="0"/>
              <a:t>Kliknij, aby edytować styl</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4" name="Date Placeholder 3"/>
          <p:cNvSpPr>
            <a:spLocks noGrp="1"/>
          </p:cNvSpPr>
          <p:nvPr>
            <p:ph type="dt" sz="half" idx="10"/>
          </p:nvPr>
        </p:nvSpPr>
        <p:spPr/>
        <p:txBody>
          <a:bodyPr/>
          <a:lstStyle/>
          <a:p>
            <a:fld id="{11B1BEAC-CE41-4ABD-BC5D-5F28C993F79E}" type="datetimeFigureOut">
              <a:rPr lang="pl-PL" smtClean="0"/>
              <a:t>2023-03-26</a:t>
            </a:fld>
            <a:endParaRPr lang="pl-PL" dirty="0"/>
          </a:p>
        </p:txBody>
      </p:sp>
      <p:sp>
        <p:nvSpPr>
          <p:cNvPr id="5" name="Footer Placeholder 4"/>
          <p:cNvSpPr>
            <a:spLocks noGrp="1"/>
          </p:cNvSpPr>
          <p:nvPr>
            <p:ph type="ftr" sz="quarter" idx="11"/>
          </p:nvPr>
        </p:nvSpPr>
        <p:spPr/>
        <p:txBody>
          <a:bodyPr/>
          <a:lstStyle/>
          <a:p>
            <a:endParaRPr lang="pl-PL" dirty="0"/>
          </a:p>
        </p:txBody>
      </p:sp>
      <p:sp>
        <p:nvSpPr>
          <p:cNvPr id="6" name="Slide Number Placeholder 5"/>
          <p:cNvSpPr>
            <a:spLocks noGrp="1"/>
          </p:cNvSpPr>
          <p:nvPr>
            <p:ph type="sldNum" sz="quarter" idx="12"/>
          </p:nvPr>
        </p:nvSpPr>
        <p:spPr/>
        <p:txBody>
          <a:bodyPr/>
          <a:lstStyle/>
          <a:p>
            <a:fld id="{6EC32DDE-0B1B-4D37-BF7B-260B121F20D0}" type="slidenum">
              <a:rPr lang="pl-PL" smtClean="0"/>
              <a:t>‹#›</a:t>
            </a:fld>
            <a:endParaRPr lang="pl-PL" dirty="0"/>
          </a:p>
        </p:txBody>
      </p:sp>
    </p:spTree>
    <p:extLst>
      <p:ext uri="{BB962C8B-B14F-4D97-AF65-F5344CB8AC3E}">
        <p14:creationId xmlns:p14="http://schemas.microsoft.com/office/powerpoint/2010/main" val="2685073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pl-PL" smtClean="0"/>
              <a:t>Kliknij, aby edytować styl</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11B1BEAC-CE41-4ABD-BC5D-5F28C993F79E}" type="datetimeFigureOut">
              <a:rPr lang="pl-PL" smtClean="0"/>
              <a:t>2023-03-26</a:t>
            </a:fld>
            <a:endParaRPr lang="pl-PL" dirty="0"/>
          </a:p>
        </p:txBody>
      </p:sp>
      <p:sp>
        <p:nvSpPr>
          <p:cNvPr id="5" name="Footer Placeholder 4"/>
          <p:cNvSpPr>
            <a:spLocks noGrp="1"/>
          </p:cNvSpPr>
          <p:nvPr>
            <p:ph type="ftr" sz="quarter" idx="11"/>
          </p:nvPr>
        </p:nvSpPr>
        <p:spPr/>
        <p:txBody>
          <a:bodyPr/>
          <a:lstStyle/>
          <a:p>
            <a:endParaRPr lang="pl-PL" dirty="0"/>
          </a:p>
        </p:txBody>
      </p:sp>
      <p:sp>
        <p:nvSpPr>
          <p:cNvPr id="6" name="Slide Number Placeholder 5"/>
          <p:cNvSpPr>
            <a:spLocks noGrp="1"/>
          </p:cNvSpPr>
          <p:nvPr>
            <p:ph type="sldNum" sz="quarter" idx="12"/>
          </p:nvPr>
        </p:nvSpPr>
        <p:spPr/>
        <p:txBody>
          <a:bodyPr/>
          <a:lstStyle/>
          <a:p>
            <a:fld id="{6EC32DDE-0B1B-4D37-BF7B-260B121F20D0}" type="slidenum">
              <a:rPr lang="pl-PL" smtClean="0"/>
              <a:t>‹#›</a:t>
            </a:fld>
            <a:endParaRPr lang="pl-PL" dirty="0"/>
          </a:p>
        </p:txBody>
      </p:sp>
    </p:spTree>
    <p:extLst>
      <p:ext uri="{BB962C8B-B14F-4D97-AF65-F5344CB8AC3E}">
        <p14:creationId xmlns:p14="http://schemas.microsoft.com/office/powerpoint/2010/main" val="303762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l-PL" smtClean="0"/>
              <a:t>Kliknij, aby edytować styl</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smtClean="0"/>
              <a:t>Kliknij, aby edytować style wzorca tekstu</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11B1BEAC-CE41-4ABD-BC5D-5F28C993F79E}" type="datetimeFigureOut">
              <a:rPr lang="pl-PL" smtClean="0"/>
              <a:t>2023-03-26</a:t>
            </a:fld>
            <a:endParaRPr lang="pl-PL" dirty="0"/>
          </a:p>
        </p:txBody>
      </p:sp>
      <p:sp>
        <p:nvSpPr>
          <p:cNvPr id="5" name="Footer Placeholder 4"/>
          <p:cNvSpPr>
            <a:spLocks noGrp="1"/>
          </p:cNvSpPr>
          <p:nvPr>
            <p:ph type="ftr" sz="quarter" idx="11"/>
          </p:nvPr>
        </p:nvSpPr>
        <p:spPr/>
        <p:txBody>
          <a:bodyPr/>
          <a:lstStyle/>
          <a:p>
            <a:endParaRPr lang="pl-PL" dirty="0"/>
          </a:p>
        </p:txBody>
      </p:sp>
      <p:sp>
        <p:nvSpPr>
          <p:cNvPr id="6" name="Slide Number Placeholder 5"/>
          <p:cNvSpPr>
            <a:spLocks noGrp="1"/>
          </p:cNvSpPr>
          <p:nvPr>
            <p:ph type="sldNum" sz="quarter" idx="12"/>
          </p:nvPr>
        </p:nvSpPr>
        <p:spPr/>
        <p:txBody>
          <a:bodyPr/>
          <a:lstStyle/>
          <a:p>
            <a:fld id="{6EC32DDE-0B1B-4D37-BF7B-260B121F20D0}" type="slidenum">
              <a:rPr lang="pl-PL" smtClean="0"/>
              <a:t>‹#›</a:t>
            </a:fld>
            <a:endParaRPr lang="pl-PL"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3755760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pl-PL" smtClean="0"/>
              <a:t>Kliknij, aby edytować styl</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11B1BEAC-CE41-4ABD-BC5D-5F28C993F79E}" type="datetimeFigureOut">
              <a:rPr lang="pl-PL" smtClean="0"/>
              <a:t>2023-03-26</a:t>
            </a:fld>
            <a:endParaRPr lang="pl-PL" dirty="0"/>
          </a:p>
        </p:txBody>
      </p:sp>
      <p:sp>
        <p:nvSpPr>
          <p:cNvPr id="5" name="Footer Placeholder 4"/>
          <p:cNvSpPr>
            <a:spLocks noGrp="1"/>
          </p:cNvSpPr>
          <p:nvPr>
            <p:ph type="ftr" sz="quarter" idx="11"/>
          </p:nvPr>
        </p:nvSpPr>
        <p:spPr/>
        <p:txBody>
          <a:bodyPr/>
          <a:lstStyle/>
          <a:p>
            <a:endParaRPr lang="pl-PL" dirty="0"/>
          </a:p>
        </p:txBody>
      </p:sp>
      <p:sp>
        <p:nvSpPr>
          <p:cNvPr id="6" name="Slide Number Placeholder 5"/>
          <p:cNvSpPr>
            <a:spLocks noGrp="1"/>
          </p:cNvSpPr>
          <p:nvPr>
            <p:ph type="sldNum" sz="quarter" idx="12"/>
          </p:nvPr>
        </p:nvSpPr>
        <p:spPr/>
        <p:txBody>
          <a:bodyPr/>
          <a:lstStyle/>
          <a:p>
            <a:fld id="{6EC32DDE-0B1B-4D37-BF7B-260B121F20D0}" type="slidenum">
              <a:rPr lang="pl-PL" smtClean="0"/>
              <a:t>‹#›</a:t>
            </a:fld>
            <a:endParaRPr lang="pl-PL" dirty="0"/>
          </a:p>
        </p:txBody>
      </p:sp>
    </p:spTree>
    <p:extLst>
      <p:ext uri="{BB962C8B-B14F-4D97-AF65-F5344CB8AC3E}">
        <p14:creationId xmlns:p14="http://schemas.microsoft.com/office/powerpoint/2010/main" val="12832899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l-PL" smtClean="0"/>
              <a:t>Kliknij, aby edytować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smtClean="0"/>
              <a:t>Kliknij, aby edytować style wzorca tekstu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11B1BEAC-CE41-4ABD-BC5D-5F28C993F79E}" type="datetimeFigureOut">
              <a:rPr lang="pl-PL" smtClean="0"/>
              <a:t>2023-03-26</a:t>
            </a:fld>
            <a:endParaRPr lang="pl-PL" dirty="0"/>
          </a:p>
        </p:txBody>
      </p:sp>
      <p:sp>
        <p:nvSpPr>
          <p:cNvPr id="5" name="Footer Placeholder 4"/>
          <p:cNvSpPr>
            <a:spLocks noGrp="1"/>
          </p:cNvSpPr>
          <p:nvPr>
            <p:ph type="ftr" sz="quarter" idx="11"/>
          </p:nvPr>
        </p:nvSpPr>
        <p:spPr/>
        <p:txBody>
          <a:bodyPr/>
          <a:lstStyle/>
          <a:p>
            <a:endParaRPr lang="pl-PL" dirty="0"/>
          </a:p>
        </p:txBody>
      </p:sp>
      <p:sp>
        <p:nvSpPr>
          <p:cNvPr id="6" name="Slide Number Placeholder 5"/>
          <p:cNvSpPr>
            <a:spLocks noGrp="1"/>
          </p:cNvSpPr>
          <p:nvPr>
            <p:ph type="sldNum" sz="quarter" idx="12"/>
          </p:nvPr>
        </p:nvSpPr>
        <p:spPr/>
        <p:txBody>
          <a:bodyPr/>
          <a:lstStyle/>
          <a:p>
            <a:fld id="{6EC32DDE-0B1B-4D37-BF7B-260B121F20D0}" type="slidenum">
              <a:rPr lang="pl-PL" smtClean="0"/>
              <a:t>‹#›</a:t>
            </a:fld>
            <a:endParaRPr lang="pl-PL"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628254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pl-PL" smtClean="0"/>
              <a:t>Kliknij, aby edytować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smtClean="0"/>
              <a:t>Kliknij, aby edytować style wzorca tekstu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11B1BEAC-CE41-4ABD-BC5D-5F28C993F79E}" type="datetimeFigureOut">
              <a:rPr lang="pl-PL" smtClean="0"/>
              <a:t>2023-03-26</a:t>
            </a:fld>
            <a:endParaRPr lang="pl-PL" dirty="0"/>
          </a:p>
        </p:txBody>
      </p:sp>
      <p:sp>
        <p:nvSpPr>
          <p:cNvPr id="5" name="Footer Placeholder 4"/>
          <p:cNvSpPr>
            <a:spLocks noGrp="1"/>
          </p:cNvSpPr>
          <p:nvPr>
            <p:ph type="ftr" sz="quarter" idx="11"/>
          </p:nvPr>
        </p:nvSpPr>
        <p:spPr/>
        <p:txBody>
          <a:bodyPr/>
          <a:lstStyle/>
          <a:p>
            <a:endParaRPr lang="pl-PL" dirty="0"/>
          </a:p>
        </p:txBody>
      </p:sp>
      <p:sp>
        <p:nvSpPr>
          <p:cNvPr id="6" name="Slide Number Placeholder 5"/>
          <p:cNvSpPr>
            <a:spLocks noGrp="1"/>
          </p:cNvSpPr>
          <p:nvPr>
            <p:ph type="sldNum" sz="quarter" idx="12"/>
          </p:nvPr>
        </p:nvSpPr>
        <p:spPr/>
        <p:txBody>
          <a:bodyPr/>
          <a:lstStyle/>
          <a:p>
            <a:fld id="{6EC32DDE-0B1B-4D37-BF7B-260B121F20D0}" type="slidenum">
              <a:rPr lang="pl-PL" smtClean="0"/>
              <a:t>‹#›</a:t>
            </a:fld>
            <a:endParaRPr lang="pl-PL" dirty="0"/>
          </a:p>
        </p:txBody>
      </p:sp>
    </p:spTree>
    <p:extLst>
      <p:ext uri="{BB962C8B-B14F-4D97-AF65-F5344CB8AC3E}">
        <p14:creationId xmlns:p14="http://schemas.microsoft.com/office/powerpoint/2010/main" val="12469859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11B1BEAC-CE41-4ABD-BC5D-5F28C993F79E}" type="datetimeFigureOut">
              <a:rPr lang="pl-PL" smtClean="0"/>
              <a:t>2023-03-26</a:t>
            </a:fld>
            <a:endParaRPr lang="pl-PL" dirty="0"/>
          </a:p>
        </p:txBody>
      </p:sp>
      <p:sp>
        <p:nvSpPr>
          <p:cNvPr id="5" name="Footer Placeholder 4"/>
          <p:cNvSpPr>
            <a:spLocks noGrp="1"/>
          </p:cNvSpPr>
          <p:nvPr>
            <p:ph type="ftr" sz="quarter" idx="11"/>
          </p:nvPr>
        </p:nvSpPr>
        <p:spPr/>
        <p:txBody>
          <a:bodyPr/>
          <a:lstStyle/>
          <a:p>
            <a:endParaRPr lang="pl-PL" dirty="0"/>
          </a:p>
        </p:txBody>
      </p:sp>
      <p:sp>
        <p:nvSpPr>
          <p:cNvPr id="6" name="Slide Number Placeholder 5"/>
          <p:cNvSpPr>
            <a:spLocks noGrp="1"/>
          </p:cNvSpPr>
          <p:nvPr>
            <p:ph type="sldNum" sz="quarter" idx="12"/>
          </p:nvPr>
        </p:nvSpPr>
        <p:spPr/>
        <p:txBody>
          <a:bodyPr/>
          <a:lstStyle/>
          <a:p>
            <a:fld id="{6EC32DDE-0B1B-4D37-BF7B-260B121F20D0}" type="slidenum">
              <a:rPr lang="pl-PL" smtClean="0"/>
              <a:t>‹#›</a:t>
            </a:fld>
            <a:endParaRPr lang="pl-PL" dirty="0"/>
          </a:p>
        </p:txBody>
      </p:sp>
    </p:spTree>
    <p:extLst>
      <p:ext uri="{BB962C8B-B14F-4D97-AF65-F5344CB8AC3E}">
        <p14:creationId xmlns:p14="http://schemas.microsoft.com/office/powerpoint/2010/main" val="40189866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pl-PL" smtClean="0"/>
              <a:t>Kliknij, aby edytować styl</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11B1BEAC-CE41-4ABD-BC5D-5F28C993F79E}" type="datetimeFigureOut">
              <a:rPr lang="pl-PL" smtClean="0"/>
              <a:t>2023-03-26</a:t>
            </a:fld>
            <a:endParaRPr lang="pl-PL" dirty="0"/>
          </a:p>
        </p:txBody>
      </p:sp>
      <p:sp>
        <p:nvSpPr>
          <p:cNvPr id="5" name="Footer Placeholder 4"/>
          <p:cNvSpPr>
            <a:spLocks noGrp="1"/>
          </p:cNvSpPr>
          <p:nvPr>
            <p:ph type="ftr" sz="quarter" idx="11"/>
          </p:nvPr>
        </p:nvSpPr>
        <p:spPr/>
        <p:txBody>
          <a:bodyPr/>
          <a:lstStyle/>
          <a:p>
            <a:endParaRPr lang="pl-PL" dirty="0"/>
          </a:p>
        </p:txBody>
      </p:sp>
      <p:sp>
        <p:nvSpPr>
          <p:cNvPr id="6" name="Slide Number Placeholder 5"/>
          <p:cNvSpPr>
            <a:spLocks noGrp="1"/>
          </p:cNvSpPr>
          <p:nvPr>
            <p:ph type="sldNum" sz="quarter" idx="12"/>
          </p:nvPr>
        </p:nvSpPr>
        <p:spPr/>
        <p:txBody>
          <a:bodyPr/>
          <a:lstStyle/>
          <a:p>
            <a:fld id="{6EC32DDE-0B1B-4D37-BF7B-260B121F20D0}" type="slidenum">
              <a:rPr lang="pl-PL" smtClean="0"/>
              <a:t>‹#›</a:t>
            </a:fld>
            <a:endParaRPr lang="pl-PL" dirty="0"/>
          </a:p>
        </p:txBody>
      </p:sp>
    </p:spTree>
    <p:extLst>
      <p:ext uri="{BB962C8B-B14F-4D97-AF65-F5344CB8AC3E}">
        <p14:creationId xmlns:p14="http://schemas.microsoft.com/office/powerpoint/2010/main" val="311805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11B1BEAC-CE41-4ABD-BC5D-5F28C993F79E}" type="datetimeFigureOut">
              <a:rPr lang="pl-PL" smtClean="0"/>
              <a:t>2023-03-26</a:t>
            </a:fld>
            <a:endParaRPr lang="pl-PL" dirty="0"/>
          </a:p>
        </p:txBody>
      </p:sp>
      <p:sp>
        <p:nvSpPr>
          <p:cNvPr id="5" name="Footer Placeholder 4"/>
          <p:cNvSpPr>
            <a:spLocks noGrp="1"/>
          </p:cNvSpPr>
          <p:nvPr>
            <p:ph type="ftr" sz="quarter" idx="11"/>
          </p:nvPr>
        </p:nvSpPr>
        <p:spPr/>
        <p:txBody>
          <a:bodyPr/>
          <a:lstStyle/>
          <a:p>
            <a:endParaRPr lang="pl-PL" dirty="0"/>
          </a:p>
        </p:txBody>
      </p:sp>
      <p:sp>
        <p:nvSpPr>
          <p:cNvPr id="6" name="Slide Number Placeholder 5"/>
          <p:cNvSpPr>
            <a:spLocks noGrp="1"/>
          </p:cNvSpPr>
          <p:nvPr>
            <p:ph type="sldNum" sz="quarter" idx="12"/>
          </p:nvPr>
        </p:nvSpPr>
        <p:spPr/>
        <p:txBody>
          <a:bodyPr/>
          <a:lstStyle/>
          <a:p>
            <a:fld id="{6EC32DDE-0B1B-4D37-BF7B-260B121F20D0}" type="slidenum">
              <a:rPr lang="pl-PL" smtClean="0"/>
              <a:t>‹#›</a:t>
            </a:fld>
            <a:endParaRPr lang="pl-PL" dirty="0"/>
          </a:p>
        </p:txBody>
      </p:sp>
    </p:spTree>
    <p:extLst>
      <p:ext uri="{BB962C8B-B14F-4D97-AF65-F5344CB8AC3E}">
        <p14:creationId xmlns:p14="http://schemas.microsoft.com/office/powerpoint/2010/main" val="1913403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pl-PL" smtClean="0"/>
              <a:t>Kliknij, aby edytować styl</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11B1BEAC-CE41-4ABD-BC5D-5F28C993F79E}" type="datetimeFigureOut">
              <a:rPr lang="pl-PL" smtClean="0"/>
              <a:t>2023-03-26</a:t>
            </a:fld>
            <a:endParaRPr lang="pl-PL" dirty="0"/>
          </a:p>
        </p:txBody>
      </p:sp>
      <p:sp>
        <p:nvSpPr>
          <p:cNvPr id="5" name="Footer Placeholder 4"/>
          <p:cNvSpPr>
            <a:spLocks noGrp="1"/>
          </p:cNvSpPr>
          <p:nvPr>
            <p:ph type="ftr" sz="quarter" idx="11"/>
          </p:nvPr>
        </p:nvSpPr>
        <p:spPr/>
        <p:txBody>
          <a:bodyPr/>
          <a:lstStyle/>
          <a:p>
            <a:endParaRPr lang="pl-PL" dirty="0"/>
          </a:p>
        </p:txBody>
      </p:sp>
      <p:sp>
        <p:nvSpPr>
          <p:cNvPr id="6" name="Slide Number Placeholder 5"/>
          <p:cNvSpPr>
            <a:spLocks noGrp="1"/>
          </p:cNvSpPr>
          <p:nvPr>
            <p:ph type="sldNum" sz="quarter" idx="12"/>
          </p:nvPr>
        </p:nvSpPr>
        <p:spPr/>
        <p:txBody>
          <a:bodyPr/>
          <a:lstStyle/>
          <a:p>
            <a:fld id="{6EC32DDE-0B1B-4D37-BF7B-260B121F20D0}" type="slidenum">
              <a:rPr lang="pl-PL" smtClean="0"/>
              <a:t>‹#›</a:t>
            </a:fld>
            <a:endParaRPr lang="pl-PL" dirty="0"/>
          </a:p>
        </p:txBody>
      </p:sp>
    </p:spTree>
    <p:extLst>
      <p:ext uri="{BB962C8B-B14F-4D97-AF65-F5344CB8AC3E}">
        <p14:creationId xmlns:p14="http://schemas.microsoft.com/office/powerpoint/2010/main" val="2237320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11B1BEAC-CE41-4ABD-BC5D-5F28C993F79E}" type="datetimeFigureOut">
              <a:rPr lang="pl-PL" smtClean="0"/>
              <a:t>2023-03-26</a:t>
            </a:fld>
            <a:endParaRPr lang="pl-PL" dirty="0"/>
          </a:p>
        </p:txBody>
      </p:sp>
      <p:sp>
        <p:nvSpPr>
          <p:cNvPr id="6" name="Footer Placeholder 5"/>
          <p:cNvSpPr>
            <a:spLocks noGrp="1"/>
          </p:cNvSpPr>
          <p:nvPr>
            <p:ph type="ftr" sz="quarter" idx="11"/>
          </p:nvPr>
        </p:nvSpPr>
        <p:spPr/>
        <p:txBody>
          <a:bodyPr/>
          <a:lstStyle/>
          <a:p>
            <a:endParaRPr lang="pl-PL" dirty="0"/>
          </a:p>
        </p:txBody>
      </p:sp>
      <p:sp>
        <p:nvSpPr>
          <p:cNvPr id="7" name="Slide Number Placeholder 6"/>
          <p:cNvSpPr>
            <a:spLocks noGrp="1"/>
          </p:cNvSpPr>
          <p:nvPr>
            <p:ph type="sldNum" sz="quarter" idx="12"/>
          </p:nvPr>
        </p:nvSpPr>
        <p:spPr/>
        <p:txBody>
          <a:bodyPr/>
          <a:lstStyle/>
          <a:p>
            <a:fld id="{6EC32DDE-0B1B-4D37-BF7B-260B121F20D0}" type="slidenum">
              <a:rPr lang="pl-PL" smtClean="0"/>
              <a:t>‹#›</a:t>
            </a:fld>
            <a:endParaRPr lang="pl-PL" dirty="0"/>
          </a:p>
        </p:txBody>
      </p:sp>
    </p:spTree>
    <p:extLst>
      <p:ext uri="{BB962C8B-B14F-4D97-AF65-F5344CB8AC3E}">
        <p14:creationId xmlns:p14="http://schemas.microsoft.com/office/powerpoint/2010/main" val="3488271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smtClean="0"/>
              <a:t>Kliknij, aby edytować styl</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11B1BEAC-CE41-4ABD-BC5D-5F28C993F79E}" type="datetimeFigureOut">
              <a:rPr lang="pl-PL" smtClean="0"/>
              <a:t>2023-03-26</a:t>
            </a:fld>
            <a:endParaRPr lang="pl-PL" dirty="0"/>
          </a:p>
        </p:txBody>
      </p:sp>
      <p:sp>
        <p:nvSpPr>
          <p:cNvPr id="8" name="Footer Placeholder 7"/>
          <p:cNvSpPr>
            <a:spLocks noGrp="1"/>
          </p:cNvSpPr>
          <p:nvPr>
            <p:ph type="ftr" sz="quarter" idx="11"/>
          </p:nvPr>
        </p:nvSpPr>
        <p:spPr/>
        <p:txBody>
          <a:bodyPr/>
          <a:lstStyle/>
          <a:p>
            <a:endParaRPr lang="pl-PL" dirty="0"/>
          </a:p>
        </p:txBody>
      </p:sp>
      <p:sp>
        <p:nvSpPr>
          <p:cNvPr id="9" name="Slide Number Placeholder 8"/>
          <p:cNvSpPr>
            <a:spLocks noGrp="1"/>
          </p:cNvSpPr>
          <p:nvPr>
            <p:ph type="sldNum" sz="quarter" idx="12"/>
          </p:nvPr>
        </p:nvSpPr>
        <p:spPr/>
        <p:txBody>
          <a:bodyPr/>
          <a:lstStyle/>
          <a:p>
            <a:fld id="{6EC32DDE-0B1B-4D37-BF7B-260B121F20D0}" type="slidenum">
              <a:rPr lang="pl-PL" smtClean="0"/>
              <a:t>‹#›</a:t>
            </a:fld>
            <a:endParaRPr lang="pl-PL" dirty="0"/>
          </a:p>
        </p:txBody>
      </p:sp>
    </p:spTree>
    <p:extLst>
      <p:ext uri="{BB962C8B-B14F-4D97-AF65-F5344CB8AC3E}">
        <p14:creationId xmlns:p14="http://schemas.microsoft.com/office/powerpoint/2010/main" val="2193321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11B1BEAC-CE41-4ABD-BC5D-5F28C993F79E}" type="datetimeFigureOut">
              <a:rPr lang="pl-PL" smtClean="0"/>
              <a:t>2023-03-26</a:t>
            </a:fld>
            <a:endParaRPr lang="pl-PL" dirty="0"/>
          </a:p>
        </p:txBody>
      </p:sp>
      <p:sp>
        <p:nvSpPr>
          <p:cNvPr id="4" name="Footer Placeholder 3"/>
          <p:cNvSpPr>
            <a:spLocks noGrp="1"/>
          </p:cNvSpPr>
          <p:nvPr>
            <p:ph type="ftr" sz="quarter" idx="11"/>
          </p:nvPr>
        </p:nvSpPr>
        <p:spPr/>
        <p:txBody>
          <a:bodyPr/>
          <a:lstStyle/>
          <a:p>
            <a:endParaRPr lang="pl-PL" dirty="0"/>
          </a:p>
        </p:txBody>
      </p:sp>
      <p:sp>
        <p:nvSpPr>
          <p:cNvPr id="5" name="Slide Number Placeholder 4"/>
          <p:cNvSpPr>
            <a:spLocks noGrp="1"/>
          </p:cNvSpPr>
          <p:nvPr>
            <p:ph type="sldNum" sz="quarter" idx="12"/>
          </p:nvPr>
        </p:nvSpPr>
        <p:spPr/>
        <p:txBody>
          <a:bodyPr/>
          <a:lstStyle/>
          <a:p>
            <a:fld id="{6EC32DDE-0B1B-4D37-BF7B-260B121F20D0}" type="slidenum">
              <a:rPr lang="pl-PL" smtClean="0"/>
              <a:t>‹#›</a:t>
            </a:fld>
            <a:endParaRPr lang="pl-PL" dirty="0"/>
          </a:p>
        </p:txBody>
      </p:sp>
    </p:spTree>
    <p:extLst>
      <p:ext uri="{BB962C8B-B14F-4D97-AF65-F5344CB8AC3E}">
        <p14:creationId xmlns:p14="http://schemas.microsoft.com/office/powerpoint/2010/main" val="2400617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B1BEAC-CE41-4ABD-BC5D-5F28C993F79E}" type="datetimeFigureOut">
              <a:rPr lang="pl-PL" smtClean="0"/>
              <a:t>2023-03-26</a:t>
            </a:fld>
            <a:endParaRPr lang="pl-PL" dirty="0"/>
          </a:p>
        </p:txBody>
      </p:sp>
      <p:sp>
        <p:nvSpPr>
          <p:cNvPr id="3" name="Footer Placeholder 2"/>
          <p:cNvSpPr>
            <a:spLocks noGrp="1"/>
          </p:cNvSpPr>
          <p:nvPr>
            <p:ph type="ftr" sz="quarter" idx="11"/>
          </p:nvPr>
        </p:nvSpPr>
        <p:spPr/>
        <p:txBody>
          <a:bodyPr/>
          <a:lstStyle/>
          <a:p>
            <a:endParaRPr lang="pl-PL" dirty="0"/>
          </a:p>
        </p:txBody>
      </p:sp>
      <p:sp>
        <p:nvSpPr>
          <p:cNvPr id="4" name="Slide Number Placeholder 3"/>
          <p:cNvSpPr>
            <a:spLocks noGrp="1"/>
          </p:cNvSpPr>
          <p:nvPr>
            <p:ph type="sldNum" sz="quarter" idx="12"/>
          </p:nvPr>
        </p:nvSpPr>
        <p:spPr/>
        <p:txBody>
          <a:bodyPr/>
          <a:lstStyle/>
          <a:p>
            <a:fld id="{6EC32DDE-0B1B-4D37-BF7B-260B121F20D0}" type="slidenum">
              <a:rPr lang="pl-PL" smtClean="0"/>
              <a:t>‹#›</a:t>
            </a:fld>
            <a:endParaRPr lang="pl-PL" dirty="0"/>
          </a:p>
        </p:txBody>
      </p:sp>
    </p:spTree>
    <p:extLst>
      <p:ext uri="{BB962C8B-B14F-4D97-AF65-F5344CB8AC3E}">
        <p14:creationId xmlns:p14="http://schemas.microsoft.com/office/powerpoint/2010/main" val="1214756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pl-PL" smtClean="0"/>
              <a:t>Kliknij, aby edytować styl</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11B1BEAC-CE41-4ABD-BC5D-5F28C993F79E}" type="datetimeFigureOut">
              <a:rPr lang="pl-PL" smtClean="0"/>
              <a:t>2023-03-26</a:t>
            </a:fld>
            <a:endParaRPr lang="pl-PL" dirty="0"/>
          </a:p>
        </p:txBody>
      </p:sp>
      <p:sp>
        <p:nvSpPr>
          <p:cNvPr id="6" name="Footer Placeholder 5"/>
          <p:cNvSpPr>
            <a:spLocks noGrp="1"/>
          </p:cNvSpPr>
          <p:nvPr>
            <p:ph type="ftr" sz="quarter" idx="11"/>
          </p:nvPr>
        </p:nvSpPr>
        <p:spPr/>
        <p:txBody>
          <a:bodyPr/>
          <a:lstStyle/>
          <a:p>
            <a:endParaRPr lang="pl-PL" dirty="0"/>
          </a:p>
        </p:txBody>
      </p:sp>
      <p:sp>
        <p:nvSpPr>
          <p:cNvPr id="7" name="Slide Number Placeholder 6"/>
          <p:cNvSpPr>
            <a:spLocks noGrp="1"/>
          </p:cNvSpPr>
          <p:nvPr>
            <p:ph type="sldNum" sz="quarter" idx="12"/>
          </p:nvPr>
        </p:nvSpPr>
        <p:spPr/>
        <p:txBody>
          <a:bodyPr/>
          <a:lstStyle/>
          <a:p>
            <a:fld id="{6EC32DDE-0B1B-4D37-BF7B-260B121F20D0}" type="slidenum">
              <a:rPr lang="pl-PL" smtClean="0"/>
              <a:t>‹#›</a:t>
            </a:fld>
            <a:endParaRPr lang="pl-PL" dirty="0"/>
          </a:p>
        </p:txBody>
      </p:sp>
    </p:spTree>
    <p:extLst>
      <p:ext uri="{BB962C8B-B14F-4D97-AF65-F5344CB8AC3E}">
        <p14:creationId xmlns:p14="http://schemas.microsoft.com/office/powerpoint/2010/main" val="1499895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dirty="0" smtClean="0"/>
              <a:t>Kliknij ikonę, aby dodać obraz</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11B1BEAC-CE41-4ABD-BC5D-5F28C993F79E}" type="datetimeFigureOut">
              <a:rPr lang="pl-PL" smtClean="0"/>
              <a:t>2023-03-26</a:t>
            </a:fld>
            <a:endParaRPr lang="pl-PL" dirty="0"/>
          </a:p>
        </p:txBody>
      </p:sp>
      <p:sp>
        <p:nvSpPr>
          <p:cNvPr id="6" name="Footer Placeholder 5"/>
          <p:cNvSpPr>
            <a:spLocks noGrp="1"/>
          </p:cNvSpPr>
          <p:nvPr>
            <p:ph type="ftr" sz="quarter" idx="11"/>
          </p:nvPr>
        </p:nvSpPr>
        <p:spPr/>
        <p:txBody>
          <a:bodyPr/>
          <a:lstStyle/>
          <a:p>
            <a:endParaRPr lang="pl-PL" dirty="0"/>
          </a:p>
        </p:txBody>
      </p:sp>
      <p:sp>
        <p:nvSpPr>
          <p:cNvPr id="7" name="Slide Number Placeholder 6"/>
          <p:cNvSpPr>
            <a:spLocks noGrp="1"/>
          </p:cNvSpPr>
          <p:nvPr>
            <p:ph type="sldNum" sz="quarter" idx="12"/>
          </p:nvPr>
        </p:nvSpPr>
        <p:spPr/>
        <p:txBody>
          <a:bodyPr/>
          <a:lstStyle/>
          <a:p>
            <a:fld id="{6EC32DDE-0B1B-4D37-BF7B-260B121F20D0}" type="slidenum">
              <a:rPr lang="pl-PL" smtClean="0"/>
              <a:t>‹#›</a:t>
            </a:fld>
            <a:endParaRPr lang="pl-PL" dirty="0"/>
          </a:p>
        </p:txBody>
      </p:sp>
    </p:spTree>
    <p:extLst>
      <p:ext uri="{BB962C8B-B14F-4D97-AF65-F5344CB8AC3E}">
        <p14:creationId xmlns:p14="http://schemas.microsoft.com/office/powerpoint/2010/main" val="1580226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pl-PL" smtClean="0"/>
              <a:t>Kliknij, aby edytować styl</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1B1BEAC-CE41-4ABD-BC5D-5F28C993F79E}" type="datetimeFigureOut">
              <a:rPr lang="pl-PL" smtClean="0"/>
              <a:t>2023-03-26</a:t>
            </a:fld>
            <a:endParaRPr lang="pl-PL"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pl-PL"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EC32DDE-0B1B-4D37-BF7B-260B121F20D0}" type="slidenum">
              <a:rPr lang="pl-PL" smtClean="0"/>
              <a:t>‹#›</a:t>
            </a:fld>
            <a:endParaRPr lang="pl-PL" dirty="0"/>
          </a:p>
        </p:txBody>
      </p:sp>
    </p:spTree>
    <p:extLst>
      <p:ext uri="{BB962C8B-B14F-4D97-AF65-F5344CB8AC3E}">
        <p14:creationId xmlns:p14="http://schemas.microsoft.com/office/powerpoint/2010/main" val="27269911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5" Type="http://schemas.openxmlformats.org/officeDocument/2006/relationships/image" Target="../media/image51.png"/><Relationship Id="rId4" Type="http://schemas.openxmlformats.org/officeDocument/2006/relationships/image" Target="../media/image50.png"/></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ytuł 9"/>
          <p:cNvSpPr>
            <a:spLocks noGrp="1"/>
          </p:cNvSpPr>
          <p:nvPr>
            <p:ph type="ctrTitle"/>
          </p:nvPr>
        </p:nvSpPr>
        <p:spPr>
          <a:xfrm>
            <a:off x="4428642" y="0"/>
            <a:ext cx="7793409" cy="3475866"/>
          </a:xfrm>
        </p:spPr>
        <p:txBody>
          <a:bodyPr/>
          <a:lstStyle/>
          <a:p>
            <a:pPr algn="just"/>
            <a:r>
              <a:rPr lang="pl-PL" dirty="0" smtClean="0"/>
              <a:t>                Ślad węglowy zmniejszaj swoją emisję i zadbaj o przyszłość</a:t>
            </a:r>
            <a:endParaRPr lang="pl-PL" dirty="0"/>
          </a:p>
        </p:txBody>
      </p:sp>
      <p:grpSp>
        <p:nvGrpSpPr>
          <p:cNvPr id="2" name="Grupa 1"/>
          <p:cNvGrpSpPr/>
          <p:nvPr/>
        </p:nvGrpSpPr>
        <p:grpSpPr>
          <a:xfrm>
            <a:off x="-30052" y="0"/>
            <a:ext cx="12222052" cy="6858000"/>
            <a:chOff x="-1" y="0"/>
            <a:chExt cx="12222052" cy="6858000"/>
          </a:xfrm>
        </p:grpSpPr>
        <p:pic>
          <p:nvPicPr>
            <p:cNvPr id="8" name="Obraz 7"/>
            <p:cNvPicPr>
              <a:picLocks noChangeAspect="1"/>
            </p:cNvPicPr>
            <p:nvPr/>
          </p:nvPicPr>
          <p:blipFill>
            <a:blip r:embed="rId2"/>
            <a:stretch>
              <a:fillRect/>
            </a:stretch>
          </p:blipFill>
          <p:spPr>
            <a:xfrm>
              <a:off x="-1" y="0"/>
              <a:ext cx="4428643" cy="3477296"/>
            </a:xfrm>
            <a:prstGeom prst="rect">
              <a:avLst/>
            </a:prstGeom>
          </p:spPr>
        </p:pic>
        <p:pic>
          <p:nvPicPr>
            <p:cNvPr id="9" name="Obraz 8"/>
            <p:cNvPicPr>
              <a:picLocks noChangeAspect="1"/>
            </p:cNvPicPr>
            <p:nvPr/>
          </p:nvPicPr>
          <p:blipFill>
            <a:blip r:embed="rId3"/>
            <a:stretch>
              <a:fillRect/>
            </a:stretch>
          </p:blipFill>
          <p:spPr>
            <a:xfrm>
              <a:off x="-1" y="3477296"/>
              <a:ext cx="4428642" cy="3380704"/>
            </a:xfrm>
            <a:prstGeom prst="rect">
              <a:avLst/>
            </a:prstGeom>
          </p:spPr>
        </p:pic>
        <p:pic>
          <p:nvPicPr>
            <p:cNvPr id="12" name="Obraz 11"/>
            <p:cNvPicPr>
              <a:picLocks noChangeAspect="1"/>
            </p:cNvPicPr>
            <p:nvPr/>
          </p:nvPicPr>
          <p:blipFill>
            <a:blip r:embed="rId4"/>
            <a:stretch>
              <a:fillRect/>
            </a:stretch>
          </p:blipFill>
          <p:spPr>
            <a:xfrm>
              <a:off x="4428642" y="3475866"/>
              <a:ext cx="7793409" cy="3369255"/>
            </a:xfrm>
            <a:prstGeom prst="rect">
              <a:avLst/>
            </a:prstGeom>
          </p:spPr>
        </p:pic>
      </p:grpSp>
    </p:spTree>
    <p:extLst>
      <p:ext uri="{BB962C8B-B14F-4D97-AF65-F5344CB8AC3E}">
        <p14:creationId xmlns:p14="http://schemas.microsoft.com/office/powerpoint/2010/main" val="26940285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Wykres 9"/>
          <p:cNvGraphicFramePr/>
          <p:nvPr>
            <p:extLst>
              <p:ext uri="{D42A27DB-BD31-4B8C-83A1-F6EECF244321}">
                <p14:modId xmlns:p14="http://schemas.microsoft.com/office/powerpoint/2010/main" val="352155695"/>
              </p:ext>
            </p:extLst>
          </p:nvPr>
        </p:nvGraphicFramePr>
        <p:xfrm>
          <a:off x="6001555" y="0"/>
          <a:ext cx="6190445"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11" name="Tytuł 10"/>
          <p:cNvSpPr>
            <a:spLocks noGrp="1"/>
          </p:cNvSpPr>
          <p:nvPr>
            <p:ph type="ctrTitle" idx="4294967295"/>
          </p:nvPr>
        </p:nvSpPr>
        <p:spPr>
          <a:xfrm>
            <a:off x="0" y="0"/>
            <a:ext cx="5975350" cy="6858000"/>
          </a:xfrm>
        </p:spPr>
        <p:txBody>
          <a:bodyPr/>
          <a:lstStyle/>
          <a:p>
            <a:r>
              <a:rPr lang="pl-PL" dirty="0" smtClean="0"/>
              <a:t>Obok można zobaczyć emisję roczną  mojej rodziny w porównaniu do Polski i jej sąsiadów. Widać </a:t>
            </a:r>
            <a:r>
              <a:rPr lang="pl-PL" dirty="0" smtClean="0"/>
              <a:t>że </a:t>
            </a:r>
            <a:r>
              <a:rPr lang="pl-PL" dirty="0" smtClean="0"/>
              <a:t>moja rodzina </a:t>
            </a:r>
            <a:r>
              <a:rPr lang="pl-PL" dirty="0" smtClean="0"/>
              <a:t>jako </a:t>
            </a:r>
            <a:r>
              <a:rPr lang="pl-PL" dirty="0" smtClean="0"/>
              <a:t>jednostka  wytwarza </a:t>
            </a:r>
            <a:r>
              <a:rPr lang="pl-PL" dirty="0" smtClean="0"/>
              <a:t>co roku co najmniej średnią krajową.</a:t>
            </a:r>
            <a:endParaRPr lang="pl-PL" dirty="0"/>
          </a:p>
        </p:txBody>
      </p:sp>
    </p:spTree>
    <p:extLst>
      <p:ext uri="{BB962C8B-B14F-4D97-AF65-F5344CB8AC3E}">
        <p14:creationId xmlns:p14="http://schemas.microsoft.com/office/powerpoint/2010/main" val="29703327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p:cNvSpPr>
            <a:spLocks noGrp="1"/>
          </p:cNvSpPr>
          <p:nvPr>
            <p:ph type="ctrTitle"/>
          </p:nvPr>
        </p:nvSpPr>
        <p:spPr>
          <a:xfrm>
            <a:off x="532326" y="697360"/>
            <a:ext cx="10710929" cy="2387600"/>
          </a:xfrm>
        </p:spPr>
        <p:txBody>
          <a:bodyPr>
            <a:normAutofit fontScale="90000"/>
          </a:bodyPr>
          <a:lstStyle/>
          <a:p>
            <a:r>
              <a:rPr lang="pl-PL" dirty="0" smtClean="0"/>
              <a:t>Wampiry energetyczne są nie tylko niebezpieczne dla środowiska ale również dla naszego portfela.</a:t>
            </a:r>
            <a:endParaRPr lang="pl-PL" dirty="0"/>
          </a:p>
        </p:txBody>
      </p:sp>
      <p:grpSp>
        <p:nvGrpSpPr>
          <p:cNvPr id="10" name="Grupa 9"/>
          <p:cNvGrpSpPr/>
          <p:nvPr/>
        </p:nvGrpSpPr>
        <p:grpSpPr>
          <a:xfrm>
            <a:off x="1159098" y="3084960"/>
            <a:ext cx="6737571" cy="3773040"/>
            <a:chOff x="1159098" y="3084960"/>
            <a:chExt cx="6737571" cy="3773040"/>
          </a:xfrm>
        </p:grpSpPr>
        <p:pic>
          <p:nvPicPr>
            <p:cNvPr id="8" name="Obraz 7"/>
            <p:cNvPicPr>
              <a:picLocks noChangeAspect="1"/>
            </p:cNvPicPr>
            <p:nvPr/>
          </p:nvPicPr>
          <p:blipFill>
            <a:blip r:embed="rId2">
              <a:duotone>
                <a:schemeClr val="accent5">
                  <a:shade val="45000"/>
                  <a:satMod val="135000"/>
                </a:schemeClr>
                <a:prstClr val="white"/>
              </a:duotone>
            </a:blip>
            <a:stretch>
              <a:fillRect/>
            </a:stretch>
          </p:blipFill>
          <p:spPr>
            <a:xfrm>
              <a:off x="1159098" y="3084960"/>
              <a:ext cx="6737571" cy="3773040"/>
            </a:xfrm>
            <a:prstGeom prst="rect">
              <a:avLst/>
            </a:prstGeom>
          </p:spPr>
        </p:pic>
        <p:pic>
          <p:nvPicPr>
            <p:cNvPr id="9" name="Obraz 8"/>
            <p:cNvPicPr>
              <a:picLocks noChangeAspect="1"/>
            </p:cNvPicPr>
            <p:nvPr/>
          </p:nvPicPr>
          <p:blipFill rotWithShape="1">
            <a:blip r:embed="rId3">
              <a:duotone>
                <a:schemeClr val="accent5">
                  <a:shade val="45000"/>
                  <a:satMod val="135000"/>
                </a:schemeClr>
                <a:prstClr val="white"/>
              </a:duotone>
            </a:blip>
            <a:srcRect l="20743" t="9033" r="19519" b="17238"/>
            <a:stretch/>
          </p:blipFill>
          <p:spPr>
            <a:xfrm>
              <a:off x="4134118" y="4808961"/>
              <a:ext cx="2060620" cy="1759265"/>
            </a:xfrm>
            <a:prstGeom prst="rect">
              <a:avLst/>
            </a:prstGeom>
          </p:spPr>
        </p:pic>
      </p:grpSp>
    </p:spTree>
    <p:extLst>
      <p:ext uri="{BB962C8B-B14F-4D97-AF65-F5344CB8AC3E}">
        <p14:creationId xmlns:p14="http://schemas.microsoft.com/office/powerpoint/2010/main" val="33576391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ctrTitle"/>
          </p:nvPr>
        </p:nvSpPr>
        <p:spPr>
          <a:xfrm>
            <a:off x="339143" y="1856458"/>
            <a:ext cx="9178344" cy="4686009"/>
          </a:xfrm>
        </p:spPr>
        <p:txBody>
          <a:bodyPr>
            <a:normAutofit fontScale="90000"/>
          </a:bodyPr>
          <a:lstStyle/>
          <a:p>
            <a:r>
              <a:rPr lang="pl-PL" sz="3600" dirty="0" smtClean="0"/>
              <a:t>W moim domu występuje kilka wampirów energetycznych takich jak np.</a:t>
            </a:r>
            <a:br>
              <a:rPr lang="pl-PL" sz="3600" dirty="0" smtClean="0"/>
            </a:br>
            <a:r>
              <a:rPr lang="pl-PL" sz="3600" dirty="0"/>
              <a:t>Telewizor </a:t>
            </a:r>
            <a:r>
              <a:rPr lang="pl-PL" sz="3600" dirty="0" smtClean="0"/>
              <a:t>plazmowy „pożera” ok. </a:t>
            </a:r>
            <a:r>
              <a:rPr lang="pl-PL" sz="3600" dirty="0"/>
              <a:t>1452,4 kWh</a:t>
            </a:r>
            <a:r>
              <a:rPr lang="pl-PL" sz="3600" dirty="0" smtClean="0"/>
              <a:t/>
            </a:r>
            <a:br>
              <a:rPr lang="pl-PL" sz="3600" dirty="0" smtClean="0"/>
            </a:br>
            <a:r>
              <a:rPr lang="pl-PL" sz="3600" dirty="0" smtClean="0"/>
              <a:t>Kontroler </a:t>
            </a:r>
            <a:r>
              <a:rPr lang="pl-PL" sz="3600" dirty="0"/>
              <a:t>do gier </a:t>
            </a:r>
            <a:r>
              <a:rPr lang="pl-PL" sz="3600" dirty="0" smtClean="0"/>
              <a:t>pochłania ok. 233,9 </a:t>
            </a:r>
            <a:r>
              <a:rPr lang="pl-PL" sz="3600" dirty="0"/>
              <a:t>kWh</a:t>
            </a:r>
            <a:r>
              <a:rPr lang="pl-PL" sz="3600" dirty="0" smtClean="0"/>
              <a:t/>
            </a:r>
            <a:br>
              <a:rPr lang="pl-PL" sz="3600" dirty="0" smtClean="0"/>
            </a:br>
            <a:r>
              <a:rPr lang="pl-PL" sz="3600" dirty="0"/>
              <a:t>Odtwarzacz </a:t>
            </a:r>
            <a:r>
              <a:rPr lang="pl-PL" sz="3600" dirty="0" smtClean="0"/>
              <a:t>wideo zużywa ok. </a:t>
            </a:r>
            <a:r>
              <a:rPr lang="pl-PL" sz="3600" dirty="0"/>
              <a:t>92 kWh</a:t>
            </a:r>
            <a:r>
              <a:rPr lang="pl-PL" sz="3600" dirty="0" smtClean="0"/>
              <a:t/>
            </a:r>
            <a:br>
              <a:rPr lang="pl-PL" sz="3600" dirty="0" smtClean="0"/>
            </a:br>
            <a:r>
              <a:rPr lang="pl-PL" sz="3600" dirty="0"/>
              <a:t>Odtwarzacz DVD </a:t>
            </a:r>
            <a:r>
              <a:rPr lang="pl-PL" sz="3600" dirty="0" smtClean="0"/>
              <a:t> ok. 78,8 </a:t>
            </a:r>
            <a:r>
              <a:rPr lang="pl-PL" sz="3600" dirty="0"/>
              <a:t>kWh</a:t>
            </a:r>
            <a:r>
              <a:rPr lang="pl-PL" sz="3600" dirty="0" smtClean="0"/>
              <a:t/>
            </a:r>
            <a:br>
              <a:rPr lang="pl-PL" sz="3600" dirty="0" smtClean="0"/>
            </a:br>
            <a:r>
              <a:rPr lang="pl-PL" sz="3600" dirty="0"/>
              <a:t>Kuchenka </a:t>
            </a:r>
            <a:r>
              <a:rPr lang="pl-PL" sz="3600" dirty="0" smtClean="0"/>
              <a:t>mikrofalowa to pobór ok. </a:t>
            </a:r>
            <a:r>
              <a:rPr lang="pl-PL" sz="3600" dirty="0"/>
              <a:t>35 </a:t>
            </a:r>
            <a:r>
              <a:rPr lang="pl-PL" sz="3600" dirty="0" smtClean="0"/>
              <a:t>kWh</a:t>
            </a:r>
            <a:br>
              <a:rPr lang="pl-PL" sz="3600" dirty="0" smtClean="0"/>
            </a:br>
            <a:r>
              <a:rPr lang="pl-PL" sz="3600" dirty="0" smtClean="0"/>
              <a:t>wampiry energetyczne zużywają o wiele za dużo energii a każdego z nich używamy na co dzień </a:t>
            </a:r>
            <a:r>
              <a:rPr lang="pl-PL" sz="3600" dirty="0" smtClean="0"/>
              <a:t> emitując </a:t>
            </a:r>
            <a:r>
              <a:rPr lang="pl-PL" sz="3600" dirty="0" smtClean="0"/>
              <a:t>ogromne ilości niebezpiecznego CO2 który niszczy nas i środowisko.  </a:t>
            </a:r>
            <a:br>
              <a:rPr lang="pl-PL" sz="3600" dirty="0" smtClean="0"/>
            </a:br>
            <a:endParaRPr lang="pl-PL" sz="3600" dirty="0"/>
          </a:p>
        </p:txBody>
      </p:sp>
    </p:spTree>
    <p:extLst>
      <p:ext uri="{BB962C8B-B14F-4D97-AF65-F5344CB8AC3E}">
        <p14:creationId xmlns:p14="http://schemas.microsoft.com/office/powerpoint/2010/main" val="3999573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a 8"/>
          <p:cNvGrpSpPr/>
          <p:nvPr/>
        </p:nvGrpSpPr>
        <p:grpSpPr>
          <a:xfrm>
            <a:off x="-94981" y="-1"/>
            <a:ext cx="12286981" cy="6858001"/>
            <a:chOff x="-94981" y="-1"/>
            <a:chExt cx="12286981" cy="6858001"/>
          </a:xfrm>
        </p:grpSpPr>
        <p:pic>
          <p:nvPicPr>
            <p:cNvPr id="4" name="Obraz 3"/>
            <p:cNvPicPr>
              <a:picLocks noChangeAspect="1"/>
            </p:cNvPicPr>
            <p:nvPr/>
          </p:nvPicPr>
          <p:blipFill>
            <a:blip r:embed="rId2"/>
            <a:stretch>
              <a:fillRect/>
            </a:stretch>
          </p:blipFill>
          <p:spPr>
            <a:xfrm>
              <a:off x="-94981" y="-1"/>
              <a:ext cx="3675308" cy="3023237"/>
            </a:xfrm>
            <a:prstGeom prst="rect">
              <a:avLst/>
            </a:prstGeom>
          </p:spPr>
        </p:pic>
        <p:pic>
          <p:nvPicPr>
            <p:cNvPr id="5" name="Obraz 4"/>
            <p:cNvPicPr>
              <a:picLocks noChangeAspect="1"/>
            </p:cNvPicPr>
            <p:nvPr/>
          </p:nvPicPr>
          <p:blipFill>
            <a:blip r:embed="rId3"/>
            <a:stretch>
              <a:fillRect/>
            </a:stretch>
          </p:blipFill>
          <p:spPr>
            <a:xfrm>
              <a:off x="3580327" y="-1"/>
              <a:ext cx="4068566" cy="3017267"/>
            </a:xfrm>
            <a:prstGeom prst="rect">
              <a:avLst/>
            </a:prstGeom>
          </p:spPr>
        </p:pic>
        <p:pic>
          <p:nvPicPr>
            <p:cNvPr id="6" name="Obraz 5"/>
            <p:cNvPicPr>
              <a:picLocks noChangeAspect="1"/>
            </p:cNvPicPr>
            <p:nvPr/>
          </p:nvPicPr>
          <p:blipFill>
            <a:blip r:embed="rId4"/>
            <a:stretch>
              <a:fillRect/>
            </a:stretch>
          </p:blipFill>
          <p:spPr>
            <a:xfrm>
              <a:off x="7807762" y="0"/>
              <a:ext cx="4384238" cy="3017266"/>
            </a:xfrm>
            <a:prstGeom prst="rect">
              <a:avLst/>
            </a:prstGeom>
          </p:spPr>
        </p:pic>
        <p:pic>
          <p:nvPicPr>
            <p:cNvPr id="7" name="Obraz 6"/>
            <p:cNvPicPr>
              <a:picLocks noChangeAspect="1"/>
            </p:cNvPicPr>
            <p:nvPr/>
          </p:nvPicPr>
          <p:blipFill>
            <a:blip r:embed="rId5"/>
            <a:stretch>
              <a:fillRect/>
            </a:stretch>
          </p:blipFill>
          <p:spPr>
            <a:xfrm>
              <a:off x="-1" y="3023236"/>
              <a:ext cx="6847793" cy="3834764"/>
            </a:xfrm>
            <a:prstGeom prst="rect">
              <a:avLst/>
            </a:prstGeom>
          </p:spPr>
        </p:pic>
        <p:pic>
          <p:nvPicPr>
            <p:cNvPr id="8" name="Obraz 7"/>
            <p:cNvPicPr>
              <a:picLocks noChangeAspect="1"/>
            </p:cNvPicPr>
            <p:nvPr/>
          </p:nvPicPr>
          <p:blipFill>
            <a:blip r:embed="rId6"/>
            <a:stretch>
              <a:fillRect/>
            </a:stretch>
          </p:blipFill>
          <p:spPr>
            <a:xfrm>
              <a:off x="6847792" y="3023236"/>
              <a:ext cx="5344208" cy="3828794"/>
            </a:xfrm>
            <a:prstGeom prst="rect">
              <a:avLst/>
            </a:prstGeom>
          </p:spPr>
        </p:pic>
      </p:grpSp>
    </p:spTree>
    <p:extLst>
      <p:ext uri="{BB962C8B-B14F-4D97-AF65-F5344CB8AC3E}">
        <p14:creationId xmlns:p14="http://schemas.microsoft.com/office/powerpoint/2010/main" val="16448165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stretch>
            <a:fillRect/>
          </a:stretch>
        </p:blipFill>
        <p:spPr>
          <a:xfrm rot="5400000">
            <a:off x="2666999" y="-2667001"/>
            <a:ext cx="6858000" cy="12192001"/>
          </a:xfrm>
          <a:prstGeom prst="rect">
            <a:avLst/>
          </a:prstGeom>
        </p:spPr>
      </p:pic>
      <p:sp>
        <p:nvSpPr>
          <p:cNvPr id="7" name="Tytuł 6"/>
          <p:cNvSpPr>
            <a:spLocks noGrp="1"/>
          </p:cNvSpPr>
          <p:nvPr>
            <p:ph type="title"/>
          </p:nvPr>
        </p:nvSpPr>
        <p:spPr/>
        <p:txBody>
          <a:bodyPr/>
          <a:lstStyle/>
          <a:p>
            <a:r>
              <a:rPr lang="pl-PL" dirty="0" smtClean="0">
                <a:solidFill>
                  <a:schemeClr val="tx1"/>
                </a:solidFill>
              </a:rPr>
              <a:t>Przepis na niszą emisję CO2 (moje domowe sposoby)</a:t>
            </a:r>
            <a:endParaRPr lang="pl-PL" dirty="0">
              <a:solidFill>
                <a:schemeClr val="tx1"/>
              </a:solidFill>
            </a:endParaRPr>
          </a:p>
        </p:txBody>
      </p:sp>
      <p:sp>
        <p:nvSpPr>
          <p:cNvPr id="8" name="Symbol zastępczy zawartości 7"/>
          <p:cNvSpPr>
            <a:spLocks noGrp="1"/>
          </p:cNvSpPr>
          <p:nvPr>
            <p:ph idx="1"/>
          </p:nvPr>
        </p:nvSpPr>
        <p:spPr>
          <a:xfrm>
            <a:off x="677334" y="2160589"/>
            <a:ext cx="10390716" cy="3880773"/>
          </a:xfrm>
        </p:spPr>
        <p:txBody>
          <a:bodyPr>
            <a:normAutofit fontScale="92500" lnSpcReduction="20000"/>
          </a:bodyPr>
          <a:lstStyle/>
          <a:p>
            <a:r>
              <a:rPr lang="pl-PL" dirty="0" smtClean="0"/>
              <a:t>Zmiana żarówek w domu na energooszczędne </a:t>
            </a:r>
          </a:p>
          <a:p>
            <a:r>
              <a:rPr lang="pl-PL" dirty="0" smtClean="0"/>
              <a:t>Wyłączanie niepotrzebnego światła w pomieszczeniach gdzie mnie nie ma </a:t>
            </a:r>
          </a:p>
          <a:p>
            <a:r>
              <a:rPr lang="pl-PL" dirty="0"/>
              <a:t>W</a:t>
            </a:r>
            <a:r>
              <a:rPr lang="pl-PL" dirty="0" smtClean="0"/>
              <a:t>kładanie wychłodzonego jedzenia do lodówki i szybkie zamykanie jej drzwi by utrzymać temperaturę</a:t>
            </a:r>
          </a:p>
          <a:p>
            <a:r>
              <a:rPr lang="pl-PL" dirty="0" smtClean="0"/>
              <a:t>Gotowanie takiej ilości wody ile w danym momencie jest mi potrzebne</a:t>
            </a:r>
          </a:p>
          <a:p>
            <a:r>
              <a:rPr lang="pl-PL" dirty="0" smtClean="0"/>
              <a:t>Obniżenie temperatury pomieszczeń w domu do 18ºC </a:t>
            </a:r>
          </a:p>
          <a:p>
            <a:r>
              <a:rPr lang="pl-PL" dirty="0" smtClean="0"/>
              <a:t>Pranie w trybie Eko </a:t>
            </a:r>
          </a:p>
          <a:p>
            <a:r>
              <a:rPr lang="pl-PL" dirty="0" smtClean="0"/>
              <a:t>Ograniczenie spożycia mięsa</a:t>
            </a:r>
          </a:p>
          <a:p>
            <a:r>
              <a:rPr lang="pl-PL" dirty="0" smtClean="0"/>
              <a:t>Segregacja śmieci</a:t>
            </a:r>
          </a:p>
          <a:p>
            <a:r>
              <a:rPr lang="pl-PL" dirty="0" smtClean="0"/>
              <a:t>Nie marnowanie żywności </a:t>
            </a:r>
          </a:p>
          <a:p>
            <a:r>
              <a:rPr lang="pl-PL" dirty="0" smtClean="0"/>
              <a:t>Otaczanie się dużą ilością roślin oraz sadzenie dużej ilości nowych drzew </a:t>
            </a:r>
          </a:p>
          <a:p>
            <a:r>
              <a:rPr lang="pl-PL" dirty="0" smtClean="0"/>
              <a:t>Do szkoły jazda rowerem lub autobusem komunikacji zbiorowej, zamiast samochodem osobowym</a:t>
            </a:r>
          </a:p>
        </p:txBody>
      </p:sp>
    </p:spTree>
    <p:extLst>
      <p:ext uri="{BB962C8B-B14F-4D97-AF65-F5344CB8AC3E}">
        <p14:creationId xmlns:p14="http://schemas.microsoft.com/office/powerpoint/2010/main" val="16093151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a 1"/>
          <p:cNvGrpSpPr/>
          <p:nvPr/>
        </p:nvGrpSpPr>
        <p:grpSpPr>
          <a:xfrm>
            <a:off x="0" y="0"/>
            <a:ext cx="12192000" cy="6866288"/>
            <a:chOff x="0" y="0"/>
            <a:chExt cx="12192000" cy="6866288"/>
          </a:xfrm>
        </p:grpSpPr>
        <p:pic>
          <p:nvPicPr>
            <p:cNvPr id="4" name="Obraz 3"/>
            <p:cNvPicPr>
              <a:picLocks noChangeAspect="1"/>
            </p:cNvPicPr>
            <p:nvPr/>
          </p:nvPicPr>
          <p:blipFill>
            <a:blip r:embed="rId2"/>
            <a:stretch>
              <a:fillRect/>
            </a:stretch>
          </p:blipFill>
          <p:spPr>
            <a:xfrm>
              <a:off x="0" y="0"/>
              <a:ext cx="3607254" cy="3143250"/>
            </a:xfrm>
            <a:prstGeom prst="rect">
              <a:avLst/>
            </a:prstGeom>
          </p:spPr>
        </p:pic>
        <p:pic>
          <p:nvPicPr>
            <p:cNvPr id="5" name="Obraz 4"/>
            <p:cNvPicPr>
              <a:picLocks noChangeAspect="1"/>
            </p:cNvPicPr>
            <p:nvPr/>
          </p:nvPicPr>
          <p:blipFill>
            <a:blip r:embed="rId3"/>
            <a:stretch>
              <a:fillRect/>
            </a:stretch>
          </p:blipFill>
          <p:spPr>
            <a:xfrm>
              <a:off x="7889875" y="0"/>
              <a:ext cx="4302125" cy="2952750"/>
            </a:xfrm>
            <a:prstGeom prst="rect">
              <a:avLst/>
            </a:prstGeom>
          </p:spPr>
        </p:pic>
        <p:pic>
          <p:nvPicPr>
            <p:cNvPr id="6" name="Obraz 5"/>
            <p:cNvPicPr>
              <a:picLocks noChangeAspect="1"/>
            </p:cNvPicPr>
            <p:nvPr/>
          </p:nvPicPr>
          <p:blipFill>
            <a:blip r:embed="rId4"/>
            <a:stretch>
              <a:fillRect/>
            </a:stretch>
          </p:blipFill>
          <p:spPr>
            <a:xfrm>
              <a:off x="3607253" y="0"/>
              <a:ext cx="4263329" cy="2952750"/>
            </a:xfrm>
            <a:prstGeom prst="rect">
              <a:avLst/>
            </a:prstGeom>
          </p:spPr>
        </p:pic>
        <p:pic>
          <p:nvPicPr>
            <p:cNvPr id="7" name="Obraz 6"/>
            <p:cNvPicPr>
              <a:picLocks noChangeAspect="1"/>
            </p:cNvPicPr>
            <p:nvPr/>
          </p:nvPicPr>
          <p:blipFill>
            <a:blip r:embed="rId5"/>
            <a:stretch>
              <a:fillRect/>
            </a:stretch>
          </p:blipFill>
          <p:spPr>
            <a:xfrm>
              <a:off x="1" y="2952750"/>
              <a:ext cx="4648200" cy="3905250"/>
            </a:xfrm>
            <a:prstGeom prst="rect">
              <a:avLst/>
            </a:prstGeom>
          </p:spPr>
        </p:pic>
        <p:pic>
          <p:nvPicPr>
            <p:cNvPr id="8" name="Obraz 7"/>
            <p:cNvPicPr>
              <a:picLocks noChangeAspect="1"/>
            </p:cNvPicPr>
            <p:nvPr/>
          </p:nvPicPr>
          <p:blipFill>
            <a:blip r:embed="rId6"/>
            <a:stretch>
              <a:fillRect/>
            </a:stretch>
          </p:blipFill>
          <p:spPr>
            <a:xfrm>
              <a:off x="4667494" y="2952750"/>
              <a:ext cx="2925168" cy="3905250"/>
            </a:xfrm>
            <a:prstGeom prst="rect">
              <a:avLst/>
            </a:prstGeom>
          </p:spPr>
        </p:pic>
        <p:pic>
          <p:nvPicPr>
            <p:cNvPr id="9" name="Obraz 8"/>
            <p:cNvPicPr>
              <a:picLocks noChangeAspect="1"/>
            </p:cNvPicPr>
            <p:nvPr/>
          </p:nvPicPr>
          <p:blipFill>
            <a:blip r:embed="rId7"/>
            <a:stretch>
              <a:fillRect/>
            </a:stretch>
          </p:blipFill>
          <p:spPr>
            <a:xfrm>
              <a:off x="7592662" y="2952750"/>
              <a:ext cx="4599338" cy="3913538"/>
            </a:xfrm>
            <a:prstGeom prst="rect">
              <a:avLst/>
            </a:prstGeom>
          </p:spPr>
        </p:pic>
      </p:grpSp>
    </p:spTree>
    <p:extLst>
      <p:ext uri="{BB962C8B-B14F-4D97-AF65-F5344CB8AC3E}">
        <p14:creationId xmlns:p14="http://schemas.microsoft.com/office/powerpoint/2010/main" val="41285565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a 2"/>
          <p:cNvGrpSpPr/>
          <p:nvPr/>
        </p:nvGrpSpPr>
        <p:grpSpPr>
          <a:xfrm>
            <a:off x="-1" y="0"/>
            <a:ext cx="12192001" cy="6858000"/>
            <a:chOff x="-1" y="0"/>
            <a:chExt cx="12192001" cy="6858000"/>
          </a:xfrm>
        </p:grpSpPr>
        <p:pic>
          <p:nvPicPr>
            <p:cNvPr id="2" name="Obraz 1"/>
            <p:cNvPicPr>
              <a:picLocks noChangeAspect="1"/>
            </p:cNvPicPr>
            <p:nvPr/>
          </p:nvPicPr>
          <p:blipFill>
            <a:blip r:embed="rId2"/>
            <a:stretch>
              <a:fillRect/>
            </a:stretch>
          </p:blipFill>
          <p:spPr>
            <a:xfrm>
              <a:off x="4636032" y="14546"/>
              <a:ext cx="3396184" cy="2819400"/>
            </a:xfrm>
            <a:prstGeom prst="rect">
              <a:avLst/>
            </a:prstGeom>
          </p:spPr>
        </p:pic>
        <p:pic>
          <p:nvPicPr>
            <p:cNvPr id="4" name="Obraz 3"/>
            <p:cNvPicPr>
              <a:picLocks noChangeAspect="1"/>
            </p:cNvPicPr>
            <p:nvPr/>
          </p:nvPicPr>
          <p:blipFill>
            <a:blip r:embed="rId3"/>
            <a:stretch>
              <a:fillRect/>
            </a:stretch>
          </p:blipFill>
          <p:spPr>
            <a:xfrm>
              <a:off x="0" y="2819400"/>
              <a:ext cx="4038600" cy="4038600"/>
            </a:xfrm>
            <a:prstGeom prst="rect">
              <a:avLst/>
            </a:prstGeom>
          </p:spPr>
        </p:pic>
        <p:pic>
          <p:nvPicPr>
            <p:cNvPr id="5" name="Obraz 4"/>
            <p:cNvPicPr>
              <a:picLocks noChangeAspect="1"/>
            </p:cNvPicPr>
            <p:nvPr/>
          </p:nvPicPr>
          <p:blipFill>
            <a:blip r:embed="rId4"/>
            <a:stretch>
              <a:fillRect/>
            </a:stretch>
          </p:blipFill>
          <p:spPr>
            <a:xfrm>
              <a:off x="7867650" y="0"/>
              <a:ext cx="4324350" cy="2833946"/>
            </a:xfrm>
            <a:prstGeom prst="rect">
              <a:avLst/>
            </a:prstGeom>
          </p:spPr>
        </p:pic>
        <p:pic>
          <p:nvPicPr>
            <p:cNvPr id="6" name="Obraz 5"/>
            <p:cNvPicPr>
              <a:picLocks noChangeAspect="1"/>
            </p:cNvPicPr>
            <p:nvPr/>
          </p:nvPicPr>
          <p:blipFill>
            <a:blip r:embed="rId5"/>
            <a:stretch>
              <a:fillRect/>
            </a:stretch>
          </p:blipFill>
          <p:spPr>
            <a:xfrm>
              <a:off x="4038599" y="2833946"/>
              <a:ext cx="4591051" cy="4024054"/>
            </a:xfrm>
            <a:prstGeom prst="rect">
              <a:avLst/>
            </a:prstGeom>
            <a:noFill/>
            <a:ln>
              <a:noFill/>
            </a:ln>
          </p:spPr>
        </p:pic>
        <p:pic>
          <p:nvPicPr>
            <p:cNvPr id="7" name="Obraz 6"/>
            <p:cNvPicPr>
              <a:picLocks noChangeAspect="1"/>
            </p:cNvPicPr>
            <p:nvPr/>
          </p:nvPicPr>
          <p:blipFill>
            <a:blip r:embed="rId6"/>
            <a:stretch>
              <a:fillRect/>
            </a:stretch>
          </p:blipFill>
          <p:spPr>
            <a:xfrm>
              <a:off x="8629650" y="2819400"/>
              <a:ext cx="3545668" cy="4038600"/>
            </a:xfrm>
            <a:prstGeom prst="rect">
              <a:avLst/>
            </a:prstGeom>
          </p:spPr>
        </p:pic>
        <p:pic>
          <p:nvPicPr>
            <p:cNvPr id="8" name="Obraz 7"/>
            <p:cNvPicPr>
              <a:picLocks noChangeAspect="1"/>
            </p:cNvPicPr>
            <p:nvPr/>
          </p:nvPicPr>
          <p:blipFill>
            <a:blip r:embed="rId7"/>
            <a:stretch>
              <a:fillRect/>
            </a:stretch>
          </p:blipFill>
          <p:spPr>
            <a:xfrm>
              <a:off x="-1" y="14546"/>
              <a:ext cx="4634471" cy="2804854"/>
            </a:xfrm>
            <a:prstGeom prst="rect">
              <a:avLst/>
            </a:prstGeom>
          </p:spPr>
        </p:pic>
      </p:grpSp>
    </p:spTree>
    <p:extLst>
      <p:ext uri="{BB962C8B-B14F-4D97-AF65-F5344CB8AC3E}">
        <p14:creationId xmlns:p14="http://schemas.microsoft.com/office/powerpoint/2010/main" val="15378887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Skutki emisji CO2</a:t>
            </a:r>
            <a:endParaRPr lang="pl-PL" dirty="0"/>
          </a:p>
        </p:txBody>
      </p:sp>
      <p:sp>
        <p:nvSpPr>
          <p:cNvPr id="4" name="Symbol zastępczy zawartości 3"/>
          <p:cNvSpPr>
            <a:spLocks noGrp="1"/>
          </p:cNvSpPr>
          <p:nvPr>
            <p:ph idx="1"/>
          </p:nvPr>
        </p:nvSpPr>
        <p:spPr>
          <a:xfrm>
            <a:off x="677334" y="2160589"/>
            <a:ext cx="10179556" cy="3880773"/>
          </a:xfrm>
        </p:spPr>
        <p:txBody>
          <a:bodyPr>
            <a:normAutofit lnSpcReduction="10000"/>
          </a:bodyPr>
          <a:lstStyle/>
          <a:p>
            <a:r>
              <a:rPr lang="pl-PL" dirty="0" smtClean="0"/>
              <a:t>Wzrost średniej temperatury powietrza</a:t>
            </a:r>
          </a:p>
          <a:p>
            <a:r>
              <a:rPr lang="pl-PL" dirty="0" smtClean="0"/>
              <a:t>Topnienie lodowców (podniesienie poziomu wody)</a:t>
            </a:r>
          </a:p>
          <a:p>
            <a:r>
              <a:rPr lang="pl-PL" dirty="0" smtClean="0"/>
              <a:t>Wyginięcie dużej liczby gatunków przez zmiany warunków przyrodniczych</a:t>
            </a:r>
          </a:p>
          <a:p>
            <a:r>
              <a:rPr lang="pl-PL" dirty="0" smtClean="0"/>
              <a:t>Szybsze parowanie wody (zmniejszenie się zasobów wody zdatnej do picia)</a:t>
            </a:r>
          </a:p>
          <a:p>
            <a:r>
              <a:rPr lang="pl-PL" dirty="0" smtClean="0"/>
              <a:t>Nowy schemat opadów ( będzie miał negatywny wpływ na rolnictwo i hodowle)</a:t>
            </a:r>
          </a:p>
          <a:p>
            <a:r>
              <a:rPr lang="pl-PL" dirty="0" smtClean="0"/>
              <a:t>Większe prawdopodobieństwo pożarów</a:t>
            </a:r>
            <a:endParaRPr lang="pl-PL" dirty="0"/>
          </a:p>
          <a:p>
            <a:pPr marL="0" indent="0">
              <a:buNone/>
            </a:pPr>
            <a:r>
              <a:rPr lang="pl-PL" sz="2400" dirty="0" smtClean="0"/>
              <a:t>Już w obecnych czasach możemy zauważyć niektóre skutki                 np. zwiększenie wysokości wody w niektórych obszarach Ziemi skutkująca znikaniem wysp i fragmentów lądów, rzadkość opadów, zmniejszanie populacji niedźwiedzi polarnych oraz pingwinów.</a:t>
            </a:r>
          </a:p>
        </p:txBody>
      </p:sp>
    </p:spTree>
    <p:extLst>
      <p:ext uri="{BB962C8B-B14F-4D97-AF65-F5344CB8AC3E}">
        <p14:creationId xmlns:p14="http://schemas.microsoft.com/office/powerpoint/2010/main" val="4119067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a 7"/>
          <p:cNvGrpSpPr/>
          <p:nvPr/>
        </p:nvGrpSpPr>
        <p:grpSpPr>
          <a:xfrm>
            <a:off x="-1" y="0"/>
            <a:ext cx="12192001" cy="6858000"/>
            <a:chOff x="0" y="0"/>
            <a:chExt cx="12192001" cy="6858000"/>
          </a:xfrm>
        </p:grpSpPr>
        <p:grpSp>
          <p:nvGrpSpPr>
            <p:cNvPr id="7" name="Grupa 6"/>
            <p:cNvGrpSpPr/>
            <p:nvPr/>
          </p:nvGrpSpPr>
          <p:grpSpPr>
            <a:xfrm>
              <a:off x="0" y="0"/>
              <a:ext cx="12192001" cy="6857999"/>
              <a:chOff x="0" y="0"/>
              <a:chExt cx="12192001" cy="6857999"/>
            </a:xfrm>
          </p:grpSpPr>
          <p:pic>
            <p:nvPicPr>
              <p:cNvPr id="2" name="Obraz 1"/>
              <p:cNvPicPr>
                <a:picLocks noChangeAspect="1"/>
              </p:cNvPicPr>
              <p:nvPr/>
            </p:nvPicPr>
            <p:blipFill>
              <a:blip r:embed="rId2"/>
              <a:stretch>
                <a:fillRect/>
              </a:stretch>
            </p:blipFill>
            <p:spPr>
              <a:xfrm>
                <a:off x="0" y="0"/>
                <a:ext cx="3206839" cy="3206839"/>
              </a:xfrm>
              <a:prstGeom prst="rect">
                <a:avLst/>
              </a:prstGeom>
            </p:spPr>
          </p:pic>
          <p:pic>
            <p:nvPicPr>
              <p:cNvPr id="3" name="Obraz 2"/>
              <p:cNvPicPr>
                <a:picLocks noChangeAspect="1"/>
              </p:cNvPicPr>
              <p:nvPr/>
            </p:nvPicPr>
            <p:blipFill>
              <a:blip r:embed="rId3"/>
              <a:stretch>
                <a:fillRect/>
              </a:stretch>
            </p:blipFill>
            <p:spPr>
              <a:xfrm>
                <a:off x="0" y="3206838"/>
                <a:ext cx="5752108" cy="3651161"/>
              </a:xfrm>
              <a:prstGeom prst="rect">
                <a:avLst/>
              </a:prstGeom>
            </p:spPr>
          </p:pic>
          <p:pic>
            <p:nvPicPr>
              <p:cNvPr id="4" name="Obraz 3"/>
              <p:cNvPicPr>
                <a:picLocks noChangeAspect="1"/>
              </p:cNvPicPr>
              <p:nvPr/>
            </p:nvPicPr>
            <p:blipFill>
              <a:blip r:embed="rId4"/>
              <a:stretch>
                <a:fillRect/>
              </a:stretch>
            </p:blipFill>
            <p:spPr>
              <a:xfrm>
                <a:off x="3132733" y="0"/>
                <a:ext cx="4819017" cy="3206837"/>
              </a:xfrm>
              <a:prstGeom prst="rect">
                <a:avLst/>
              </a:prstGeom>
            </p:spPr>
          </p:pic>
          <p:pic>
            <p:nvPicPr>
              <p:cNvPr id="5" name="Obraz 4"/>
              <p:cNvPicPr>
                <a:picLocks noChangeAspect="1"/>
              </p:cNvPicPr>
              <p:nvPr/>
            </p:nvPicPr>
            <p:blipFill>
              <a:blip r:embed="rId5"/>
              <a:stretch>
                <a:fillRect/>
              </a:stretch>
            </p:blipFill>
            <p:spPr>
              <a:xfrm>
                <a:off x="7951751" y="1"/>
                <a:ext cx="4240250" cy="3206836"/>
              </a:xfrm>
              <a:prstGeom prst="rect">
                <a:avLst/>
              </a:prstGeom>
            </p:spPr>
          </p:pic>
        </p:grpSp>
        <p:pic>
          <p:nvPicPr>
            <p:cNvPr id="6" name="Obraz 5"/>
            <p:cNvPicPr>
              <a:picLocks noChangeAspect="1"/>
            </p:cNvPicPr>
            <p:nvPr/>
          </p:nvPicPr>
          <p:blipFill>
            <a:blip r:embed="rId6"/>
            <a:stretch>
              <a:fillRect/>
            </a:stretch>
          </p:blipFill>
          <p:spPr>
            <a:xfrm>
              <a:off x="5752108" y="3206837"/>
              <a:ext cx="6439892" cy="3651163"/>
            </a:xfrm>
            <a:prstGeom prst="rect">
              <a:avLst/>
            </a:prstGeom>
          </p:spPr>
        </p:pic>
      </p:grpSp>
    </p:spTree>
    <p:extLst>
      <p:ext uri="{BB962C8B-B14F-4D97-AF65-F5344CB8AC3E}">
        <p14:creationId xmlns:p14="http://schemas.microsoft.com/office/powerpoint/2010/main" val="15481682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a 5"/>
          <p:cNvGrpSpPr/>
          <p:nvPr/>
        </p:nvGrpSpPr>
        <p:grpSpPr>
          <a:xfrm>
            <a:off x="-1" y="-1"/>
            <a:ext cx="12192001" cy="6858001"/>
            <a:chOff x="-1" y="-1"/>
            <a:chExt cx="12192001" cy="6858001"/>
          </a:xfrm>
        </p:grpSpPr>
        <p:pic>
          <p:nvPicPr>
            <p:cNvPr id="2" name="Obraz 1"/>
            <p:cNvPicPr>
              <a:picLocks noChangeAspect="1"/>
            </p:cNvPicPr>
            <p:nvPr/>
          </p:nvPicPr>
          <p:blipFill>
            <a:blip r:embed="rId2"/>
            <a:stretch>
              <a:fillRect/>
            </a:stretch>
          </p:blipFill>
          <p:spPr>
            <a:xfrm>
              <a:off x="-1" y="0"/>
              <a:ext cx="5414075" cy="3374265"/>
            </a:xfrm>
            <a:prstGeom prst="rect">
              <a:avLst/>
            </a:prstGeom>
          </p:spPr>
        </p:pic>
        <p:pic>
          <p:nvPicPr>
            <p:cNvPr id="3" name="Obraz 2"/>
            <p:cNvPicPr>
              <a:picLocks noChangeAspect="1"/>
            </p:cNvPicPr>
            <p:nvPr/>
          </p:nvPicPr>
          <p:blipFill>
            <a:blip r:embed="rId3"/>
            <a:stretch>
              <a:fillRect/>
            </a:stretch>
          </p:blipFill>
          <p:spPr>
            <a:xfrm>
              <a:off x="5414074" y="-1"/>
              <a:ext cx="6777926" cy="3374265"/>
            </a:xfrm>
            <a:prstGeom prst="rect">
              <a:avLst/>
            </a:prstGeom>
          </p:spPr>
        </p:pic>
        <p:pic>
          <p:nvPicPr>
            <p:cNvPr id="4" name="Obraz 3"/>
            <p:cNvPicPr>
              <a:picLocks noChangeAspect="1"/>
            </p:cNvPicPr>
            <p:nvPr/>
          </p:nvPicPr>
          <p:blipFill>
            <a:blip r:embed="rId4"/>
            <a:stretch>
              <a:fillRect/>
            </a:stretch>
          </p:blipFill>
          <p:spPr>
            <a:xfrm>
              <a:off x="-1" y="3374264"/>
              <a:ext cx="5468882" cy="3483736"/>
            </a:xfrm>
            <a:prstGeom prst="rect">
              <a:avLst/>
            </a:prstGeom>
          </p:spPr>
        </p:pic>
        <p:pic>
          <p:nvPicPr>
            <p:cNvPr id="5" name="Obraz 4"/>
            <p:cNvPicPr>
              <a:picLocks noChangeAspect="1"/>
            </p:cNvPicPr>
            <p:nvPr/>
          </p:nvPicPr>
          <p:blipFill>
            <a:blip r:embed="rId5"/>
            <a:stretch>
              <a:fillRect/>
            </a:stretch>
          </p:blipFill>
          <p:spPr>
            <a:xfrm>
              <a:off x="5468880" y="3374262"/>
              <a:ext cx="6723120" cy="3483737"/>
            </a:xfrm>
            <a:prstGeom prst="rect">
              <a:avLst/>
            </a:prstGeom>
          </p:spPr>
        </p:pic>
      </p:grpSp>
    </p:spTree>
    <p:extLst>
      <p:ext uri="{BB962C8B-B14F-4D97-AF65-F5344CB8AC3E}">
        <p14:creationId xmlns:p14="http://schemas.microsoft.com/office/powerpoint/2010/main" val="6252575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156101" cy="6858000"/>
          </a:xfrm>
          <a:prstGeom prst="rect">
            <a:avLst/>
          </a:prstGeom>
        </p:spPr>
      </p:pic>
      <p:pic>
        <p:nvPicPr>
          <p:cNvPr id="3" name="Obraz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6101" y="0"/>
            <a:ext cx="6035900" cy="6858000"/>
          </a:xfrm>
          <a:prstGeom prst="rect">
            <a:avLst/>
          </a:prstGeom>
        </p:spPr>
      </p:pic>
    </p:spTree>
    <p:extLst>
      <p:ext uri="{BB962C8B-B14F-4D97-AF65-F5344CB8AC3E}">
        <p14:creationId xmlns:p14="http://schemas.microsoft.com/office/powerpoint/2010/main" val="508267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a 6"/>
          <p:cNvGrpSpPr/>
          <p:nvPr/>
        </p:nvGrpSpPr>
        <p:grpSpPr>
          <a:xfrm>
            <a:off x="-1" y="0"/>
            <a:ext cx="12192002" cy="6858000"/>
            <a:chOff x="-1" y="0"/>
            <a:chExt cx="12192002" cy="6858000"/>
          </a:xfrm>
        </p:grpSpPr>
        <p:pic>
          <p:nvPicPr>
            <p:cNvPr id="3" name="Obraz 2"/>
            <p:cNvPicPr>
              <a:picLocks noChangeAspect="1"/>
            </p:cNvPicPr>
            <p:nvPr/>
          </p:nvPicPr>
          <p:blipFill>
            <a:blip r:embed="rId2"/>
            <a:stretch>
              <a:fillRect/>
            </a:stretch>
          </p:blipFill>
          <p:spPr>
            <a:xfrm>
              <a:off x="0" y="0"/>
              <a:ext cx="6526914" cy="3284112"/>
            </a:xfrm>
            <a:prstGeom prst="rect">
              <a:avLst/>
            </a:prstGeom>
          </p:spPr>
        </p:pic>
        <p:pic>
          <p:nvPicPr>
            <p:cNvPr id="4" name="Obraz 3"/>
            <p:cNvPicPr>
              <a:picLocks noChangeAspect="1"/>
            </p:cNvPicPr>
            <p:nvPr/>
          </p:nvPicPr>
          <p:blipFill>
            <a:blip r:embed="rId3"/>
            <a:stretch>
              <a:fillRect/>
            </a:stretch>
          </p:blipFill>
          <p:spPr>
            <a:xfrm>
              <a:off x="6526915" y="1"/>
              <a:ext cx="5665086" cy="3284112"/>
            </a:xfrm>
            <a:prstGeom prst="rect">
              <a:avLst/>
            </a:prstGeom>
          </p:spPr>
        </p:pic>
        <p:pic>
          <p:nvPicPr>
            <p:cNvPr id="5" name="Obraz 4"/>
            <p:cNvPicPr>
              <a:picLocks noChangeAspect="1"/>
            </p:cNvPicPr>
            <p:nvPr/>
          </p:nvPicPr>
          <p:blipFill>
            <a:blip r:embed="rId4"/>
            <a:stretch>
              <a:fillRect/>
            </a:stretch>
          </p:blipFill>
          <p:spPr>
            <a:xfrm>
              <a:off x="-1" y="3284112"/>
              <a:ext cx="6032227" cy="3573888"/>
            </a:xfrm>
            <a:prstGeom prst="rect">
              <a:avLst/>
            </a:prstGeom>
          </p:spPr>
        </p:pic>
        <p:pic>
          <p:nvPicPr>
            <p:cNvPr id="6" name="Obraz 5"/>
            <p:cNvPicPr>
              <a:picLocks noChangeAspect="1"/>
            </p:cNvPicPr>
            <p:nvPr/>
          </p:nvPicPr>
          <p:blipFill>
            <a:blip r:embed="rId5"/>
            <a:stretch>
              <a:fillRect/>
            </a:stretch>
          </p:blipFill>
          <p:spPr>
            <a:xfrm>
              <a:off x="6032225" y="3284112"/>
              <a:ext cx="6159776" cy="3573888"/>
            </a:xfrm>
            <a:prstGeom prst="rect">
              <a:avLst/>
            </a:prstGeom>
          </p:spPr>
        </p:pic>
      </p:grpSp>
    </p:spTree>
    <p:extLst>
      <p:ext uri="{BB962C8B-B14F-4D97-AF65-F5344CB8AC3E}">
        <p14:creationId xmlns:p14="http://schemas.microsoft.com/office/powerpoint/2010/main" val="15823840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a 7"/>
          <p:cNvGrpSpPr/>
          <p:nvPr/>
        </p:nvGrpSpPr>
        <p:grpSpPr>
          <a:xfrm>
            <a:off x="0" y="0"/>
            <a:ext cx="12192000" cy="6858000"/>
            <a:chOff x="0" y="0"/>
            <a:chExt cx="12192000" cy="6858000"/>
          </a:xfrm>
        </p:grpSpPr>
        <p:pic>
          <p:nvPicPr>
            <p:cNvPr id="2" name="Obraz 1"/>
            <p:cNvPicPr>
              <a:picLocks noChangeAspect="1"/>
            </p:cNvPicPr>
            <p:nvPr/>
          </p:nvPicPr>
          <p:blipFill>
            <a:blip r:embed="rId2"/>
            <a:stretch>
              <a:fillRect/>
            </a:stretch>
          </p:blipFill>
          <p:spPr>
            <a:xfrm>
              <a:off x="0" y="0"/>
              <a:ext cx="3593206" cy="3593206"/>
            </a:xfrm>
            <a:prstGeom prst="rect">
              <a:avLst/>
            </a:prstGeom>
          </p:spPr>
        </p:pic>
        <p:pic>
          <p:nvPicPr>
            <p:cNvPr id="3" name="Obraz 2"/>
            <p:cNvPicPr>
              <a:picLocks noChangeAspect="1"/>
            </p:cNvPicPr>
            <p:nvPr/>
          </p:nvPicPr>
          <p:blipFill>
            <a:blip r:embed="rId3"/>
            <a:stretch>
              <a:fillRect/>
            </a:stretch>
          </p:blipFill>
          <p:spPr>
            <a:xfrm>
              <a:off x="0" y="3593206"/>
              <a:ext cx="5959232" cy="3264794"/>
            </a:xfrm>
            <a:prstGeom prst="rect">
              <a:avLst/>
            </a:prstGeom>
          </p:spPr>
        </p:pic>
        <p:pic>
          <p:nvPicPr>
            <p:cNvPr id="4" name="Obraz 3"/>
            <p:cNvPicPr>
              <a:picLocks noChangeAspect="1"/>
            </p:cNvPicPr>
            <p:nvPr/>
          </p:nvPicPr>
          <p:blipFill>
            <a:blip r:embed="rId4"/>
            <a:stretch>
              <a:fillRect/>
            </a:stretch>
          </p:blipFill>
          <p:spPr>
            <a:xfrm>
              <a:off x="3593206" y="0"/>
              <a:ext cx="5589432" cy="3593206"/>
            </a:xfrm>
            <a:prstGeom prst="rect">
              <a:avLst/>
            </a:prstGeom>
          </p:spPr>
        </p:pic>
        <p:pic>
          <p:nvPicPr>
            <p:cNvPr id="5" name="Obraz 4"/>
            <p:cNvPicPr>
              <a:picLocks noChangeAspect="1"/>
            </p:cNvPicPr>
            <p:nvPr/>
          </p:nvPicPr>
          <p:blipFill>
            <a:blip r:embed="rId5"/>
            <a:stretch>
              <a:fillRect/>
            </a:stretch>
          </p:blipFill>
          <p:spPr>
            <a:xfrm>
              <a:off x="9182638" y="0"/>
              <a:ext cx="3009362" cy="3593206"/>
            </a:xfrm>
            <a:prstGeom prst="rect">
              <a:avLst/>
            </a:prstGeom>
          </p:spPr>
        </p:pic>
        <p:pic>
          <p:nvPicPr>
            <p:cNvPr id="7" name="Obraz 6"/>
            <p:cNvPicPr>
              <a:picLocks noChangeAspect="1"/>
            </p:cNvPicPr>
            <p:nvPr/>
          </p:nvPicPr>
          <p:blipFill>
            <a:blip r:embed="rId6"/>
            <a:stretch>
              <a:fillRect/>
            </a:stretch>
          </p:blipFill>
          <p:spPr>
            <a:xfrm>
              <a:off x="5959232" y="3593206"/>
              <a:ext cx="6232768" cy="3264794"/>
            </a:xfrm>
            <a:prstGeom prst="rect">
              <a:avLst/>
            </a:prstGeom>
          </p:spPr>
        </p:pic>
      </p:grpSp>
    </p:spTree>
    <p:extLst>
      <p:ext uri="{BB962C8B-B14F-4D97-AF65-F5344CB8AC3E}">
        <p14:creationId xmlns:p14="http://schemas.microsoft.com/office/powerpoint/2010/main" val="6336869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271303" y="0"/>
            <a:ext cx="10135434" cy="2453856"/>
          </a:xfrm>
        </p:spPr>
        <p:txBody>
          <a:bodyPr/>
          <a:lstStyle/>
          <a:p>
            <a:pPr algn="ctr"/>
            <a:r>
              <a:rPr lang="pl-PL" sz="4000" dirty="0" smtClean="0"/>
              <a:t>Do obszarów zagrożonych zniknięciem przez podnoszenie się poziomu wód należą między innymi:</a:t>
            </a:r>
            <a:endParaRPr lang="pl-PL" sz="4000" dirty="0"/>
          </a:p>
        </p:txBody>
      </p:sp>
      <p:sp>
        <p:nvSpPr>
          <p:cNvPr id="3" name="Podtytuł 2"/>
          <p:cNvSpPr>
            <a:spLocks noGrp="1"/>
          </p:cNvSpPr>
          <p:nvPr>
            <p:ph type="subTitle" idx="1"/>
          </p:nvPr>
        </p:nvSpPr>
        <p:spPr>
          <a:xfrm>
            <a:off x="5357611" y="2453856"/>
            <a:ext cx="1687133" cy="4062854"/>
          </a:xfrm>
        </p:spPr>
        <p:txBody>
          <a:bodyPr>
            <a:noAutofit/>
          </a:bodyPr>
          <a:lstStyle/>
          <a:p>
            <a:endParaRPr lang="pl-PL" sz="2000" dirty="0" smtClean="0">
              <a:latin typeface="Bahnschrift SemiLight" panose="020B0502040204020203" pitchFamily="34" charset="0"/>
            </a:endParaRPr>
          </a:p>
          <a:p>
            <a:r>
              <a:rPr lang="pl-PL" sz="2000" dirty="0" smtClean="0">
                <a:latin typeface="Bahnschrift SemiLight" panose="020B0502040204020203" pitchFamily="34" charset="0"/>
              </a:rPr>
              <a:t>Malediwy</a:t>
            </a:r>
          </a:p>
          <a:p>
            <a:r>
              <a:rPr lang="pl-PL" sz="2000" dirty="0" smtClean="0">
                <a:latin typeface="Bahnschrift SemiLight" panose="020B0502040204020203" pitchFamily="34" charset="0"/>
              </a:rPr>
              <a:t>Kiribati</a:t>
            </a:r>
          </a:p>
          <a:p>
            <a:r>
              <a:rPr lang="pl-PL" sz="2000" dirty="0" smtClean="0">
                <a:latin typeface="Bahnschrift SemiLight" panose="020B0502040204020203" pitchFamily="34" charset="0"/>
              </a:rPr>
              <a:t>Indonezja</a:t>
            </a:r>
            <a:endParaRPr lang="pl-PL" sz="2000" dirty="0" smtClean="0">
              <a:latin typeface="Bahnschrift SemiLight" panose="020B0502040204020203" pitchFamily="34" charset="0"/>
            </a:endParaRPr>
          </a:p>
          <a:p>
            <a:r>
              <a:rPr lang="pl-PL" sz="2000" dirty="0" smtClean="0">
                <a:latin typeface="Bahnschrift SemiLight" panose="020B0502040204020203" pitchFamily="34" charset="0"/>
              </a:rPr>
              <a:t>Bangladesz</a:t>
            </a:r>
            <a:endParaRPr lang="pl-PL" sz="2000" dirty="0" smtClean="0">
              <a:latin typeface="Bahnschrift SemiLight" panose="020B0502040204020203" pitchFamily="34" charset="0"/>
            </a:endParaRPr>
          </a:p>
          <a:p>
            <a:r>
              <a:rPr lang="pl-PL" sz="2000" dirty="0" smtClean="0">
                <a:latin typeface="Bahnschrift SemiLight" panose="020B0502040204020203" pitchFamily="34" charset="0"/>
              </a:rPr>
              <a:t> Nigeria </a:t>
            </a:r>
          </a:p>
          <a:p>
            <a:r>
              <a:rPr lang="pl-PL" sz="2000" dirty="0" smtClean="0">
                <a:latin typeface="Bahnschrift SemiLight" panose="020B0502040204020203" pitchFamily="34" charset="0"/>
              </a:rPr>
              <a:t>Tajlandia</a:t>
            </a:r>
            <a:endParaRPr lang="pl-PL" sz="2000" dirty="0">
              <a:latin typeface="Bahnschrift SemiLight" panose="020B0502040204020203" pitchFamily="34" charset="0"/>
            </a:endParaRPr>
          </a:p>
        </p:txBody>
      </p:sp>
    </p:spTree>
    <p:extLst>
      <p:ext uri="{BB962C8B-B14F-4D97-AF65-F5344CB8AC3E}">
        <p14:creationId xmlns:p14="http://schemas.microsoft.com/office/powerpoint/2010/main" val="26052939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a 2"/>
          <p:cNvGrpSpPr/>
          <p:nvPr/>
        </p:nvGrpSpPr>
        <p:grpSpPr>
          <a:xfrm>
            <a:off x="0" y="0"/>
            <a:ext cx="12192000" cy="6858000"/>
            <a:chOff x="0" y="0"/>
            <a:chExt cx="12192000" cy="6858000"/>
          </a:xfrm>
        </p:grpSpPr>
        <p:pic>
          <p:nvPicPr>
            <p:cNvPr id="4" name="Obraz 3"/>
            <p:cNvPicPr>
              <a:picLocks noChangeAspect="1"/>
            </p:cNvPicPr>
            <p:nvPr/>
          </p:nvPicPr>
          <p:blipFill>
            <a:blip r:embed="rId2"/>
            <a:stretch>
              <a:fillRect/>
            </a:stretch>
          </p:blipFill>
          <p:spPr>
            <a:xfrm>
              <a:off x="0" y="0"/>
              <a:ext cx="5512158" cy="6858000"/>
            </a:xfrm>
            <a:prstGeom prst="rect">
              <a:avLst/>
            </a:prstGeom>
          </p:spPr>
        </p:pic>
        <p:pic>
          <p:nvPicPr>
            <p:cNvPr id="5" name="Obraz 4"/>
            <p:cNvPicPr>
              <a:picLocks noChangeAspect="1"/>
            </p:cNvPicPr>
            <p:nvPr/>
          </p:nvPicPr>
          <p:blipFill>
            <a:blip r:embed="rId3"/>
            <a:stretch>
              <a:fillRect/>
            </a:stretch>
          </p:blipFill>
          <p:spPr>
            <a:xfrm>
              <a:off x="5512158" y="0"/>
              <a:ext cx="6679842" cy="6858000"/>
            </a:xfrm>
            <a:prstGeom prst="rect">
              <a:avLst/>
            </a:prstGeom>
          </p:spPr>
        </p:pic>
      </p:grpSp>
      <p:sp>
        <p:nvSpPr>
          <p:cNvPr id="6" name="Tytuł 5"/>
          <p:cNvSpPr>
            <a:spLocks noGrp="1"/>
          </p:cNvSpPr>
          <p:nvPr>
            <p:ph type="ctrTitle"/>
          </p:nvPr>
        </p:nvSpPr>
        <p:spPr>
          <a:xfrm>
            <a:off x="1236372" y="3349736"/>
            <a:ext cx="3039415" cy="1047272"/>
          </a:xfrm>
        </p:spPr>
        <p:txBody>
          <a:bodyPr/>
          <a:lstStyle/>
          <a:p>
            <a:r>
              <a:rPr lang="pl-PL" dirty="0" smtClean="0">
                <a:solidFill>
                  <a:srgbClr val="FF0000"/>
                </a:solidFill>
              </a:rPr>
              <a:t>Wniosek:</a:t>
            </a:r>
            <a:endParaRPr lang="pl-PL" dirty="0">
              <a:solidFill>
                <a:srgbClr val="FF0000"/>
              </a:solidFill>
            </a:endParaRPr>
          </a:p>
        </p:txBody>
      </p:sp>
      <p:sp>
        <p:nvSpPr>
          <p:cNvPr id="2" name="Podtytuł 1"/>
          <p:cNvSpPr>
            <a:spLocks noGrp="1"/>
          </p:cNvSpPr>
          <p:nvPr>
            <p:ph type="subTitle" idx="1"/>
          </p:nvPr>
        </p:nvSpPr>
        <p:spPr>
          <a:xfrm>
            <a:off x="5512158" y="1184856"/>
            <a:ext cx="6549214" cy="5377032"/>
          </a:xfrm>
        </p:spPr>
        <p:txBody>
          <a:bodyPr>
            <a:normAutofit lnSpcReduction="10000"/>
          </a:bodyPr>
          <a:lstStyle/>
          <a:p>
            <a:pPr algn="l"/>
            <a:r>
              <a:rPr lang="pl-PL" dirty="0" smtClean="0">
                <a:solidFill>
                  <a:schemeClr val="accent2">
                    <a:lumMod val="75000"/>
                  </a:schemeClr>
                </a:solidFill>
              </a:rPr>
              <a:t>Pomimo że Polska nie jest liderem w wysokości emisji gazów cieplarnianych to jednak nasza działalność jest niebezpieczna i szkodliwa dla świata. </a:t>
            </a:r>
            <a:r>
              <a:rPr lang="pl-PL" dirty="0">
                <a:solidFill>
                  <a:schemeClr val="accent2">
                    <a:lumMod val="75000"/>
                  </a:schemeClr>
                </a:solidFill>
              </a:rPr>
              <a:t>S</a:t>
            </a:r>
            <a:r>
              <a:rPr lang="pl-PL" dirty="0" smtClean="0">
                <a:solidFill>
                  <a:schemeClr val="accent2">
                    <a:lumMod val="75000"/>
                  </a:schemeClr>
                </a:solidFill>
              </a:rPr>
              <a:t>amo to, że używamy do wytwarzania energii węgla jest niebezpieczne, ponieważ skutkuje emisją milionów ton CO2. </a:t>
            </a:r>
            <a:r>
              <a:rPr lang="pl-PL" dirty="0">
                <a:solidFill>
                  <a:schemeClr val="accent2">
                    <a:lumMod val="75000"/>
                  </a:schemeClr>
                </a:solidFill>
              </a:rPr>
              <a:t>T</a:t>
            </a:r>
            <a:r>
              <a:rPr lang="pl-PL" dirty="0" smtClean="0">
                <a:solidFill>
                  <a:schemeClr val="accent2">
                    <a:lumMod val="75000"/>
                  </a:schemeClr>
                </a:solidFill>
              </a:rPr>
              <a:t>o  powoduje że powoli giną bezpowrotnie gatunki tworzące biocenozę , większość lądu nie będzie mogła pełnić funkcji środowiska życia, duża część naszej Ziemi będzie pod wodą. Do takich zmian przyczyniamy się my, wszyscy razem i każdy z osobna, nie szanując zasobów naturalnych, nie oszczędzając prądu ale również mając w domu wampiry energetyczne, o których pewnie nawet nie wiemy, dlatego warto doskonalić się w tematyce ekologicznej, zadbać o przyszłość planety i nas bo drugiej takiej samej Ziemi nie znajdziemy. Warto również obliczyć własną emisję CO2 i przemyśleć, co mogę zmienić w swoim stylu życia by nie skazywać dalszych pokoleń na cierpienia. Nowoczesne technologie można przecież zastosować na własnym podwórku, pompy ciepła, fotowoltaika</a:t>
            </a:r>
            <a:r>
              <a:rPr lang="pl-PL" dirty="0">
                <a:solidFill>
                  <a:schemeClr val="accent2">
                    <a:lumMod val="75000"/>
                  </a:schemeClr>
                </a:solidFill>
              </a:rPr>
              <a:t> </a:t>
            </a:r>
            <a:r>
              <a:rPr lang="pl-PL" dirty="0" smtClean="0">
                <a:solidFill>
                  <a:schemeClr val="accent2">
                    <a:lumMod val="75000"/>
                  </a:schemeClr>
                </a:solidFill>
              </a:rPr>
              <a:t>to poważne ale bardzo ważne przedsięwzięcia w gospodarstwach domowych które mogą, pomnożone przez miliony, zatrzymać „węglową lawinę zniszczeń”. </a:t>
            </a:r>
          </a:p>
        </p:txBody>
      </p:sp>
    </p:spTree>
    <p:extLst>
      <p:ext uri="{BB962C8B-B14F-4D97-AF65-F5344CB8AC3E}">
        <p14:creationId xmlns:p14="http://schemas.microsoft.com/office/powerpoint/2010/main" val="32095394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dirty="0" smtClean="0"/>
              <a:t>Dziękuję </a:t>
            </a:r>
            <a:r>
              <a:rPr lang="pl-PL" dirty="0" smtClean="0"/>
              <a:t>za uwagę </a:t>
            </a:r>
            <a:endParaRPr lang="pl-PL" dirty="0"/>
          </a:p>
        </p:txBody>
      </p:sp>
      <p:sp>
        <p:nvSpPr>
          <p:cNvPr id="3" name="Podtytuł 2"/>
          <p:cNvSpPr>
            <a:spLocks noGrp="1"/>
          </p:cNvSpPr>
          <p:nvPr>
            <p:ph type="subTitle" idx="1"/>
          </p:nvPr>
        </p:nvSpPr>
        <p:spPr/>
        <p:txBody>
          <a:bodyPr/>
          <a:lstStyle/>
          <a:p>
            <a:pPr algn="ctr"/>
            <a:r>
              <a:rPr lang="pl-PL" dirty="0" smtClean="0"/>
              <a:t>Adrian Jabłoński klasa 8b Szkoła </a:t>
            </a:r>
            <a:r>
              <a:rPr lang="pl-PL" dirty="0"/>
              <a:t>P</a:t>
            </a:r>
            <a:r>
              <a:rPr lang="pl-PL" dirty="0" smtClean="0"/>
              <a:t>odstawowa im. Zygmunta Krasińskiego w Opinogórze Górnej</a:t>
            </a:r>
            <a:endParaRPr lang="pl-PL" dirty="0"/>
          </a:p>
        </p:txBody>
      </p:sp>
    </p:spTree>
    <p:extLst>
      <p:ext uri="{BB962C8B-B14F-4D97-AF65-F5344CB8AC3E}">
        <p14:creationId xmlns:p14="http://schemas.microsoft.com/office/powerpoint/2010/main" val="4895439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366" y="0"/>
            <a:ext cx="7033846" cy="6858000"/>
          </a:xfrm>
          <a:prstGeom prst="rect">
            <a:avLst/>
          </a:prstGeom>
        </p:spPr>
      </p:pic>
      <p:pic>
        <p:nvPicPr>
          <p:cNvPr id="3" name="Obraz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95480" y="0"/>
            <a:ext cx="5296520" cy="6858000"/>
          </a:xfrm>
          <a:prstGeom prst="rect">
            <a:avLst/>
          </a:prstGeom>
        </p:spPr>
      </p:pic>
    </p:spTree>
    <p:extLst>
      <p:ext uri="{BB962C8B-B14F-4D97-AF65-F5344CB8AC3E}">
        <p14:creationId xmlns:p14="http://schemas.microsoft.com/office/powerpoint/2010/main" val="15780055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Emisja całej Europy jak i Polski zmieniała się na przestrzeni lat. </a:t>
            </a:r>
            <a:endParaRPr lang="pl-PL" dirty="0"/>
          </a:p>
        </p:txBody>
      </p:sp>
      <p:sp>
        <p:nvSpPr>
          <p:cNvPr id="3" name="Symbol zastępczy zawartości 2"/>
          <p:cNvSpPr>
            <a:spLocks noGrp="1"/>
          </p:cNvSpPr>
          <p:nvPr>
            <p:ph idx="1"/>
          </p:nvPr>
        </p:nvSpPr>
        <p:spPr>
          <a:xfrm>
            <a:off x="677334" y="1930400"/>
            <a:ext cx="8865911" cy="3890591"/>
          </a:xfrm>
        </p:spPr>
        <p:txBody>
          <a:bodyPr/>
          <a:lstStyle/>
          <a:p>
            <a:r>
              <a:rPr lang="pl-PL" dirty="0" smtClean="0"/>
              <a:t>Dzięki planom Unii Europejskiej na zmniejszenie emisji CO2 już w 2016 roku odnotowano 23% spadek w porównaniu do roku 1990. W Europie cały czas, pomimo wzrostu gospodarczego, emisja gazów cieplarnianych nie rośnie tak jak w reszcie świata, lecz maleje. Emisja naszej ojczyzny z roku na rok jest coraz mniejsza ale i tak znajdujemy się w czołówce państw emitujących najwięcej CO2.</a:t>
            </a:r>
          </a:p>
        </p:txBody>
      </p:sp>
      <p:grpSp>
        <p:nvGrpSpPr>
          <p:cNvPr id="7" name="Grupa 6"/>
          <p:cNvGrpSpPr/>
          <p:nvPr/>
        </p:nvGrpSpPr>
        <p:grpSpPr>
          <a:xfrm>
            <a:off x="0" y="3712039"/>
            <a:ext cx="12192000" cy="3145961"/>
            <a:chOff x="0" y="3712039"/>
            <a:chExt cx="12192000" cy="3145961"/>
          </a:xfrm>
        </p:grpSpPr>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61239" y="3712040"/>
              <a:ext cx="3630761" cy="3123127"/>
            </a:xfrm>
            <a:prstGeom prst="rect">
              <a:avLst/>
            </a:prstGeom>
          </p:spPr>
        </p:pic>
        <p:pic>
          <p:nvPicPr>
            <p:cNvPr id="5" name="Obraz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9869" y="3712040"/>
              <a:ext cx="5251370" cy="3145960"/>
            </a:xfrm>
            <a:prstGeom prst="rect">
              <a:avLst/>
            </a:prstGeom>
          </p:spPr>
        </p:pic>
        <p:pic>
          <p:nvPicPr>
            <p:cNvPr id="6" name="Obraz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712039"/>
              <a:ext cx="3309869" cy="3145961"/>
            </a:xfrm>
            <a:prstGeom prst="rect">
              <a:avLst/>
            </a:prstGeom>
          </p:spPr>
        </p:pic>
      </p:grpSp>
    </p:spTree>
    <p:extLst>
      <p:ext uri="{BB962C8B-B14F-4D97-AF65-F5344CB8AC3E}">
        <p14:creationId xmlns:p14="http://schemas.microsoft.com/office/powerpoint/2010/main" val="1044074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Wykres 21"/>
          <p:cNvGraphicFramePr/>
          <p:nvPr>
            <p:extLst>
              <p:ext uri="{D42A27DB-BD31-4B8C-83A1-F6EECF244321}">
                <p14:modId xmlns:p14="http://schemas.microsoft.com/office/powerpoint/2010/main" val="2548992268"/>
              </p:ext>
            </p:extLst>
          </p:nvPr>
        </p:nvGraphicFramePr>
        <p:xfrm>
          <a:off x="4842456" y="-128789"/>
          <a:ext cx="7349544" cy="6986789"/>
        </p:xfrm>
        <a:graphic>
          <a:graphicData uri="http://schemas.openxmlformats.org/drawingml/2006/chart">
            <c:chart xmlns:c="http://schemas.openxmlformats.org/drawingml/2006/chart" xmlns:r="http://schemas.openxmlformats.org/officeDocument/2006/relationships" r:id="rId2"/>
          </a:graphicData>
        </a:graphic>
      </p:graphicFrame>
      <p:sp>
        <p:nvSpPr>
          <p:cNvPr id="23" name="Tytuł 22"/>
          <p:cNvSpPr>
            <a:spLocks noGrp="1"/>
          </p:cNvSpPr>
          <p:nvPr>
            <p:ph type="ctrTitle" idx="4294967295"/>
          </p:nvPr>
        </p:nvSpPr>
        <p:spPr>
          <a:xfrm>
            <a:off x="0" y="0"/>
            <a:ext cx="4791075" cy="6761163"/>
          </a:xfrm>
        </p:spPr>
        <p:txBody>
          <a:bodyPr>
            <a:normAutofit fontScale="90000"/>
          </a:bodyPr>
          <a:lstStyle/>
          <a:p>
            <a:r>
              <a:rPr lang="pl-PL" dirty="0" smtClean="0">
                <a:solidFill>
                  <a:srgbClr val="FF0000"/>
                </a:solidFill>
              </a:rPr>
              <a:t>Jak widać na wykresie obok Polska </a:t>
            </a:r>
            <a:r>
              <a:rPr lang="pl-PL" dirty="0" smtClean="0">
                <a:solidFill>
                  <a:srgbClr val="FF0000"/>
                </a:solidFill>
              </a:rPr>
              <a:t>ma </a:t>
            </a:r>
            <a:r>
              <a:rPr lang="pl-PL" dirty="0" smtClean="0">
                <a:solidFill>
                  <a:srgbClr val="FF0000"/>
                </a:solidFill>
              </a:rPr>
              <a:t>dużą emisję dwutlenku węgla na osobę, w porównaniu z naszymi </a:t>
            </a:r>
            <a:r>
              <a:rPr lang="pl-PL" dirty="0" smtClean="0">
                <a:solidFill>
                  <a:srgbClr val="FF0000"/>
                </a:solidFill>
              </a:rPr>
              <a:t>sąsiadami.  </a:t>
            </a:r>
            <a:r>
              <a:rPr lang="pl-PL" dirty="0" smtClean="0">
                <a:solidFill>
                  <a:srgbClr val="FF0000"/>
                </a:solidFill>
              </a:rPr>
              <a:t>Polska jest </a:t>
            </a:r>
            <a:r>
              <a:rPr lang="pl-PL" dirty="0">
                <a:solidFill>
                  <a:srgbClr val="FF0000"/>
                </a:solidFill>
              </a:rPr>
              <a:t>krajem który korzysta głównie z energii ze spalania </a:t>
            </a:r>
            <a:r>
              <a:rPr lang="pl-PL" dirty="0" smtClean="0">
                <a:solidFill>
                  <a:srgbClr val="FF0000"/>
                </a:solidFill>
              </a:rPr>
              <a:t>węgla ale </a:t>
            </a:r>
            <a:r>
              <a:rPr lang="pl-PL" dirty="0" smtClean="0">
                <a:solidFill>
                  <a:srgbClr val="FF0000"/>
                </a:solidFill>
              </a:rPr>
              <a:t>nasza emisja jest mniejsza niż krajów o podobnych źródłach energetycznych.</a:t>
            </a:r>
            <a:endParaRPr lang="pl-PL" dirty="0">
              <a:solidFill>
                <a:srgbClr val="FF0000"/>
              </a:solidFill>
            </a:endParaRPr>
          </a:p>
        </p:txBody>
      </p:sp>
    </p:spTree>
    <p:extLst>
      <p:ext uri="{BB962C8B-B14F-4D97-AF65-F5344CB8AC3E}">
        <p14:creationId xmlns:p14="http://schemas.microsoft.com/office/powerpoint/2010/main" val="42126538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a 3"/>
          <p:cNvGrpSpPr/>
          <p:nvPr/>
        </p:nvGrpSpPr>
        <p:grpSpPr>
          <a:xfrm>
            <a:off x="0" y="-297"/>
            <a:ext cx="12345958" cy="6858594"/>
            <a:chOff x="0" y="-297"/>
            <a:chExt cx="12345958" cy="6858594"/>
          </a:xfrm>
        </p:grpSpPr>
        <p:grpSp>
          <p:nvGrpSpPr>
            <p:cNvPr id="3" name="Grupa 2"/>
            <p:cNvGrpSpPr/>
            <p:nvPr/>
          </p:nvGrpSpPr>
          <p:grpSpPr>
            <a:xfrm>
              <a:off x="0" y="-297"/>
              <a:ext cx="7967634" cy="6858594"/>
              <a:chOff x="0" y="-297"/>
              <a:chExt cx="7967634" cy="6858594"/>
            </a:xfrm>
          </p:grpSpPr>
          <p:pic>
            <p:nvPicPr>
              <p:cNvPr id="2" name="Obraz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203541" cy="6858000"/>
              </a:xfrm>
              <a:prstGeom prst="rect">
                <a:avLst/>
              </a:prstGeom>
            </p:spPr>
          </p:pic>
          <p:pic>
            <p:nvPicPr>
              <p:cNvPr id="5" name="Obraz 4"/>
              <p:cNvPicPr>
                <a:picLocks noChangeAspect="1"/>
              </p:cNvPicPr>
              <p:nvPr/>
            </p:nvPicPr>
            <p:blipFill>
              <a:blip r:embed="rId3"/>
              <a:stretch>
                <a:fillRect/>
              </a:stretch>
            </p:blipFill>
            <p:spPr>
              <a:xfrm>
                <a:off x="4224366" y="-297"/>
                <a:ext cx="3743268" cy="6858594"/>
              </a:xfrm>
              <a:prstGeom prst="rect">
                <a:avLst/>
              </a:prstGeom>
            </p:spPr>
          </p:pic>
        </p:grpSp>
        <p:pic>
          <p:nvPicPr>
            <p:cNvPr id="6" name="Obraz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0829" y="0"/>
              <a:ext cx="4555129" cy="6858000"/>
            </a:xfrm>
            <a:prstGeom prst="rect">
              <a:avLst/>
            </a:prstGeom>
          </p:spPr>
        </p:pic>
      </p:grpSp>
    </p:spTree>
    <p:extLst>
      <p:ext uri="{BB962C8B-B14F-4D97-AF65-F5344CB8AC3E}">
        <p14:creationId xmlns:p14="http://schemas.microsoft.com/office/powerpoint/2010/main" val="888400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a 3"/>
          <p:cNvGrpSpPr/>
          <p:nvPr/>
        </p:nvGrpSpPr>
        <p:grpSpPr>
          <a:xfrm>
            <a:off x="0" y="-6866"/>
            <a:ext cx="12192000" cy="6864866"/>
            <a:chOff x="0" y="-6866"/>
            <a:chExt cx="12192000" cy="6864866"/>
          </a:xfrm>
        </p:grpSpPr>
        <p:pic>
          <p:nvPicPr>
            <p:cNvPr id="2" name="Obraz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7034" y="0"/>
              <a:ext cx="4114966" cy="6858000"/>
            </a:xfrm>
            <a:prstGeom prst="rect">
              <a:avLst/>
            </a:prstGeom>
          </p:spPr>
        </p:pic>
        <p:pic>
          <p:nvPicPr>
            <p:cNvPr id="3" name="Obraz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8516" y="-6866"/>
              <a:ext cx="4038517" cy="6864866"/>
            </a:xfrm>
            <a:prstGeom prst="rect">
              <a:avLst/>
            </a:prstGeom>
          </p:spPr>
        </p:pic>
        <p:pic>
          <p:nvPicPr>
            <p:cNvPr id="6" name="Obraz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4038515" cy="6858000"/>
            </a:xfrm>
            <a:prstGeom prst="rect">
              <a:avLst/>
            </a:prstGeom>
          </p:spPr>
        </p:pic>
      </p:grpSp>
    </p:spTree>
    <p:extLst>
      <p:ext uri="{BB962C8B-B14F-4D97-AF65-F5344CB8AC3E}">
        <p14:creationId xmlns:p14="http://schemas.microsoft.com/office/powerpoint/2010/main" val="30413750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a 4"/>
          <p:cNvGrpSpPr/>
          <p:nvPr/>
        </p:nvGrpSpPr>
        <p:grpSpPr>
          <a:xfrm>
            <a:off x="0" y="0"/>
            <a:ext cx="11617376" cy="6858000"/>
            <a:chOff x="0" y="0"/>
            <a:chExt cx="11617376" cy="6858000"/>
          </a:xfrm>
        </p:grpSpPr>
        <p:pic>
          <p:nvPicPr>
            <p:cNvPr id="2" name="Obraz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2199" y="0"/>
              <a:ext cx="5445177" cy="6858000"/>
            </a:xfrm>
            <a:prstGeom prst="rect">
              <a:avLst/>
            </a:prstGeom>
          </p:spPr>
        </p:pic>
        <p:pic>
          <p:nvPicPr>
            <p:cNvPr id="3" name="Obraz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172200" cy="6858000"/>
            </a:xfrm>
            <a:prstGeom prst="rect">
              <a:avLst/>
            </a:prstGeom>
          </p:spPr>
        </p:pic>
      </p:grpSp>
    </p:spTree>
    <p:extLst>
      <p:ext uri="{BB962C8B-B14F-4D97-AF65-F5344CB8AC3E}">
        <p14:creationId xmlns:p14="http://schemas.microsoft.com/office/powerpoint/2010/main" val="32883338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idx="4294967295"/>
          </p:nvPr>
        </p:nvSpPr>
        <p:spPr>
          <a:xfrm>
            <a:off x="218941" y="899934"/>
            <a:ext cx="9504363" cy="5218112"/>
          </a:xfrm>
        </p:spPr>
        <p:txBody>
          <a:bodyPr>
            <a:normAutofit/>
          </a:bodyPr>
          <a:lstStyle/>
          <a:p>
            <a:r>
              <a:rPr lang="pl-PL" dirty="0" smtClean="0"/>
              <a:t>Z powyższych wyliczeń wynika, że co miesiąc wytwarzam średnio 3,55 ton CO2 a rocznie  ponad 42,6 ton CO2, co jest zatrważającą liczbą, gdyż gazy cieplarniane są  niebezpieczne dla mnie i dla środowiska. </a:t>
            </a:r>
            <a:r>
              <a:rPr lang="pl-PL" dirty="0" smtClean="0"/>
              <a:t>Przez to ,że </a:t>
            </a:r>
            <a:r>
              <a:rPr lang="pl-PL" dirty="0" smtClean="0"/>
              <a:t>nie oszczędzam energii oraz opalam węglem moja emisja jest wielka i niebezpieczna.</a:t>
            </a:r>
            <a:endParaRPr lang="pl-PL" dirty="0"/>
          </a:p>
        </p:txBody>
      </p:sp>
    </p:spTree>
    <p:extLst>
      <p:ext uri="{BB962C8B-B14F-4D97-AF65-F5344CB8AC3E}">
        <p14:creationId xmlns:p14="http://schemas.microsoft.com/office/powerpoint/2010/main" val="782484593"/>
      </p:ext>
    </p:extLst>
  </p:cSld>
  <p:clrMapOvr>
    <a:masterClrMapping/>
  </p:clrMapOvr>
  <p:timing>
    <p:tnLst>
      <p:par>
        <p:cTn id="1" dur="indefinite" restart="never" nodeType="tmRoot"/>
      </p:par>
    </p:tnLst>
  </p:timing>
</p:sld>
</file>

<file path=ppt/theme/theme1.xml><?xml version="1.0" encoding="utf-8"?>
<a:theme xmlns:a="http://schemas.openxmlformats.org/drawingml/2006/main" name="Faseta">
  <a:themeElements>
    <a:clrScheme name="Fas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s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s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9010</TotalTime>
  <Words>682</Words>
  <Application>Microsoft Office PowerPoint</Application>
  <PresentationFormat>Panoramiczny</PresentationFormat>
  <Paragraphs>59</Paragraphs>
  <Slides>24</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24</vt:i4>
      </vt:variant>
    </vt:vector>
  </HeadingPairs>
  <TitlesOfParts>
    <vt:vector size="29" baseType="lpstr">
      <vt:lpstr>Arial</vt:lpstr>
      <vt:lpstr>Bahnschrift SemiLight</vt:lpstr>
      <vt:lpstr>Trebuchet MS</vt:lpstr>
      <vt:lpstr>Wingdings 3</vt:lpstr>
      <vt:lpstr>Faseta</vt:lpstr>
      <vt:lpstr>                Ślad węglowy zmniejszaj swoją emisję i zadbaj o przyszłość</vt:lpstr>
      <vt:lpstr>Prezentacja programu PowerPoint</vt:lpstr>
      <vt:lpstr>Prezentacja programu PowerPoint</vt:lpstr>
      <vt:lpstr>Emisja całej Europy jak i Polski zmieniała się na przestrzeni lat. </vt:lpstr>
      <vt:lpstr>Jak widać na wykresie obok Polska ma dużą emisję dwutlenku węgla na osobę, w porównaniu z naszymi sąsiadami.  Polska jest krajem który korzysta głównie z energii ze spalania węgla ale nasza emisja jest mniejsza niż krajów o podobnych źródłach energetycznych.</vt:lpstr>
      <vt:lpstr>Prezentacja programu PowerPoint</vt:lpstr>
      <vt:lpstr>Prezentacja programu PowerPoint</vt:lpstr>
      <vt:lpstr>Prezentacja programu PowerPoint</vt:lpstr>
      <vt:lpstr>Z powyższych wyliczeń wynika, że co miesiąc wytwarzam średnio 3,55 ton CO2 a rocznie  ponad 42,6 ton CO2, co jest zatrważającą liczbą, gdyż gazy cieplarniane są  niebezpieczne dla mnie i dla środowiska. Przez to ,że nie oszczędzam energii oraz opalam węglem moja emisja jest wielka i niebezpieczna.</vt:lpstr>
      <vt:lpstr>Obok można zobaczyć emisję roczną  mojej rodziny w porównaniu do Polski i jej sąsiadów. Widać że moja rodzina jako jednostka  wytwarza co roku co najmniej średnią krajową.</vt:lpstr>
      <vt:lpstr>Wampiry energetyczne są nie tylko niebezpieczne dla środowiska ale również dla naszego portfela.</vt:lpstr>
      <vt:lpstr>W moim domu występuje kilka wampirów energetycznych takich jak np. Telewizor plazmowy „pożera” ok. 1452,4 kWh Kontroler do gier pochłania ok. 233,9 kWh Odtwarzacz wideo zużywa ok. 92 kWh Odtwarzacz DVD  ok. 78,8 kWh Kuchenka mikrofalowa to pobór ok. 35 kWh wampiry energetyczne zużywają o wiele za dużo energii a każdego z nich używamy na co dzień  emitując ogromne ilości niebezpiecznego CO2 który niszczy nas i środowisko.   </vt:lpstr>
      <vt:lpstr>Prezentacja programu PowerPoint</vt:lpstr>
      <vt:lpstr>Przepis na niszą emisję CO2 (moje domowe sposoby)</vt:lpstr>
      <vt:lpstr>Prezentacja programu PowerPoint</vt:lpstr>
      <vt:lpstr>Prezentacja programu PowerPoint</vt:lpstr>
      <vt:lpstr>Skutki emisji CO2</vt:lpstr>
      <vt:lpstr>Prezentacja programu PowerPoint</vt:lpstr>
      <vt:lpstr>Prezentacja programu PowerPoint</vt:lpstr>
      <vt:lpstr>Prezentacja programu PowerPoint</vt:lpstr>
      <vt:lpstr>Prezentacja programu PowerPoint</vt:lpstr>
      <vt:lpstr>Do obszarów zagrożonych zniknięciem przez podnoszenie się poziomu wód należą między innymi:</vt:lpstr>
      <vt:lpstr>Wniosek:</vt:lpstr>
      <vt:lpstr>Dziękuję za uwagę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Ślad węglowy dobro czy zło.</dc:title>
  <dc:creator>Konto Microsoft</dc:creator>
  <cp:lastModifiedBy>Lenovo</cp:lastModifiedBy>
  <cp:revision>56</cp:revision>
  <dcterms:created xsi:type="dcterms:W3CDTF">2023-03-13T17:03:33Z</dcterms:created>
  <dcterms:modified xsi:type="dcterms:W3CDTF">2023-03-26T19:12:52Z</dcterms:modified>
</cp:coreProperties>
</file>