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2" r:id="rId2"/>
    <p:sldId id="273" r:id="rId3"/>
    <p:sldId id="279" r:id="rId4"/>
    <p:sldId id="280" r:id="rId5"/>
    <p:sldId id="281" r:id="rId6"/>
    <p:sldId id="262" r:id="rId7"/>
    <p:sldId id="282" r:id="rId8"/>
    <p:sldId id="257" r:id="rId9"/>
    <p:sldId id="283" r:id="rId10"/>
    <p:sldId id="294" r:id="rId11"/>
    <p:sldId id="284" r:id="rId12"/>
    <p:sldId id="274" r:id="rId13"/>
    <p:sldId id="277" r:id="rId14"/>
    <p:sldId id="292" r:id="rId15"/>
    <p:sldId id="293" r:id="rId16"/>
    <p:sldId id="289" r:id="rId17"/>
    <p:sldId id="290" r:id="rId18"/>
    <p:sldId id="291" r:id="rId19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706" autoAdjust="0"/>
  </p:normalViewPr>
  <p:slideViewPr>
    <p:cSldViewPr snapToGrid="0">
      <p:cViewPr varScale="1">
        <p:scale>
          <a:sx n="78" d="100"/>
          <a:sy n="78" d="100"/>
        </p:scale>
        <p:origin x="120" y="7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Duchalski" userId="fbc4e287-02aa-4df9-8944-73cbb2904645" providerId="ADAL" clId="{5AE4438C-1B45-4DCF-8B5A-D6DACD8BC990}"/>
    <pc:docChg chg="undo custSel modSld">
      <pc:chgData name="Piotr Duchalski" userId="fbc4e287-02aa-4df9-8944-73cbb2904645" providerId="ADAL" clId="{5AE4438C-1B45-4DCF-8B5A-D6DACD8BC990}" dt="2024-02-16T12:49:27.541" v="7" actId="20577"/>
      <pc:docMkLst>
        <pc:docMk/>
      </pc:docMkLst>
      <pc:sldChg chg="modSp mod">
        <pc:chgData name="Piotr Duchalski" userId="fbc4e287-02aa-4df9-8944-73cbb2904645" providerId="ADAL" clId="{5AE4438C-1B45-4DCF-8B5A-D6DACD8BC990}" dt="2024-02-16T12:49:27.541" v="7" actId="20577"/>
        <pc:sldMkLst>
          <pc:docMk/>
          <pc:sldMk cId="3396391690" sldId="272"/>
        </pc:sldMkLst>
        <pc:spChg chg="mod">
          <ac:chgData name="Piotr Duchalski" userId="fbc4e287-02aa-4df9-8944-73cbb2904645" providerId="ADAL" clId="{5AE4438C-1B45-4DCF-8B5A-D6DACD8BC990}" dt="2024-02-16T12:49:27.541" v="7" actId="20577"/>
          <ac:spMkLst>
            <pc:docMk/>
            <pc:sldMk cId="3396391690" sldId="272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0A5044-5D21-4E60-8A7F-C316C1C66197}" type="datetime1">
              <a:rPr lang="pl-PL" smtClean="0"/>
              <a:t>16.02.2024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A34B2E-8644-4995-9565-76649779D76C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6662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969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0768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850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480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376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6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1CDAC7-5873-4C0A-B073-6CD70AEFB25C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D4D486-30B1-4242-ABA7-BE94F24A91E9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 obrazam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9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4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C204E5-6846-42BE-B8BD-678ABCFBF75B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główek sekcji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E76121-B2DD-471B-86DD-739058FB9796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96ED5D-78FF-45A7-94E9-245FBAC61434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C7AB56-7259-4EBA-821F-BD725752F57F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BBD856-1FCE-4F35-BE11-5C8635651F13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7" name="Prostokąt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A150D12-57E5-4B9E-80D0-4EE36AA2718B}" type="datetime1">
              <a:rPr lang="pl-PL" noProof="0" smtClean="0"/>
              <a:t>16.02.2024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/>
          <a:p>
            <a:pPr rtl="0"/>
            <a:r>
              <a:rPr lang="pl-PL" dirty="0"/>
              <a:t>Klasa sportowa</a:t>
            </a:r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FFA53A44-CAF8-44A3-B285-87500CAC0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1" y="0"/>
            <a:ext cx="6909822" cy="6857999"/>
          </a:xfrm>
          <a:prstGeom prst="rect">
            <a:avLst/>
          </a:prstGeom>
          <a:noFill/>
        </p:spPr>
      </p:pic>
      <p:sp>
        <p:nvSpPr>
          <p:cNvPr id="5" name="Podtytuł 4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O profilu lekkoatletycznym</a:t>
            </a:r>
          </a:p>
          <a:p>
            <a:pPr rtl="0"/>
            <a:r>
              <a:rPr lang="pl-PL" dirty="0"/>
              <a:t>Rok szkolny 2024/2025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0FB398-0A91-6830-C78D-0D4F0EA00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342" y="-365920"/>
            <a:ext cx="3587028" cy="5074277"/>
          </a:xfrm>
          <a:prstGeom prst="rect">
            <a:avLst/>
          </a:prstGeom>
        </p:spPr>
      </p:pic>
      <p:pic>
        <p:nvPicPr>
          <p:cNvPr id="8" name="Obraz 7" descr="Obraz zawierający nocne niebo&#10;&#10;Opis wygenerowany automatycznie">
            <a:extLst>
              <a:ext uri="{FF2B5EF4-FFF2-40B4-BE49-F238E27FC236}">
                <a16:creationId xmlns:a16="http://schemas.microsoft.com/office/drawing/2014/main" id="{281AE72E-741A-BEA1-4147-6B6DB676D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427" y="4591761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3671F9-1683-4D88-A33C-071FB92EB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41" y="466531"/>
            <a:ext cx="11495314" cy="5705669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/>
              <a:t>Terminy rekrutacji:</a:t>
            </a:r>
          </a:p>
          <a:p>
            <a:pPr marL="45720" indent="0">
              <a:buNone/>
            </a:pPr>
            <a:r>
              <a:rPr lang="pl-PL" u="sng" dirty="0"/>
              <a:t>Do klasy IV sportowej</a:t>
            </a:r>
            <a:endParaRPr lang="pl-PL" dirty="0"/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Do 18-22 marca 2024 r. składanie wniosków o przyjęcie do oddziału sportowego w Szkole,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b="1" dirty="0"/>
              <a:t>23-25.03.2024 r. </a:t>
            </a:r>
            <a:r>
              <a:rPr lang="pl-PL" sz="1600" dirty="0"/>
              <a:t>- przeprowadzenie próby sprawności fizycznej, Międzynarodowy Test Sprawności Fizycznej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26 marca – informacja o wynikach próby sprawności fizycznej 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27 marca - ogłoszenie listy kandydatów zakwalifikowanych i niezakwalifikowanych 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27 marca – 11 kwietnia - potwierdzenie przez rodziców woli przyjęcia do oddziału sportowego 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12 kwietnia 2024 r. publikacja list przyjętych i nieprzyjętych do oddziału sportowego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Od 12 kwietnia procedura odwoławcza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26 kwietnia – publikacja informacji o wolnych miejscach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26 kwietnia 10 maja – składanie wniosków o przyjęcie na wolne miejsca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11-13 maja – próba sprawności fizycznej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14 maja – informacja o wynikach próby sprawności fizycznej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15 maja – publikacja list zakwalifikowanych i niezakwalifikowanych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15-20 maja – rodzice składają potwierdzenie woli zapisu dziecka w szkole</a:t>
            </a:r>
          </a:p>
          <a:p>
            <a:pPr marL="708660" lvl="1" indent="-342900">
              <a:lnSpc>
                <a:spcPct val="100000"/>
              </a:lnSpc>
              <a:buFont typeface="+mj-lt"/>
              <a:buAutoNum type="alphaLcParenR"/>
            </a:pPr>
            <a:r>
              <a:rPr lang="pl-PL" sz="1600" dirty="0"/>
              <a:t>21 maja 2024 – publikacja list przyjętych i nieprzyjętych</a:t>
            </a:r>
          </a:p>
          <a:p>
            <a:pPr marL="4572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31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C725B1F-C6D1-4D40-8281-619B65A11F6E}"/>
              </a:ext>
            </a:extLst>
          </p:cNvPr>
          <p:cNvSpPr txBox="1"/>
          <p:nvPr/>
        </p:nvSpPr>
        <p:spPr>
          <a:xfrm>
            <a:off x="676275" y="889844"/>
            <a:ext cx="106775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Szkolna komisja rekrutacyjno-kwalifikacyjna:</a:t>
            </a:r>
          </a:p>
          <a:p>
            <a:endParaRPr lang="pl-PL" b="1" dirty="0"/>
          </a:p>
          <a:p>
            <a:r>
              <a:rPr lang="pl-PL" dirty="0"/>
              <a:t>a) w skład Komisji wchodzą:</a:t>
            </a:r>
          </a:p>
          <a:p>
            <a:r>
              <a:rPr lang="pl-PL" dirty="0"/>
              <a:t>- wicedyrektor jako przewodniczący,</a:t>
            </a:r>
          </a:p>
          <a:p>
            <a:r>
              <a:rPr lang="pl-PL" dirty="0"/>
              <a:t>- nauczyciele wychowania fizycznego,</a:t>
            </a:r>
          </a:p>
          <a:p>
            <a:r>
              <a:rPr lang="pl-PL" dirty="0"/>
              <a:t>- trenerzy, instruktorzy prowadzący zajęcia w danym roczniku,</a:t>
            </a:r>
          </a:p>
          <a:p>
            <a:r>
              <a:rPr lang="pl-PL" dirty="0"/>
              <a:t>b) zadania Szkolnej Komisji Rekrutacyjno-Kwalifikacyjnej:</a:t>
            </a:r>
          </a:p>
          <a:p>
            <a:r>
              <a:rPr lang="pl-PL" dirty="0"/>
              <a:t>- ustalenie jednolitych dla wszystkich kandydatów, szczegółowych kryteriów przyjęć do oddziałów sportowych,</a:t>
            </a:r>
          </a:p>
          <a:p>
            <a:r>
              <a:rPr lang="pl-PL" dirty="0"/>
              <a:t>- sprawdzanie kompletności dokumentów dotyczących kandydatów do przyjęcia oraz ich merytoryczna weryfikacja,</a:t>
            </a:r>
          </a:p>
          <a:p>
            <a:r>
              <a:rPr lang="pl-PL" dirty="0"/>
              <a:t>- organizacja i przeprowadzanie próby sprawności fizycznej dla kandydatów,</a:t>
            </a:r>
          </a:p>
          <a:p>
            <a:r>
              <a:rPr lang="pl-PL" dirty="0"/>
              <a:t>- ustalenie rankingu kandydatów i listy uczniów przyjętych do oddziału sportowego,</a:t>
            </a:r>
          </a:p>
          <a:p>
            <a:r>
              <a:rPr lang="pl-PL" dirty="0"/>
              <a:t>- sporządzanie i gromadzenie dokumentacji postępowania rekrutacyjnego.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175B150-E29C-4F44-948C-934218065B50}"/>
              </a:ext>
            </a:extLst>
          </p:cNvPr>
          <p:cNvSpPr txBox="1"/>
          <p:nvPr/>
        </p:nvSpPr>
        <p:spPr>
          <a:xfrm>
            <a:off x="676274" y="4996934"/>
            <a:ext cx="10544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Odwołania od wyników rekrutacji rozpatruje dyrektor szkoły</a:t>
            </a:r>
          </a:p>
        </p:txBody>
      </p:sp>
    </p:spTree>
    <p:extLst>
      <p:ext uri="{BB962C8B-B14F-4D97-AF65-F5344CB8AC3E}">
        <p14:creationId xmlns:p14="http://schemas.microsoft.com/office/powerpoint/2010/main" val="6620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/>
          <a:p>
            <a:pPr rtl="0"/>
            <a:r>
              <a:rPr lang="pl-PL" sz="2800"/>
              <a:t>Międzynarodowy test sprawności fizycznej</a:t>
            </a:r>
          </a:p>
        </p:txBody>
      </p:sp>
      <p:pic>
        <p:nvPicPr>
          <p:cNvPr id="6" name="MIEDZYNARODOWY TEST SPRAWNOŚCI FIZYCZNEJ">
            <a:hlinkClick r:id="" action="ppaction://media"/>
            <a:extLst>
              <a:ext uri="{FF2B5EF4-FFF2-40B4-BE49-F238E27FC236}">
                <a16:creationId xmlns:a16="http://schemas.microsoft.com/office/drawing/2014/main" id="{2C596F44-3930-4D51-B463-7DA4C8DCCF8D}"/>
              </a:ext>
            </a:extLst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50429"/>
            <a:ext cx="8101584" cy="4557140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AF3089C-60DF-2D55-FB28-A9885630C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8AE1DC2-33BC-B506-D057-F26129124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/>
          <a:lstStyle/>
          <a:p>
            <a:r>
              <a:rPr lang="pl-PL" dirty="0"/>
              <a:t>Nasi medaliści</a:t>
            </a:r>
            <a:endParaRPr lang="en-US" dirty="0"/>
          </a:p>
        </p:txBody>
      </p:sp>
      <p:pic>
        <p:nvPicPr>
          <p:cNvPr id="10" name="Obraz 9" descr="Obraz zawierający osoba, stojące, grupa&#10;&#10;Opis wygenerowany automatycznie">
            <a:extLst>
              <a:ext uri="{FF2B5EF4-FFF2-40B4-BE49-F238E27FC236}">
                <a16:creationId xmlns:a16="http://schemas.microsoft.com/office/drawing/2014/main" id="{5A59E401-3DF6-423A-858C-F4DDBD80B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r="17944" b="-1"/>
          <a:stretch/>
        </p:blipFill>
        <p:spPr>
          <a:xfrm>
            <a:off x="1" y="1"/>
            <a:ext cx="4023360" cy="4745736"/>
          </a:xfrm>
          <a:prstGeom prst="rect">
            <a:avLst/>
          </a:prstGeom>
          <a:noFill/>
        </p:spPr>
      </p:pic>
      <p:pic>
        <p:nvPicPr>
          <p:cNvPr id="22" name="Symbol zastępczy obrazu 21" descr="Obraz zawierający tekst&#10;&#10;Opis wygenerowany automatycznie">
            <a:extLst>
              <a:ext uri="{FF2B5EF4-FFF2-40B4-BE49-F238E27FC236}">
                <a16:creationId xmlns:a16="http://schemas.microsoft.com/office/drawing/2014/main" id="{F2B23C1C-5C87-4881-900F-C75FE1CEB5AD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767"/>
          <a:stretch>
            <a:fillRect/>
          </a:stretch>
        </p:blipFill>
        <p:spPr>
          <a:xfrm>
            <a:off x="8169275" y="0"/>
            <a:ext cx="4022725" cy="4745038"/>
          </a:xfrm>
        </p:spPr>
      </p:pic>
      <p:pic>
        <p:nvPicPr>
          <p:cNvPr id="18" name="Symbol zastępczy obrazu 17" descr="Obraz zawierający zewnętrzne, drzewo, trawa, lekkoatletyka&#10;&#10;Opis wygenerowany automatycznie">
            <a:extLst>
              <a:ext uri="{FF2B5EF4-FFF2-40B4-BE49-F238E27FC236}">
                <a16:creationId xmlns:a16="http://schemas.microsoft.com/office/drawing/2014/main" id="{56FE5445-CBAE-499F-AC03-E3FBEA68A46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89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A05BE0-7E88-7BF5-E3EF-02A91077C2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obrazu 7" descr="Obraz zawierający osoba, ubrania, Ludzka twarz, uśmiech&#10;&#10;Opis wygenerowany automatycznie">
            <a:extLst>
              <a:ext uri="{FF2B5EF4-FFF2-40B4-BE49-F238E27FC236}">
                <a16:creationId xmlns:a16="http://schemas.microsoft.com/office/drawing/2014/main" id="{A8AB507B-0A7E-9925-037C-0F70E2E8C81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  <p:pic>
        <p:nvPicPr>
          <p:cNvPr id="10" name="Symbol zastępczy obrazu 9" descr="Obraz zawierający sport, osoba, obuwie, Sprawność fizyczna&#10;&#10;Opis wygenerowany automatycznie">
            <a:extLst>
              <a:ext uri="{FF2B5EF4-FFF2-40B4-BE49-F238E27FC236}">
                <a16:creationId xmlns:a16="http://schemas.microsoft.com/office/drawing/2014/main" id="{5BA844F0-B9AD-380C-577E-128CDA8B4E4E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  <p:pic>
        <p:nvPicPr>
          <p:cNvPr id="12" name="Symbol zastępczy obrazu 11" descr="Obraz zawierający na wolnym powietrzu, niebo, obuwie, ubrania&#10;&#10;Opis wygenerowany automatycznie">
            <a:extLst>
              <a:ext uri="{FF2B5EF4-FFF2-40B4-BE49-F238E27FC236}">
                <a16:creationId xmlns:a16="http://schemas.microsoft.com/office/drawing/2014/main" id="{19CBA6A7-5CE3-52E3-B4CE-985012014369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  <p:sp>
        <p:nvSpPr>
          <p:cNvPr id="6" name="Podtytuł 5">
            <a:extLst>
              <a:ext uri="{FF2B5EF4-FFF2-40B4-BE49-F238E27FC236}">
                <a16:creationId xmlns:a16="http://schemas.microsoft.com/office/drawing/2014/main" id="{88FDC34D-3310-B65A-A353-6FF431E860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3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A05BE0-7E88-7BF5-E3EF-02A91077C2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88FDC34D-3310-B65A-A353-6FF431E860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" name="Symbol zastępczy obrazu 13" descr="Obraz zawierający niebo, na wolnym powietrzu, chmura, droga&#10;&#10;Opis wygenerowany automatycznie">
            <a:extLst>
              <a:ext uri="{FF2B5EF4-FFF2-40B4-BE49-F238E27FC236}">
                <a16:creationId xmlns:a16="http://schemas.microsoft.com/office/drawing/2014/main" id="{E758092A-6004-31B4-B8B2-AEB83832CD9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7611"/>
          <a:stretch>
            <a:fillRect/>
          </a:stretch>
        </p:blipFill>
        <p:spPr>
          <a:xfrm>
            <a:off x="4084320" y="22121"/>
            <a:ext cx="4023360" cy="4745736"/>
          </a:xfrm>
        </p:spPr>
      </p:pic>
      <p:pic>
        <p:nvPicPr>
          <p:cNvPr id="16" name="Symbol zastępczy obrazu 15" descr="Obraz zawierający osoba, niebo, na wolnym powietrzu, trawa&#10;&#10;Opis wygenerowany automatycznie">
            <a:extLst>
              <a:ext uri="{FF2B5EF4-FFF2-40B4-BE49-F238E27FC236}">
                <a16:creationId xmlns:a16="http://schemas.microsoft.com/office/drawing/2014/main" id="{C2DC1836-DD10-59FB-B4E7-8D1BDCA508E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767"/>
          <a:stretch>
            <a:fillRect/>
          </a:stretch>
        </p:blipFill>
        <p:spPr>
          <a:xfrm>
            <a:off x="0" y="-21290"/>
            <a:ext cx="4023360" cy="4745736"/>
          </a:xfrm>
        </p:spPr>
      </p:pic>
      <p:pic>
        <p:nvPicPr>
          <p:cNvPr id="18" name="Symbol zastępczy obrazu 17" descr="Obraz zawierający osoba, ubrania, na wolnym powietrzu, Ludzka twarz&#10;&#10;Opis wygenerowany automatycznie">
            <a:extLst>
              <a:ext uri="{FF2B5EF4-FFF2-40B4-BE49-F238E27FC236}">
                <a16:creationId xmlns:a16="http://schemas.microsoft.com/office/drawing/2014/main" id="{9C9DFAB9-5A22-401C-DF19-E5085539CD9A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76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80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51238575-D846-4D1D-B539-7C1AFBC03C7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  <p:pic>
        <p:nvPicPr>
          <p:cNvPr id="10" name="Symbol zastępczy obrazu 9" descr="Obraz zawierający niebo, zewnętrzne, drzewo, trawa&#10;&#10;Opis wygenerowany automatycznie">
            <a:extLst>
              <a:ext uri="{FF2B5EF4-FFF2-40B4-BE49-F238E27FC236}">
                <a16:creationId xmlns:a16="http://schemas.microsoft.com/office/drawing/2014/main" id="{1D2663F9-64C7-4DB0-AB82-E778A983B0C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  <p:pic>
        <p:nvPicPr>
          <p:cNvPr id="12" name="Symbol zastępczy obrazu 11" descr="Obraz zawierający tekst, osoba&#10;&#10;Opis wygenerowany automatycznie">
            <a:extLst>
              <a:ext uri="{FF2B5EF4-FFF2-40B4-BE49-F238E27FC236}">
                <a16:creationId xmlns:a16="http://schemas.microsoft.com/office/drawing/2014/main" id="{3597E664-8D6E-4786-9D70-A32DB8F39773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5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82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 descr="Obraz zawierający osoba, dziecko, zewnętrzne, młode&#10;&#10;Opis wygenerowany automatycznie">
            <a:extLst>
              <a:ext uri="{FF2B5EF4-FFF2-40B4-BE49-F238E27FC236}">
                <a16:creationId xmlns:a16="http://schemas.microsoft.com/office/drawing/2014/main" id="{2C38EA12-DE6A-4E1B-93E5-3CE297903F6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9" r="21749"/>
          <a:stretch>
            <a:fillRect/>
          </a:stretch>
        </p:blipFill>
        <p:spPr/>
      </p:pic>
      <p:pic>
        <p:nvPicPr>
          <p:cNvPr id="10" name="Symbol zastępczy obrazu 9" descr="Obraz zawierający drzewo, zewnętrzne, podłoże, osoba&#10;&#10;Opis wygenerowany automatycznie">
            <a:extLst>
              <a:ext uri="{FF2B5EF4-FFF2-40B4-BE49-F238E27FC236}">
                <a16:creationId xmlns:a16="http://schemas.microsoft.com/office/drawing/2014/main" id="{80E1054F-CD1C-4F15-B196-8F5D0711CAE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1" b="10691"/>
          <a:stretch>
            <a:fillRect/>
          </a:stretch>
        </p:blipFill>
        <p:spPr/>
      </p:pic>
      <p:pic>
        <p:nvPicPr>
          <p:cNvPr id="12" name="Symbol zastępczy obrazu 11" descr="Obraz zawierający trawa, zewnętrzne, pole, osoba&#10;&#10;Opis wygenerowany automatycznie">
            <a:extLst>
              <a:ext uri="{FF2B5EF4-FFF2-40B4-BE49-F238E27FC236}">
                <a16:creationId xmlns:a16="http://schemas.microsoft.com/office/drawing/2014/main" id="{39A2A219-5D3D-45E7-A810-549A09D0E9AC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77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 descr="Obraz zawierający drzewo, zewnętrzne, podłoże, grupa&#10;&#10;Opis wygenerowany automatycznie">
            <a:extLst>
              <a:ext uri="{FF2B5EF4-FFF2-40B4-BE49-F238E27FC236}">
                <a16:creationId xmlns:a16="http://schemas.microsoft.com/office/drawing/2014/main" id="{F36811E9-E6E6-4357-BE4A-E02325FC0AB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>
          <a:xfrm>
            <a:off x="0" y="1"/>
            <a:ext cx="6276975" cy="4745736"/>
          </a:xfrm>
        </p:spPr>
      </p:pic>
      <p:pic>
        <p:nvPicPr>
          <p:cNvPr id="6" name="Symbol zastępczy obrazu 5" descr="Obraz zawierający osoba, uśmiech, na wolnym powietrzu, ubrania&#10;&#10;Opis wygenerowany automatycznie">
            <a:extLst>
              <a:ext uri="{FF2B5EF4-FFF2-40B4-BE49-F238E27FC236}">
                <a16:creationId xmlns:a16="http://schemas.microsoft.com/office/drawing/2014/main" id="{E371BE4D-57F0-1C01-DD80-CA118395E2D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68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38561" y="780585"/>
            <a:ext cx="10515600" cy="4053470"/>
          </a:xfrm>
        </p:spPr>
        <p:txBody>
          <a:bodyPr rtlCol="0">
            <a:normAutofit/>
          </a:bodyPr>
          <a:lstStyle/>
          <a:p>
            <a:pPr rtl="0"/>
            <a:r>
              <a:rPr lang="pl-PL" b="1" u="sng" dirty="0"/>
              <a:t>Klasa sportowa </a:t>
            </a:r>
            <a:r>
              <a:rPr lang="pl-PL" sz="3600" dirty="0"/>
              <a:t>kształci młodzież o szczególnych uzdolnieniach sportowych</a:t>
            </a:r>
            <a:br>
              <a:rPr lang="pl-PL" sz="3600" dirty="0"/>
            </a:br>
            <a:r>
              <a:rPr lang="pl-PL" sz="3600" dirty="0"/>
              <a:t> </a:t>
            </a:r>
            <a:br>
              <a:rPr lang="pl-PL" sz="3600" dirty="0"/>
            </a:br>
            <a:r>
              <a:rPr lang="pl-PL" b="1" u="sng" dirty="0"/>
              <a:t>Zadaniem klasy sportowej </a:t>
            </a:r>
            <a:r>
              <a:rPr lang="pl-PL" sz="3600" dirty="0"/>
              <a:t>jest stworzenie uczniom optymalnych warunków umożliwiających łączenie zajęć sportowych z realizacją innych zajęć dydaktycznych</a:t>
            </a:r>
          </a:p>
        </p:txBody>
      </p:sp>
      <p:sp>
        <p:nvSpPr>
          <p:cNvPr id="7" name="Tekst — symbol zastępczy 6"/>
          <p:cNvSpPr>
            <a:spLocks noGrp="1"/>
          </p:cNvSpPr>
          <p:nvPr>
            <p:ph type="body" sz="quarter" idx="10"/>
          </p:nvPr>
        </p:nvSpPr>
        <p:spPr>
          <a:xfrm>
            <a:off x="835025" y="5609063"/>
            <a:ext cx="10515600" cy="563136"/>
          </a:xfrm>
        </p:spPr>
        <p:txBody>
          <a:bodyPr rtlCol="0">
            <a:normAutofit/>
          </a:bodyPr>
          <a:lstStyle/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22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C0E923-ED92-43DB-91CE-1749CB3A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79" y="685800"/>
            <a:ext cx="10515600" cy="1764969"/>
          </a:xfrm>
        </p:spPr>
        <p:txBody>
          <a:bodyPr/>
          <a:lstStyle/>
          <a:p>
            <a:r>
              <a:rPr lang="pl-PL" dirty="0"/>
              <a:t>Czy warto zapisać dziecko do klasy sportowej?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F22ADB-DD10-4FC7-878B-631BBB1EF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3113314"/>
            <a:ext cx="10515600" cy="3058886"/>
          </a:xfrm>
        </p:spPr>
        <p:txBody>
          <a:bodyPr>
            <a:normAutofit/>
          </a:bodyPr>
          <a:lstStyle/>
          <a:p>
            <a:r>
              <a:rPr lang="pl-PL" sz="2800" dirty="0"/>
              <a:t>Wybór </a:t>
            </a:r>
            <a:r>
              <a:rPr lang="pl-PL" sz="3200" b="1" dirty="0"/>
              <a:t>klasy sportowej </a:t>
            </a:r>
            <a:r>
              <a:rPr lang="pl-PL" sz="2800" dirty="0"/>
              <a:t>jest dobrą decyzją zwłaszcza dla dzieci, które interesują się daną dyscypliną sportu.</a:t>
            </a:r>
          </a:p>
          <a:p>
            <a:r>
              <a:rPr lang="pl-PL" sz="2800" dirty="0"/>
              <a:t>dzieci z takich klas normalnie uczestniczą w zwykłych lekcjach, mają ten sam program, jedynie mają większą liczbę godzin wychowania fizycznego. </a:t>
            </a:r>
          </a:p>
          <a:p>
            <a:r>
              <a:rPr lang="pl-PL" sz="2800" dirty="0"/>
              <a:t>Nie wpływa to negatywnie na ogólny rozwój dziecka, wręcz przeciwnie, stymuluje jego wszechstronny rozwój.</a:t>
            </a:r>
          </a:p>
        </p:txBody>
      </p:sp>
    </p:spTree>
    <p:extLst>
      <p:ext uri="{BB962C8B-B14F-4D97-AF65-F5344CB8AC3E}">
        <p14:creationId xmlns:p14="http://schemas.microsoft.com/office/powerpoint/2010/main" val="3597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E51A00-1122-4818-AFB4-36FEADB9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3" y="1523999"/>
            <a:ext cx="10515600" cy="1786741"/>
          </a:xfrm>
        </p:spPr>
        <p:txBody>
          <a:bodyPr/>
          <a:lstStyle/>
          <a:p>
            <a:r>
              <a:rPr lang="pl-PL" dirty="0"/>
              <a:t>Dlaczego warto być w klasie sportowej?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B8FA1E-CBC2-492D-8817-17F8B567BC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3886200"/>
            <a:ext cx="10515600" cy="2286000"/>
          </a:xfrm>
        </p:spPr>
        <p:txBody>
          <a:bodyPr>
            <a:normAutofit/>
          </a:bodyPr>
          <a:lstStyle/>
          <a:p>
            <a:r>
              <a:rPr lang="pl-PL" dirty="0"/>
              <a:t>Dzieci z klas sportowych od początku Wyznaczają sobie cele w życiu i do nich dążą. Uczą się radzenia z emocjami, uczą się wygrywać i przegrywać, uczą się rywalizacji oraz współpracy w grupie. </a:t>
            </a:r>
          </a:p>
          <a:p>
            <a:r>
              <a:rPr lang="pl-PL" dirty="0"/>
              <a:t>Sport rozwija pasję dziecka, co w przyszłości może zaowocować tym, że będzie ono bardziej zmotywowane, a także nie będzie szukało odreagowania emocji</a:t>
            </a:r>
          </a:p>
          <a:p>
            <a:r>
              <a:rPr lang="pl-PL" dirty="0"/>
              <a:t> w inny sposób.</a:t>
            </a:r>
          </a:p>
        </p:txBody>
      </p:sp>
    </p:spTree>
    <p:extLst>
      <p:ext uri="{BB962C8B-B14F-4D97-AF65-F5344CB8AC3E}">
        <p14:creationId xmlns:p14="http://schemas.microsoft.com/office/powerpoint/2010/main" val="14203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37631D-C25A-4797-ADB0-305AB88C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685800"/>
            <a:ext cx="10515600" cy="1155370"/>
          </a:xfrm>
        </p:spPr>
        <p:txBody>
          <a:bodyPr/>
          <a:lstStyle/>
          <a:p>
            <a:r>
              <a:rPr lang="pl-PL" dirty="0"/>
              <a:t>Jak wygląda nauka w klasie sportowej?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4E7276-D68D-474D-8538-A70DB77D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2830286"/>
            <a:ext cx="10515600" cy="3341914"/>
          </a:xfrm>
        </p:spPr>
        <p:txBody>
          <a:bodyPr>
            <a:normAutofit/>
          </a:bodyPr>
          <a:lstStyle/>
          <a:p>
            <a:r>
              <a:rPr lang="pl-PL" dirty="0"/>
              <a:t>W klasie sportowej realizowany jest rozszerzony program zajęć z wychowania fizycznego w wymiarze 10 godzin. </a:t>
            </a:r>
          </a:p>
          <a:p>
            <a:r>
              <a:rPr lang="pl-PL" dirty="0"/>
              <a:t>Klasa sportowa realizuje ukierunkowany program szkolenia sportowego z lekkoatletyki rekomendowany przez polski związek lekkiej atletyki (6 godzin tygodniowo dla klasy IV i 7 godzin tygodniowo dla klasy I) równolegle z programem kształcenia ogólnego właściwym dla klas I-III, IV-VIII  szkoły podstawowej</a:t>
            </a:r>
          </a:p>
        </p:txBody>
      </p:sp>
    </p:spTree>
    <p:extLst>
      <p:ext uri="{BB962C8B-B14F-4D97-AF65-F5344CB8AC3E}">
        <p14:creationId xmlns:p14="http://schemas.microsoft.com/office/powerpoint/2010/main" val="8293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4827810"/>
            <a:ext cx="11125200" cy="914400"/>
          </a:xfrm>
        </p:spPr>
        <p:txBody>
          <a:bodyPr rtlCol="0"/>
          <a:lstStyle/>
          <a:p>
            <a:pPr rtl="0"/>
            <a:r>
              <a:rPr lang="pl-PL" dirty="0"/>
              <a:t>Nasza baza sportowa</a:t>
            </a:r>
          </a:p>
        </p:txBody>
      </p:sp>
      <p:pic>
        <p:nvPicPr>
          <p:cNvPr id="7" name="Obraz — symbol zastępczy 6" descr="Dwie osoby podnoszące ciężary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Obraz — symbol zastępczy 7" descr="Zielone jabłko i miarka — zbliżenie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/>
      </p:pic>
      <p:pic>
        <p:nvPicPr>
          <p:cNvPr id="9" name="Obraz — symbol zastępczy 8" descr="Mężczyzna i kobieta biegnący po bieżni krytej"/>
          <p:cNvPicPr>
            <a:picLocks noGrp="1" noChangeAspect="1"/>
          </p:cNvPicPr>
          <p:nvPr>
            <p:ph type="pic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/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5700223"/>
            <a:ext cx="11125200" cy="914400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pl-PL" dirty="0"/>
              <a:t>Boisko wielofunkcyjne z 200 metrową bieżnią tartanową.</a:t>
            </a:r>
          </a:p>
          <a:p>
            <a:pPr rtl="0"/>
            <a:r>
              <a:rPr lang="pl-PL" dirty="0"/>
              <a:t>Rzutnia do pchnięcia kulą, piaskownica do skoku w dal, zeskok do skoku wzwyż, siłownia plenerowa</a:t>
            </a:r>
          </a:p>
          <a:p>
            <a:pPr rtl="0"/>
            <a:r>
              <a:rPr lang="pl-PL" dirty="0"/>
              <a:t>Trzy sale gimnastyczne</a:t>
            </a:r>
          </a:p>
          <a:p>
            <a:pPr rtl="0"/>
            <a:r>
              <a:rPr lang="pl-PL" dirty="0"/>
              <a:t>Sprzęt sportowy niezbędny do prowadzenia szkolenia sportowego z lekkoatletyki</a:t>
            </a:r>
          </a:p>
        </p:txBody>
      </p:sp>
      <p:pic>
        <p:nvPicPr>
          <p:cNvPr id="5" name="Obraz 4" descr="Obraz zawierający podłoże, wewnątrz, osoba, osoby&#10;&#10;Opis wygenerowany automatycznie">
            <a:extLst>
              <a:ext uri="{FF2B5EF4-FFF2-40B4-BE49-F238E27FC236}">
                <a16:creationId xmlns:a16="http://schemas.microsoft.com/office/drawing/2014/main" id="{B641B18E-B0E8-4212-A150-9633B821C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3360" cy="4745736"/>
          </a:xfrm>
          <a:prstGeom prst="rect">
            <a:avLst/>
          </a:prstGeom>
        </p:spPr>
      </p:pic>
      <p:pic>
        <p:nvPicPr>
          <p:cNvPr id="10" name="Obraz 9" descr="Obraz zawierający osoba, zewnętrzne, młode, grupa&#10;&#10;Opis wygenerowany automatycznie">
            <a:extLst>
              <a:ext uri="{FF2B5EF4-FFF2-40B4-BE49-F238E27FC236}">
                <a16:creationId xmlns:a16="http://schemas.microsoft.com/office/drawing/2014/main" id="{872D40E1-B397-448A-B8A7-9150DBB0B1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19" y="-1"/>
            <a:ext cx="4023361" cy="4745735"/>
          </a:xfrm>
          <a:prstGeom prst="rect">
            <a:avLst/>
          </a:prstGeom>
        </p:spPr>
      </p:pic>
      <p:pic>
        <p:nvPicPr>
          <p:cNvPr id="12" name="Obraz 11" descr="Obraz zawierający wewnątrz, pomieszczenie, sufit, sala bilardowa&#10;&#10;Opis wygenerowany automatycznie">
            <a:extLst>
              <a:ext uri="{FF2B5EF4-FFF2-40B4-BE49-F238E27FC236}">
                <a16:creationId xmlns:a16="http://schemas.microsoft.com/office/drawing/2014/main" id="{7BAA6084-B5E2-42E8-A1BB-54931A46AD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38" y="0"/>
            <a:ext cx="4023362" cy="47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B70916-E455-4CB4-9885-2C562436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27" y="5774918"/>
            <a:ext cx="10515600" cy="897878"/>
          </a:xfrm>
        </p:spPr>
        <p:txBody>
          <a:bodyPr>
            <a:normAutofit fontScale="90000"/>
          </a:bodyPr>
          <a:lstStyle/>
          <a:p>
            <a:r>
              <a:rPr lang="pl-PL" dirty="0"/>
              <a:t>Współpraca szkoleniowa</a:t>
            </a:r>
            <a:br>
              <a:rPr lang="pl-PL" dirty="0"/>
            </a:b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284E4ED-D4E3-4E44-B9DD-653A238B5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27" y="627740"/>
            <a:ext cx="2105025" cy="15621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DA0CDD6-5BE3-48F2-84A9-7DE82C165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4" y="3569949"/>
            <a:ext cx="3781425" cy="11906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70DADA8-5487-4493-850D-C9F1E31C2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6" y="608838"/>
            <a:ext cx="1795461" cy="204507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9287A3E-8C22-47D6-8226-70485C132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57" y="608838"/>
            <a:ext cx="2105025" cy="215768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162B358-B7C5-4475-A7E5-40CB3A810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66" y="1953314"/>
            <a:ext cx="4174958" cy="4174958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FD584FCE-1151-E718-A7BB-34D97DDBDB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06243"/>
              </p:ext>
            </p:extLst>
          </p:nvPr>
        </p:nvGraphicFramePr>
        <p:xfrm>
          <a:off x="2956211" y="987109"/>
          <a:ext cx="2836426" cy="1078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2704818" imgH="1028542" progId="Acrobat.Document.DC">
                  <p:embed/>
                </p:oleObj>
              </mc:Choice>
              <mc:Fallback>
                <p:oleObj name="Acrobat Document" r:id="rId7" imgW="2704818" imgH="1028542" progId="Acrobat.Document.DC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FD584FCE-1151-E718-A7BB-34D97DDBDB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56211" y="987109"/>
                        <a:ext cx="2836426" cy="1078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5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4354" y="285594"/>
            <a:ext cx="10223292" cy="1304143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/>
              <a:t>Zasady przyjęć kandydatów do klasy I, IV sportowej</a:t>
            </a:r>
            <a:br>
              <a:rPr lang="pl-PL" dirty="0"/>
            </a:br>
            <a:r>
              <a:rPr lang="pl-PL" sz="1800" dirty="0"/>
              <a:t>Podstawa prawna:</a:t>
            </a:r>
            <a:br>
              <a:rPr lang="pl-PL" sz="1800" dirty="0"/>
            </a:br>
            <a:r>
              <a:rPr lang="pl-PL" sz="1800" dirty="0"/>
              <a:t>Ustawa z dnia 14 grudnia 2016 r. Prawo oświatowe ( Dz. U. z 2021 r. </a:t>
            </a:r>
            <a:r>
              <a:rPr lang="pl-PL" sz="1800" dirty="0" err="1"/>
              <a:t>poz</a:t>
            </a:r>
            <a:r>
              <a:rPr lang="pl-PL" sz="1800" dirty="0"/>
              <a:t> 1082)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B8B2055-4CBE-435C-9DA5-28E5F4D11D04}"/>
              </a:ext>
            </a:extLst>
          </p:cNvPr>
          <p:cNvSpPr txBox="1"/>
          <p:nvPr/>
        </p:nvSpPr>
        <p:spPr>
          <a:xfrm>
            <a:off x="1064458" y="1694835"/>
            <a:ext cx="10143188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Do oddziałów sportowych przyjmowani są kandydaci, którzy: </a:t>
            </a:r>
          </a:p>
          <a:p>
            <a:endParaRPr lang="pl-PL" b="1" dirty="0"/>
          </a:p>
          <a:p>
            <a:r>
              <a:rPr lang="pl-PL" sz="1600" dirty="0"/>
              <a:t>a) posiadają bardzo dobry stan zdrowia, potwierdzony orzeczeniem lekarskim wydanym przez lekarza podstawowej opieki zdrowotnej, które należy przedstawić w szkole przed przystąpieniem kandydata do próby sprawności fizycznej, </a:t>
            </a:r>
          </a:p>
          <a:p>
            <a:r>
              <a:rPr lang="pl-PL" sz="1600" dirty="0"/>
              <a:t>b) posiadają pisemną zgodę rodziców na uczęszczanie do oddziału sportowego, </a:t>
            </a:r>
          </a:p>
          <a:p>
            <a:r>
              <a:rPr lang="pl-PL" sz="1600" dirty="0"/>
              <a:t>c) uzyskali pozytywne wyniki próby sprawności fizycznej, na warunkach ustalonych przez polski związek sportowy właściwy dla danego sportu, w którym jest prowadzone szkolenie sportowe w danej szkole lub danym oddziale, </a:t>
            </a:r>
          </a:p>
          <a:p>
            <a:r>
              <a:rPr lang="pl-PL" sz="1600" dirty="0"/>
              <a:t>d) w przypadku większej liczby kandydatów spełniających ww. warunki niż liczba miejsc, na pierwszym etapie postępowania rekrutacyjnego brane są pod uwagę wyniki próby sprawności fizycznej, </a:t>
            </a:r>
          </a:p>
          <a:p>
            <a:r>
              <a:rPr lang="pl-PL" sz="1600" dirty="0"/>
              <a:t>e) w przypadku uzyskania przez kandydatów równorzędnych wyników – na drugim etapie postępowania rekrutacyjnego brane są pod uwagę łącznie kryteria, o których mowa w art. 131 ust. 2 ustawy Prawo oświatowe:</a:t>
            </a:r>
          </a:p>
          <a:p>
            <a:r>
              <a:rPr lang="pl-PL" sz="1600" dirty="0"/>
              <a:t>− wielodzietność rodziny kandydata, </a:t>
            </a:r>
          </a:p>
          <a:p>
            <a:r>
              <a:rPr lang="pl-PL" sz="1600" dirty="0"/>
              <a:t>− niepełnosprawność kandydata, </a:t>
            </a:r>
          </a:p>
          <a:p>
            <a:r>
              <a:rPr lang="pl-PL" sz="1600" dirty="0"/>
              <a:t>− niepełnosprawność jednego z rodziców kandydata, </a:t>
            </a:r>
          </a:p>
          <a:p>
            <a:r>
              <a:rPr lang="pl-PL" sz="1600" dirty="0"/>
              <a:t>− niepełnosprawność obojga rodziców kandydata, </a:t>
            </a:r>
          </a:p>
          <a:p>
            <a:r>
              <a:rPr lang="pl-PL" sz="1600" dirty="0"/>
              <a:t>− niepełnosprawność rodzeństwa kandydata, </a:t>
            </a:r>
          </a:p>
          <a:p>
            <a:r>
              <a:rPr lang="pl-PL" sz="1600" dirty="0"/>
              <a:t>− samotne wychowywanie kandydata w rodzinie, </a:t>
            </a:r>
          </a:p>
          <a:p>
            <a:r>
              <a:rPr lang="pl-PL" sz="1600" dirty="0"/>
              <a:t>− objęcie kandydata pieczą zastępczą.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424C8904-512A-4FAC-B5FC-C26225E29803}"/>
              </a:ext>
            </a:extLst>
          </p:cNvPr>
          <p:cNvSpPr txBox="1"/>
          <p:nvPr/>
        </p:nvSpPr>
        <p:spPr>
          <a:xfrm>
            <a:off x="704850" y="714375"/>
            <a:ext cx="10629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Wymagane dokumenty:</a:t>
            </a:r>
          </a:p>
          <a:p>
            <a:endParaRPr lang="pl-PL" dirty="0"/>
          </a:p>
          <a:p>
            <a:r>
              <a:rPr lang="pl-PL" dirty="0"/>
              <a:t>a) wniosek rodziców/opiekunów prawnych o przyjęcie do oddziału sportowego w Szkole wraz ich pisemną zgodą na uczestnictwo dziecka w organizowanych zajęciach sportowych,</a:t>
            </a:r>
          </a:p>
          <a:p>
            <a:r>
              <a:rPr lang="pl-PL" dirty="0"/>
              <a:t>b) jedna podpisana fotografie,</a:t>
            </a:r>
          </a:p>
          <a:p>
            <a:r>
              <a:rPr lang="pl-PL" dirty="0"/>
              <a:t>c) zaświadczenie lekarskie o stanie zdrowia.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A42EA40-256D-40EA-B429-973AA5A9C8B3}"/>
              </a:ext>
            </a:extLst>
          </p:cNvPr>
          <p:cNvSpPr txBox="1"/>
          <p:nvPr/>
        </p:nvSpPr>
        <p:spPr>
          <a:xfrm>
            <a:off x="704852" y="2593911"/>
            <a:ext cx="105012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Terminy rekrutacji:</a:t>
            </a:r>
          </a:p>
          <a:p>
            <a:r>
              <a:rPr lang="pl-PL" u="sng" dirty="0"/>
              <a:t>Do klasy I sportowej</a:t>
            </a:r>
          </a:p>
          <a:p>
            <a:pPr marL="800100" lvl="1" indent="-342900">
              <a:buAutoNum type="alphaLcParenR"/>
            </a:pPr>
            <a:r>
              <a:rPr lang="pl-PL" dirty="0"/>
              <a:t>5 marca 2024 godzina 13:00 rozpoczęcie rekrutacji poprzez system</a:t>
            </a:r>
          </a:p>
          <a:p>
            <a:pPr marL="800100" lvl="1" indent="-342900">
              <a:buAutoNum type="alphaLcParenR"/>
            </a:pPr>
            <a:r>
              <a:rPr lang="pl-PL" dirty="0"/>
              <a:t>13-17 marca 2024 przeprowadzenie próby sprawności fizycznej</a:t>
            </a:r>
          </a:p>
          <a:p>
            <a:pPr marL="800100" lvl="1" indent="-342900">
              <a:buAutoNum type="alphaLcParenR"/>
            </a:pPr>
            <a:r>
              <a:rPr lang="pl-PL" dirty="0"/>
              <a:t>18 marca 2024 – informacja o wynikach próby sprawności fizycznej</a:t>
            </a:r>
          </a:p>
          <a:p>
            <a:pPr marL="800100" lvl="1" indent="-342900">
              <a:buAutoNum type="alphaLcParenR"/>
            </a:pPr>
            <a:r>
              <a:rPr lang="pl-PL" dirty="0"/>
              <a:t>25 kwietni 2024 – publikacja list zakwalifikowanych i niezakwalifikowanych </a:t>
            </a:r>
          </a:p>
          <a:p>
            <a:pPr marL="800100" lvl="1" indent="-342900">
              <a:buAutoNum type="alphaLcParenR"/>
            </a:pPr>
            <a:r>
              <a:rPr lang="pl-PL" dirty="0"/>
              <a:t>25 kwietnia – 8 maja – rodzice potwierdzają wolę zapisu dziecka w szkole</a:t>
            </a:r>
          </a:p>
          <a:p>
            <a:pPr marL="800100" lvl="1" indent="-342900">
              <a:buAutoNum type="alphaLcParenR"/>
            </a:pPr>
            <a:r>
              <a:rPr lang="pl-PL" dirty="0"/>
              <a:t>9 maja 2024 – publikacja list przyjętych i nieprzyjętych</a:t>
            </a:r>
          </a:p>
          <a:p>
            <a:pPr marL="800100" lvl="1" indent="-342900">
              <a:buAutoNum type="alphaLcParenR"/>
            </a:pPr>
            <a:r>
              <a:rPr lang="pl-PL" dirty="0"/>
              <a:t>9-24 maja – procedura odwoławcza</a:t>
            </a:r>
          </a:p>
          <a:p>
            <a:pPr marL="800100" lvl="1" indent="-342900">
              <a:buAutoNum type="alphaLcParenR"/>
            </a:pPr>
            <a:r>
              <a:rPr lang="pl-PL" dirty="0"/>
              <a:t>12 czerwca publikacja w systemie rekrutacyjnym wolnych miejsc</a:t>
            </a:r>
          </a:p>
          <a:p>
            <a:pPr marL="800100" lvl="1" indent="-342900">
              <a:buAutoNum type="alphaLcParenR"/>
            </a:pPr>
            <a:r>
              <a:rPr lang="pl-PL" dirty="0"/>
              <a:t>12-13 czerwca – składanie wniosków</a:t>
            </a:r>
          </a:p>
          <a:p>
            <a:pPr marL="800100" lvl="1" indent="-342900">
              <a:buAutoNum type="alphaLcParenR"/>
            </a:pPr>
            <a:r>
              <a:rPr lang="pl-PL" dirty="0"/>
              <a:t>14-16 czerwca próba sprawności fizycznej</a:t>
            </a:r>
          </a:p>
          <a:p>
            <a:pPr marL="800100" lvl="1" indent="-342900">
              <a:buAutoNum type="alphaLcParenR"/>
            </a:pPr>
            <a:r>
              <a:rPr lang="pl-PL" dirty="0"/>
              <a:t>17 czerwca informacja o wynikach próby sprawności fizycznej</a:t>
            </a:r>
          </a:p>
          <a:p>
            <a:pPr marL="800100" lvl="1" indent="-342900">
              <a:buAutoNum type="alphaLcParenR"/>
            </a:pPr>
            <a:r>
              <a:rPr lang="pl-PL" dirty="0"/>
              <a:t>26 czerwca 2024 publikacja list zakwalifikowanych i niezakwalifikowanych </a:t>
            </a:r>
          </a:p>
        </p:txBody>
      </p:sp>
    </p:spTree>
    <p:extLst>
      <p:ext uri="{BB962C8B-B14F-4D97-AF65-F5344CB8AC3E}">
        <p14:creationId xmlns:p14="http://schemas.microsoft.com/office/powerpoint/2010/main" val="14641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drowie i sprawność fizyczna 16: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60_TF02922391.potx" id="{F2372EC3-6F14-4652-8FF8-8D543344BF14}" vid="{E6DC1F3F-ED11-4BD2-8A07-B0BB8578B9BF}"/>
    </a:ext>
  </a:extLst>
</a:theme>
</file>

<file path=ppt/theme/theme2.xml><?xml version="1.0" encoding="utf-8"?>
<a:theme xmlns:a="http://schemas.openxmlformats.org/drawingml/2006/main" name="Motyw pakietu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Zdrowie i sprawność fizyczna (panoramiczna)</Template>
  <TotalTime>228</TotalTime>
  <Words>920</Words>
  <Application>Microsoft Office PowerPoint</Application>
  <PresentationFormat>Panoramiczny</PresentationFormat>
  <Paragraphs>92</Paragraphs>
  <Slides>18</Slides>
  <Notes>6</Notes>
  <HiddenSlides>0</HiddenSlides>
  <MMClips>1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Zdrowie i sprawność fizyczna 16:9</vt:lpstr>
      <vt:lpstr>Acrobat Document</vt:lpstr>
      <vt:lpstr>Klasa sportowa</vt:lpstr>
      <vt:lpstr>Klasa sportowa kształci młodzież o szczególnych uzdolnieniach sportowych   Zadaniem klasy sportowej jest stworzenie uczniom optymalnych warunków umożliwiających łączenie zajęć sportowych z realizacją innych zajęć dydaktycznych</vt:lpstr>
      <vt:lpstr>Czy warto zapisać dziecko do klasy sportowej?</vt:lpstr>
      <vt:lpstr>Dlaczego warto być w klasie sportowej?</vt:lpstr>
      <vt:lpstr>Jak wygląda nauka w klasie sportowej?</vt:lpstr>
      <vt:lpstr>Nasza baza sportowa</vt:lpstr>
      <vt:lpstr>Współpraca szkoleniowa </vt:lpstr>
      <vt:lpstr>Zasady przyjęć kandydatów do klasy I, IV sportowej Podstawa prawna: Ustawa z dnia 14 grudnia 2016 r. Prawo oświatowe ( Dz. U. z 2021 r. poz 1082)</vt:lpstr>
      <vt:lpstr>Prezentacja programu PowerPoint</vt:lpstr>
      <vt:lpstr>Prezentacja programu PowerPoint</vt:lpstr>
      <vt:lpstr>Prezentacja programu PowerPoint</vt:lpstr>
      <vt:lpstr>Międzynarodowy test sprawności fizycznej</vt:lpstr>
      <vt:lpstr>Nasi medaliści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Klasa sportowa</dc:title>
  <dc:creator>Mariusz Jancik</dc:creator>
  <cp:lastModifiedBy>Piotr Duchalski</cp:lastModifiedBy>
  <cp:revision>4</cp:revision>
  <dcterms:created xsi:type="dcterms:W3CDTF">2022-03-17T14:01:43Z</dcterms:created>
  <dcterms:modified xsi:type="dcterms:W3CDTF">2024-02-16T12:49:35Z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