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6" r:id="rId4"/>
    <p:sldId id="267" r:id="rId5"/>
    <p:sldId id="275" r:id="rId6"/>
    <p:sldId id="268" r:id="rId7"/>
    <p:sldId id="269" r:id="rId8"/>
    <p:sldId id="270" r:id="rId9"/>
    <p:sldId id="271" r:id="rId10"/>
    <p:sldId id="27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3CDE0-F706-4573-B542-EF362BE13959}" v="802" dt="2023-03-13T16:13:07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0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5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2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eb of dots connected">
            <a:extLst>
              <a:ext uri="{FF2B5EF4-FFF2-40B4-BE49-F238E27FC236}">
                <a16:creationId xmlns:a16="http://schemas.microsoft.com/office/drawing/2014/main" id="{A03B622F-530C-072B-4283-1CEB6AA2A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r="127" b="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58952" y="1143000"/>
            <a:ext cx="6398558" cy="2984701"/>
          </a:xfrm>
        </p:spPr>
        <p:txBody>
          <a:bodyPr anchor="b">
            <a:normAutofit/>
          </a:bodyPr>
          <a:lstStyle/>
          <a:p>
            <a:r>
              <a:rPr lang="pl-PL" sz="4200" dirty="0">
                <a:solidFill>
                  <a:srgbClr val="FFFFFF"/>
                </a:solidFill>
              </a:rPr>
              <a:t>Sławne i niepełnosprawne osoby które umarły i te które żyją do tej pory 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2E846C7-15BE-1393-45CE-439452EF1631}"/>
              </a:ext>
            </a:extLst>
          </p:cNvPr>
          <p:cNvSpPr txBox="1"/>
          <p:nvPr/>
        </p:nvSpPr>
        <p:spPr>
          <a:xfrm>
            <a:off x="206279" y="212436"/>
            <a:ext cx="4769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Wstępnie lekarze nie potrafili postawić diagnozy, jednak z czasem ustalili, że Roosevelt cierpi na chorobę Heinego-Medina. Cierpiał na silne dolegliwości bólowe, a jego nogi trzeba było umieścić w żelaznych protezach.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295707-8B98-DB25-C1CE-2BA6FEF7500A}"/>
              </a:ext>
            </a:extLst>
          </p:cNvPr>
          <p:cNvSpPr txBox="1"/>
          <p:nvPr/>
        </p:nvSpPr>
        <p:spPr>
          <a:xfrm>
            <a:off x="5193914" y="212436"/>
            <a:ext cx="56434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l-PL" b="1" dirty="0"/>
              <a:t>Polio, inaczej choroba Heinego-Medina, czy ostre nagminne porażenie dziecięce, to ostra wirusowa choroba zakaźna. Może przebiegać bezobjawowo albo ujawnić się pod postacią porażenia prowadzącego do paraliżu ciała, a w konsekwencji do kalectwa, czy nawet śmierci.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1E07E746-6C67-FEA6-647C-DE54551E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2" y="2163805"/>
            <a:ext cx="4007835" cy="43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FDDF353-EC35-AD2B-89F9-8A5A0D79D9A3}"/>
              </a:ext>
            </a:extLst>
          </p:cNvPr>
          <p:cNvSpPr txBox="1"/>
          <p:nvPr/>
        </p:nvSpPr>
        <p:spPr>
          <a:xfrm>
            <a:off x="172192" y="112816"/>
            <a:ext cx="45541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rgbClr val="262626"/>
                </a:solidFill>
                <a:latin typeface="Sitka Banner"/>
              </a:rPr>
              <a:t>Franklin Delano Roosevelt miał żonę </a:t>
            </a:r>
            <a:r>
              <a:rPr lang="pl-PL" err="1">
                <a:solidFill>
                  <a:srgbClr val="262626"/>
                </a:solidFill>
                <a:latin typeface="Sitka Banner"/>
              </a:rPr>
              <a:t>Eleanor</a:t>
            </a:r>
            <a:r>
              <a:rPr lang="pl-PL" dirty="0">
                <a:solidFill>
                  <a:srgbClr val="262626"/>
                </a:solidFill>
                <a:latin typeface="Sitka Banner"/>
              </a:rPr>
              <a:t> Roosevelt z którą miał szóstkę dzieci </a:t>
            </a:r>
            <a:r>
              <a:rPr lang="pl-PL" dirty="0">
                <a:latin typeface="Sitka Banner"/>
              </a:rPr>
              <a:t>​</a:t>
            </a:r>
            <a:endParaRPr lang="pl-PL"/>
          </a:p>
        </p:txBody>
      </p:sp>
      <p:pic>
        <p:nvPicPr>
          <p:cNvPr id="3" name="Obraz 3" descr="Obraz zawierający osoba, ściana, stojące, pozujący&#10;&#10;Opis wygenerowany automatycznie">
            <a:extLst>
              <a:ext uri="{FF2B5EF4-FFF2-40B4-BE49-F238E27FC236}">
                <a16:creationId xmlns:a16="http://schemas.microsoft.com/office/drawing/2014/main" id="{8C2983E1-2821-94E6-D27C-E0A05A21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87" y="112690"/>
            <a:ext cx="1590004" cy="193183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10279EA-33E6-DBB2-E1CA-269C88BC60DD}"/>
              </a:ext>
            </a:extLst>
          </p:cNvPr>
          <p:cNvSpPr txBox="1"/>
          <p:nvPr/>
        </p:nvSpPr>
        <p:spPr>
          <a:xfrm>
            <a:off x="6259605" y="1978959"/>
            <a:ext cx="23061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Sitka Banner"/>
              </a:rPr>
              <a:t>Anna Roosevelt </a:t>
            </a:r>
            <a:r>
              <a:rPr lang="pl-PL" dirty="0" err="1">
                <a:latin typeface="Sitka Banner"/>
              </a:rPr>
              <a:t>Halsted</a:t>
            </a:r>
            <a:endParaRPr lang="pl-PL">
              <a:latin typeface="Sitka Banner"/>
            </a:endParaRPr>
          </a:p>
          <a:p>
            <a:pPr algn="ctr"/>
            <a:r>
              <a:rPr lang="pl-PL" dirty="0">
                <a:latin typeface="Sitka Banner"/>
              </a:rPr>
              <a:t>(1906)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6E72C8-B976-8D72-EECD-E293A4F414FB}"/>
              </a:ext>
            </a:extLst>
          </p:cNvPr>
          <p:cNvSpPr txBox="1"/>
          <p:nvPr/>
        </p:nvSpPr>
        <p:spPr>
          <a:xfrm>
            <a:off x="4231341" y="20349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 err="1">
                <a:solidFill>
                  <a:srgbClr val="262626"/>
                </a:solidFill>
                <a:latin typeface="Sitka Banner"/>
              </a:rPr>
              <a:t>Eleanor</a:t>
            </a:r>
            <a:r>
              <a:rPr lang="pl-PL" dirty="0">
                <a:solidFill>
                  <a:srgbClr val="262626"/>
                </a:solidFill>
                <a:latin typeface="Sitka Banner"/>
              </a:rPr>
              <a:t> Roosevelt</a:t>
            </a:r>
            <a:endParaRPr lang="pl-PL">
              <a:latin typeface="Sitka Banner"/>
            </a:endParaRPr>
          </a:p>
        </p:txBody>
      </p:sp>
      <p:pic>
        <p:nvPicPr>
          <p:cNvPr id="6" name="Obraz 6" descr="Obraz zawierający osoba, zewnętrzne, biały, pozujący&#10;&#10;Opis wygenerowany automatycznie">
            <a:extLst>
              <a:ext uri="{FF2B5EF4-FFF2-40B4-BE49-F238E27FC236}">
                <a16:creationId xmlns:a16="http://schemas.microsoft.com/office/drawing/2014/main" id="{CCEA359D-F061-C11F-87E8-A1E970CCB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90" y="110938"/>
            <a:ext cx="1739153" cy="19296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97D37D1-7674-B187-EE19-B270776C0F2F}"/>
              </a:ext>
            </a:extLst>
          </p:cNvPr>
          <p:cNvSpPr txBox="1"/>
          <p:nvPr/>
        </p:nvSpPr>
        <p:spPr>
          <a:xfrm>
            <a:off x="567018" y="4959723"/>
            <a:ext cx="18243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itka Banner"/>
              </a:rPr>
              <a:t>James Roosevelt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/>
              </a:rPr>
              <a:t>(1907)</a:t>
            </a:r>
          </a:p>
        </p:txBody>
      </p:sp>
      <p:pic>
        <p:nvPicPr>
          <p:cNvPr id="8" name="Obraz 8" descr="Obraz zawierający mężczyzna, osoba, ściana, odzież&#10;&#10;Opis wygenerowany automatycznie">
            <a:extLst>
              <a:ext uri="{FF2B5EF4-FFF2-40B4-BE49-F238E27FC236}">
                <a16:creationId xmlns:a16="http://schemas.microsoft.com/office/drawing/2014/main" id="{71ED6A18-7417-B6F1-3A5B-6EF4D7C38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3" y="3058085"/>
            <a:ext cx="1952064" cy="192965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4A87B47-31CE-5E25-CA15-457FBED0DCB5}"/>
              </a:ext>
            </a:extLst>
          </p:cNvPr>
          <p:cNvSpPr txBox="1"/>
          <p:nvPr/>
        </p:nvSpPr>
        <p:spPr>
          <a:xfrm>
            <a:off x="8949018" y="1978959"/>
            <a:ext cx="2474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itka Banner"/>
              </a:rPr>
              <a:t>Franklin D. Roosevelt, Jr.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/>
              </a:rPr>
              <a:t>(1909)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4AB7367-8CF0-C540-AEF9-9312F677A05F}"/>
              </a:ext>
            </a:extLst>
          </p:cNvPr>
          <p:cNvSpPr txBox="1"/>
          <p:nvPr/>
        </p:nvSpPr>
        <p:spPr>
          <a:xfrm>
            <a:off x="3165662" y="4958602"/>
            <a:ext cx="1723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Sitka Banner"/>
              </a:rPr>
              <a:t>Elliot Roosevelt</a:t>
            </a:r>
          </a:p>
          <a:p>
            <a:pPr algn="ctr"/>
            <a:r>
              <a:rPr lang="pl-PL" dirty="0">
                <a:latin typeface="Sitka Banner"/>
              </a:rPr>
              <a:t>(1910)</a:t>
            </a:r>
          </a:p>
        </p:txBody>
      </p:sp>
      <p:pic>
        <p:nvPicPr>
          <p:cNvPr id="11" name="Obraz 11" descr="Obraz zawierający tekst, mundur wojskowy, osoba, zewnętrzne&#10;&#10;Opis wygenerowany automatycznie">
            <a:extLst>
              <a:ext uri="{FF2B5EF4-FFF2-40B4-BE49-F238E27FC236}">
                <a16:creationId xmlns:a16="http://schemas.microsoft.com/office/drawing/2014/main" id="{83A22ED9-9C48-DDFD-CB77-A0317E4BD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3062567"/>
            <a:ext cx="1568822" cy="192068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0A376F9-D91E-3FA8-2E9D-3ECD498E1384}"/>
              </a:ext>
            </a:extLst>
          </p:cNvPr>
          <p:cNvSpPr txBox="1"/>
          <p:nvPr/>
        </p:nvSpPr>
        <p:spPr>
          <a:xfrm>
            <a:off x="5015753" y="498213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itka Banner"/>
              </a:rPr>
              <a:t>Franklin Delano Roosevelt Jr.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/>
              </a:rPr>
              <a:t>(1914)</a:t>
            </a:r>
          </a:p>
        </p:txBody>
      </p:sp>
      <p:pic>
        <p:nvPicPr>
          <p:cNvPr id="13" name="Obraz 13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273588C5-CB55-E6FB-04A4-867DC17F7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163" y="3063969"/>
            <a:ext cx="1624852" cy="191788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6EE302A-CEC8-927B-A516-4917FFA25643}"/>
              </a:ext>
            </a:extLst>
          </p:cNvPr>
          <p:cNvSpPr txBox="1"/>
          <p:nvPr/>
        </p:nvSpPr>
        <p:spPr>
          <a:xfrm>
            <a:off x="7884459" y="4993341"/>
            <a:ext cx="2474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itka Banner"/>
              </a:rPr>
              <a:t>John Aspinwall Roosevelt</a:t>
            </a:r>
          </a:p>
          <a:p>
            <a:pPr algn="ctr"/>
            <a:r>
              <a:rPr lang="en-US" dirty="0">
                <a:latin typeface="Sitka Banner"/>
              </a:rPr>
              <a:t>(1916)</a:t>
            </a:r>
          </a:p>
        </p:txBody>
      </p:sp>
      <p:pic>
        <p:nvPicPr>
          <p:cNvPr id="15" name="Obraz 15" descr="Obraz zawierający tekst, mężczyzna, osoba, ściana&#10;&#10;Opis wygenerowany automatycznie">
            <a:extLst>
              <a:ext uri="{FF2B5EF4-FFF2-40B4-BE49-F238E27FC236}">
                <a16:creationId xmlns:a16="http://schemas.microsoft.com/office/drawing/2014/main" id="{C8132722-9E5A-3752-BD73-B6E57B34D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781" y="3063969"/>
            <a:ext cx="1456763" cy="19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9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pl-PL" sz="5600"/>
              <a:t>Stephen Hawking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Stephen Hawking Urodzony 8 stycznia 1942 w Wielkiej Brytanii. Stephen był fizykiem oraz matematykiem specjalizował się w astrofizyce oraz kosmologii. Odkrył teorię o powierzchni w 1971r. Zapoczątkowała serię fundamentalnych spostrzeżeń na temat mechaniki czarnych dziur.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A8A2DC-1C9D-C137-AFBB-E09F46250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r="19790" b="-2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593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9AF8CB-9CA0-0628-4558-6FD33C2D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pl-PL" dirty="0"/>
              <a:t>Choroba Stephena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DCD819-6527-6C90-1E61-924FB4B3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>
            <a:normAutofit/>
          </a:bodyPr>
          <a:lstStyle/>
          <a:p>
            <a:r>
              <a:rPr lang="pl-PL" dirty="0"/>
              <a:t>Stephen chorował na stwardnienie rozsiane boczne. Ta choroba prowadzi do zanikania osłonek mielinowych przez co impuls staje się wolniejszy aż w końcu nie ma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7DEC107-191C-5F12-F0D6-5585B36E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86" y="1299243"/>
            <a:ext cx="5221611" cy="3942316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36" name="Rectangle 14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4020388-3DA4-9022-96FC-9FE07BECCD98}"/>
              </a:ext>
            </a:extLst>
          </p:cNvPr>
          <p:cNvSpPr txBox="1"/>
          <p:nvPr/>
        </p:nvSpPr>
        <p:spPr>
          <a:xfrm>
            <a:off x="758825" y="3161684"/>
            <a:ext cx="5572607" cy="262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Postępowanie choroby </a:t>
            </a:r>
          </a:p>
        </p:txBody>
      </p:sp>
      <p:sp>
        <p:nvSpPr>
          <p:cNvPr id="37" name="Freeform: Shape 16">
            <a:extLst>
              <a:ext uri="{FF2B5EF4-FFF2-40B4-BE49-F238E27FC236}">
                <a16:creationId xmlns:a16="http://schemas.microsoft.com/office/drawing/2014/main" id="{2C6D4DB6-48A7-4E44-A452-3D47B40F3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9006" y="2918419"/>
            <a:ext cx="2378826" cy="2378826"/>
          </a:xfrm>
          <a:custGeom>
            <a:avLst/>
            <a:gdLst>
              <a:gd name="connsiteX0" fmla="*/ 1394460 w 2788920"/>
              <a:gd name="connsiteY0" fmla="*/ 0 h 2788920"/>
              <a:gd name="connsiteX1" fmla="*/ 2788920 w 2788920"/>
              <a:gd name="connsiteY1" fmla="*/ 1394460 h 2788920"/>
              <a:gd name="connsiteX2" fmla="*/ 1394460 w 2788920"/>
              <a:gd name="connsiteY2" fmla="*/ 2788920 h 2788920"/>
              <a:gd name="connsiteX3" fmla="*/ 0 w 2788920"/>
              <a:gd name="connsiteY3" fmla="*/ 1394460 h 2788920"/>
              <a:gd name="connsiteX4" fmla="*/ 1394460 w 2788920"/>
              <a:gd name="connsiteY4" fmla="*/ 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920" h="2788920">
                <a:moveTo>
                  <a:pt x="1394460" y="0"/>
                </a:moveTo>
                <a:cubicBezTo>
                  <a:pt x="2164599" y="0"/>
                  <a:pt x="2788920" y="624322"/>
                  <a:pt x="2788920" y="1394460"/>
                </a:cubicBezTo>
                <a:cubicBezTo>
                  <a:pt x="2788920" y="2164599"/>
                  <a:pt x="2164599" y="2788920"/>
                  <a:pt x="1394460" y="2788920"/>
                </a:cubicBezTo>
                <a:cubicBezTo>
                  <a:pt x="624322" y="2788920"/>
                  <a:pt x="0" y="2164599"/>
                  <a:pt x="0" y="1394460"/>
                </a:cubicBezTo>
                <a:cubicBezTo>
                  <a:pt x="0" y="624322"/>
                  <a:pt x="624322" y="0"/>
                  <a:pt x="1394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18">
            <a:extLst>
              <a:ext uri="{FF2B5EF4-FFF2-40B4-BE49-F238E27FC236}">
                <a16:creationId xmlns:a16="http://schemas.microsoft.com/office/drawing/2014/main" id="{76D12D99-73B1-43BC-BAF3-D3909BB94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4027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985BCA1-1DAC-2843-9A60-28AE601B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38" y="327547"/>
            <a:ext cx="2169122" cy="216912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8531E0FE-15E5-7EF5-D9C8-BEA5B12FB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18" y="3411302"/>
            <a:ext cx="970097" cy="1393060"/>
          </a:xfrm>
          <a:prstGeom prst="rect">
            <a:avLst/>
          </a:prstGeom>
        </p:spPr>
      </p:pic>
      <p:sp>
        <p:nvSpPr>
          <p:cNvPr id="39" name="Freeform: Shape 20">
            <a:extLst>
              <a:ext uri="{FF2B5EF4-FFF2-40B4-BE49-F238E27FC236}">
                <a16:creationId xmlns:a16="http://schemas.microsoft.com/office/drawing/2014/main" id="{EDD27CFF-2224-4216-93D8-8BF692E27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32104" y="400726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20954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FF713FB-542D-0F3E-37C6-59CEA1A3A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633" y="4681183"/>
            <a:ext cx="1205229" cy="16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1410969-692F-075D-E5EC-8F41EE95C8DD}"/>
              </a:ext>
            </a:extLst>
          </p:cNvPr>
          <p:cNvSpPr txBox="1"/>
          <p:nvPr/>
        </p:nvSpPr>
        <p:spPr>
          <a:xfrm>
            <a:off x="198693" y="110613"/>
            <a:ext cx="569287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Stephen Hawking został odznaczony niezwykle wysokim Orderem Imperium Brytyjskiego, jak również brytyjskim Order of the Companions of Honouri. Rzecz jasna zaliczył również członkostwo w innych instytucjach, ponieważ był honorowym uczestnikiem samego Royal Society of Arts, jak również Papieskiej Akademii Nauk, ale i na przykład Royal Society for the Encouragement of Arts, Manufactures &amp; Commerce, by ukoronować ten dorobek amerykańskim Medalem Wolności.</a:t>
            </a:r>
            <a:endParaRPr lang="pl-PL" dirty="0"/>
          </a:p>
        </p:txBody>
      </p:sp>
      <p:pic>
        <p:nvPicPr>
          <p:cNvPr id="3" name="Obraz 3" descr="Obraz zawierający jasne&#10;&#10;Opis wygenerowany automatycznie">
            <a:extLst>
              <a:ext uri="{FF2B5EF4-FFF2-40B4-BE49-F238E27FC236}">
                <a16:creationId xmlns:a16="http://schemas.microsoft.com/office/drawing/2014/main" id="{D4053C59-1EBC-7ED6-7A72-7ABD8677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60" y="219880"/>
            <a:ext cx="1750721" cy="262608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233A3E-2D58-533A-7627-AE5346121F7E}"/>
              </a:ext>
            </a:extLst>
          </p:cNvPr>
          <p:cNvSpPr txBox="1"/>
          <p:nvPr/>
        </p:nvSpPr>
        <p:spPr>
          <a:xfrm>
            <a:off x="-5083427" y="6748515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A7E3A2-3F41-F269-B4FA-37EC0FA828D1}"/>
              </a:ext>
            </a:extLst>
          </p:cNvPr>
          <p:cNvSpPr txBox="1"/>
          <p:nvPr/>
        </p:nvSpPr>
        <p:spPr>
          <a:xfrm>
            <a:off x="6058889" y="2847604"/>
            <a:ext cx="2172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ea typeface="+mn-lt"/>
                <a:cs typeface="+mn-lt"/>
              </a:rPr>
              <a:t>Order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b="1" dirty="0">
                <a:ea typeface="+mn-lt"/>
                <a:cs typeface="+mn-lt"/>
              </a:rPr>
              <a:t>Imperium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b="1" dirty="0">
                <a:ea typeface="+mn-lt"/>
                <a:cs typeface="+mn-lt"/>
              </a:rPr>
              <a:t>Brytyjskiego</a:t>
            </a:r>
            <a:endParaRPr lang="pl-PL" b="1" dirty="0"/>
          </a:p>
        </p:txBody>
      </p:sp>
      <p:pic>
        <p:nvPicPr>
          <p:cNvPr id="6" name="Obraz 6" descr="Obraz zawierający tekst, broń&#10;&#10;Opis wygenerowany automatycznie">
            <a:extLst>
              <a:ext uri="{FF2B5EF4-FFF2-40B4-BE49-F238E27FC236}">
                <a16:creationId xmlns:a16="http://schemas.microsoft.com/office/drawing/2014/main" id="{E8291D71-AFB7-5A0B-464B-A05F76A7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428" y="143493"/>
            <a:ext cx="1432336" cy="26323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8E7F8ED-8F1B-F3C6-7D84-AAFE68C5625A}"/>
              </a:ext>
            </a:extLst>
          </p:cNvPr>
          <p:cNvSpPr txBox="1"/>
          <p:nvPr/>
        </p:nvSpPr>
        <p:spPr>
          <a:xfrm>
            <a:off x="8504712" y="2774868"/>
            <a:ext cx="18723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Order of the </a:t>
            </a:r>
            <a:r>
              <a:rPr lang="pl-PL" b="1" dirty="0" err="1"/>
              <a:t>Companions</a:t>
            </a:r>
            <a:r>
              <a:rPr lang="pl-PL" b="1" dirty="0"/>
              <a:t> of </a:t>
            </a:r>
            <a:r>
              <a:rPr lang="pl-PL" b="1" dirty="0" err="1"/>
              <a:t>Honouri</a:t>
            </a:r>
            <a:endParaRPr lang="pl-PL" b="1"/>
          </a:p>
        </p:txBody>
      </p:sp>
      <p:pic>
        <p:nvPicPr>
          <p:cNvPr id="8" name="Obraz 8" descr="Obraz zawierający niebo, zewnętrzne, budynek, słup&#10;&#10;Opis wygenerowany automatycznie">
            <a:extLst>
              <a:ext uri="{FF2B5EF4-FFF2-40B4-BE49-F238E27FC236}">
                <a16:creationId xmlns:a16="http://schemas.microsoft.com/office/drawing/2014/main" id="{B47110D5-79A4-64C9-05FC-1A1EC9B61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7" y="3424447"/>
            <a:ext cx="3297381" cy="263157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C76F0FB-0CF8-8DDF-FDD6-11DAFB818BB4}"/>
              </a:ext>
            </a:extLst>
          </p:cNvPr>
          <p:cNvSpPr txBox="1"/>
          <p:nvPr/>
        </p:nvSpPr>
        <p:spPr>
          <a:xfrm>
            <a:off x="122712" y="62088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 err="1"/>
              <a:t>Royal</a:t>
            </a:r>
            <a:r>
              <a:rPr lang="pl-PL" b="1" dirty="0"/>
              <a:t> </a:t>
            </a:r>
            <a:r>
              <a:rPr lang="pl-PL" b="1" dirty="0" err="1"/>
              <a:t>Society</a:t>
            </a:r>
            <a:r>
              <a:rPr lang="pl-PL" b="1" dirty="0"/>
              <a:t> of </a:t>
            </a:r>
            <a:r>
              <a:rPr lang="pl-PL" b="1" dirty="0" err="1"/>
              <a:t>Arts</a:t>
            </a:r>
            <a:endParaRPr lang="pl-PL" b="1"/>
          </a:p>
        </p:txBody>
      </p:sp>
      <p:pic>
        <p:nvPicPr>
          <p:cNvPr id="10" name="Obraz 10" descr="Obraz zawierający niebo, budynek, zewnętrzne, dach&#10;&#10;Opis wygenerowany automatycznie">
            <a:extLst>
              <a:ext uri="{FF2B5EF4-FFF2-40B4-BE49-F238E27FC236}">
                <a16:creationId xmlns:a16="http://schemas.microsoft.com/office/drawing/2014/main" id="{69888A7E-86DF-21EA-9E4B-B6FAF19ED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530" y="3429495"/>
            <a:ext cx="3435927" cy="25917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29EFABD-D9DF-5E8D-3566-261CEC42C750}"/>
              </a:ext>
            </a:extLst>
          </p:cNvPr>
          <p:cNvSpPr txBox="1"/>
          <p:nvPr/>
        </p:nvSpPr>
        <p:spPr>
          <a:xfrm>
            <a:off x="3748149" y="6259285"/>
            <a:ext cx="3109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Papieska Akademia Nauk</a:t>
            </a:r>
          </a:p>
        </p:txBody>
      </p:sp>
      <p:pic>
        <p:nvPicPr>
          <p:cNvPr id="12" name="Obraz 12" descr="Obraz zawierający wewnątrz&#10;&#10;Opis wygenerowany automatycznie">
            <a:extLst>
              <a:ext uri="{FF2B5EF4-FFF2-40B4-BE49-F238E27FC236}">
                <a16:creationId xmlns:a16="http://schemas.microsoft.com/office/drawing/2014/main" id="{DBF30FB2-0D21-B3D3-E4FE-A0182D906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922" y="217591"/>
            <a:ext cx="1153144" cy="275136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91A6C4A-9C17-ADF5-8B94-1D670BC4BBBF}"/>
              </a:ext>
            </a:extLst>
          </p:cNvPr>
          <p:cNvSpPr txBox="1"/>
          <p:nvPr/>
        </p:nvSpPr>
        <p:spPr>
          <a:xfrm>
            <a:off x="10324109" y="30529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Medal Wolności </a:t>
            </a:r>
          </a:p>
        </p:txBody>
      </p:sp>
    </p:spTree>
    <p:extLst>
      <p:ext uri="{BB962C8B-B14F-4D97-AF65-F5344CB8AC3E}">
        <p14:creationId xmlns:p14="http://schemas.microsoft.com/office/powerpoint/2010/main" val="697335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8E99FC-FB71-C864-B89F-8AC6EA39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pl-PL" sz="5100"/>
              <a:t>Bartosz Ostałowski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02A41-2A3D-B520-B9CF-033C4452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>
            <a:normAutofit/>
          </a:bodyPr>
          <a:lstStyle/>
          <a:p>
            <a:r>
              <a:rPr lang="pl-PL" dirty="0"/>
              <a:t>Bartosz Ostałowski jest jedynym na świecie a także pierwszym w historii motosportu profesjonalnym kierowcą wyścigowym i drifterem, który prowadzi samochód stopami.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D257F93-3DF7-7ECA-270C-A36ACC8A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24114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06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0AFBED-0F91-0E34-7C67-70646555B1DA}"/>
              </a:ext>
            </a:extLst>
          </p:cNvPr>
          <p:cNvSpPr txBox="1"/>
          <p:nvPr/>
        </p:nvSpPr>
        <p:spPr>
          <a:xfrm>
            <a:off x="758826" y="3161684"/>
            <a:ext cx="4782166" cy="262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Stracił ręce w wypadku. Drogę zajechał mu samochód. Motocyklista w ostatniej chwili cudem ominął pojazd. Zjechał na pobocze i uderzył ciałem w barierkę, która urwała mu jedną rękę, a drugą zmiażdżyła.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0C234534-74E1-AEC4-8B07-1122B2D12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25444"/>
          <a:stretch/>
        </p:blipFill>
        <p:spPr>
          <a:xfrm>
            <a:off x="6096000" y="10"/>
            <a:ext cx="6095998" cy="68579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0A180A-6C10-A68C-9D40-A4C6BD7F6521}"/>
              </a:ext>
            </a:extLst>
          </p:cNvPr>
          <p:cNvSpPr txBox="1"/>
          <p:nvPr/>
        </p:nvSpPr>
        <p:spPr>
          <a:xfrm>
            <a:off x="758826" y="3161684"/>
            <a:ext cx="4782166" cy="262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Bartek Ostałowski pobił rekord Guinnessa w drifcie samochodem prowadząc przy tym samochód stopą. Przez 50-metrową strefę pomiarową przejechał ze średnią prędkością 231,66 km/h i maksymalnym kątem wychylenia wynoszącym 60 stopni.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75B0A8E3-B336-A484-033F-C69C27DE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30794"/>
          <a:stretch/>
        </p:blipFill>
        <p:spPr>
          <a:xfrm>
            <a:off x="6096000" y="10"/>
            <a:ext cx="6095998" cy="68579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908F0F6-1B0A-F1F4-5BEE-FDA2A7447A52}"/>
              </a:ext>
            </a:extLst>
          </p:cNvPr>
          <p:cNvSpPr txBox="1"/>
          <p:nvPr/>
        </p:nvSpPr>
        <p:spPr>
          <a:xfrm>
            <a:off x="14153618" y="4374050"/>
            <a:ext cx="2540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990735-5697-1897-DE87-6BDBD798DC17}"/>
              </a:ext>
            </a:extLst>
          </p:cNvPr>
          <p:cNvSpPr txBox="1"/>
          <p:nvPr/>
        </p:nvSpPr>
        <p:spPr>
          <a:xfrm>
            <a:off x="13694291" y="3999007"/>
            <a:ext cx="1588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884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F76134-5773-3C4D-3BC3-40F06B62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pl-PL" sz="5100"/>
              <a:t>Franklin Delano Roosevelt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265A0-640F-8DE3-F1AB-7E5570D4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Urodzony 30 stycznia 1882 w Nowym Jorku. Był 32 prezydentem Stanów Zjednoczonych jego kadencja rozpoczęła się 4 marca 1933 a zakończyła 12 kwietnia 1945 wtedy również zmarł.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0A5C6AF-D955-A846-0CA7-55099F89B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301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94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HeadlinesVTI</vt:lpstr>
      <vt:lpstr>Sławne i niepełnosprawne osoby które umarły i te które żyją do tej pory </vt:lpstr>
      <vt:lpstr>Stephen Hawking</vt:lpstr>
      <vt:lpstr>Choroba Stephena</vt:lpstr>
      <vt:lpstr>Prezentacja programu PowerPoint</vt:lpstr>
      <vt:lpstr>Prezentacja programu PowerPoint</vt:lpstr>
      <vt:lpstr>Bartosz Ostałowski </vt:lpstr>
      <vt:lpstr>Prezentacja programu PowerPoint</vt:lpstr>
      <vt:lpstr>Prezentacja programu PowerPoint</vt:lpstr>
      <vt:lpstr>Franklin Delano Roosevelt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Maciągowski</dc:creator>
  <cp:lastModifiedBy>Jakub Maciągowski</cp:lastModifiedBy>
  <cp:revision>225</cp:revision>
  <dcterms:created xsi:type="dcterms:W3CDTF">2023-03-13T09:41:08Z</dcterms:created>
  <dcterms:modified xsi:type="dcterms:W3CDTF">2023-03-13T16:54:35Z</dcterms:modified>
</cp:coreProperties>
</file>