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B5D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86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3C5B5-90B9-4078-AD97-2173CAC2B24E}" type="datetimeFigureOut">
              <a:rPr lang="sk-SK" smtClean="0"/>
              <a:t>14. 4. 2013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E825F-F4B5-40D1-BEE4-02728FE6CE6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24126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3C5B5-90B9-4078-AD97-2173CAC2B24E}" type="datetimeFigureOut">
              <a:rPr lang="sk-SK" smtClean="0"/>
              <a:t>14. 4. 2013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E825F-F4B5-40D1-BEE4-02728FE6CE6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0459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3C5B5-90B9-4078-AD97-2173CAC2B24E}" type="datetimeFigureOut">
              <a:rPr lang="sk-SK" smtClean="0"/>
              <a:t>14. 4. 2013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E825F-F4B5-40D1-BEE4-02728FE6CE6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93442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3C5B5-90B9-4078-AD97-2173CAC2B24E}" type="datetimeFigureOut">
              <a:rPr lang="sk-SK" smtClean="0"/>
              <a:t>14. 4. 2013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E825F-F4B5-40D1-BEE4-02728FE6CE6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00621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3C5B5-90B9-4078-AD97-2173CAC2B24E}" type="datetimeFigureOut">
              <a:rPr lang="sk-SK" smtClean="0"/>
              <a:t>14. 4. 2013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E825F-F4B5-40D1-BEE4-02728FE6CE6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61246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3C5B5-90B9-4078-AD97-2173CAC2B24E}" type="datetimeFigureOut">
              <a:rPr lang="sk-SK" smtClean="0"/>
              <a:t>14. 4. 2013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E825F-F4B5-40D1-BEE4-02728FE6CE6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78814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3C5B5-90B9-4078-AD97-2173CAC2B24E}" type="datetimeFigureOut">
              <a:rPr lang="sk-SK" smtClean="0"/>
              <a:t>14. 4. 2013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E825F-F4B5-40D1-BEE4-02728FE6CE6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70734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3C5B5-90B9-4078-AD97-2173CAC2B24E}" type="datetimeFigureOut">
              <a:rPr lang="sk-SK" smtClean="0"/>
              <a:t>14. 4. 2013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E825F-F4B5-40D1-BEE4-02728FE6CE6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19157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3C5B5-90B9-4078-AD97-2173CAC2B24E}" type="datetimeFigureOut">
              <a:rPr lang="sk-SK" smtClean="0"/>
              <a:t>14. 4. 2013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E825F-F4B5-40D1-BEE4-02728FE6CE6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24959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3C5B5-90B9-4078-AD97-2173CAC2B24E}" type="datetimeFigureOut">
              <a:rPr lang="sk-SK" smtClean="0"/>
              <a:t>14. 4. 2013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E825F-F4B5-40D1-BEE4-02728FE6CE6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80161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3C5B5-90B9-4078-AD97-2173CAC2B24E}" type="datetimeFigureOut">
              <a:rPr lang="sk-SK" smtClean="0"/>
              <a:t>14. 4. 2013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E825F-F4B5-40D1-BEE4-02728FE6CE6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07247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6600"/>
            </a:gs>
            <a:gs pos="14000">
              <a:srgbClr val="FF8B5D"/>
            </a:gs>
            <a:gs pos="57000">
              <a:srgbClr val="FFFF00"/>
            </a:gs>
            <a:gs pos="100000">
              <a:srgbClr val="92D05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3C5B5-90B9-4078-AD97-2173CAC2B24E}" type="datetimeFigureOut">
              <a:rPr lang="sk-SK" smtClean="0"/>
              <a:t>14. 4. 2013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E825F-F4B5-40D1-BEE4-02728FE6CE6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8942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628800"/>
            <a:ext cx="7772400" cy="1470025"/>
          </a:xfrm>
        </p:spPr>
        <p:txBody>
          <a:bodyPr>
            <a:normAutofit/>
          </a:bodyPr>
          <a:lstStyle/>
          <a:p>
            <a:r>
              <a:rPr lang="sk-SK" sz="5400" b="1" dirty="0" smtClean="0"/>
              <a:t>LIST</a:t>
            </a:r>
            <a:endParaRPr lang="sk-SK" sz="54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743200" y="4149080"/>
            <a:ext cx="6400800" cy="1752600"/>
          </a:xfrm>
        </p:spPr>
        <p:txBody>
          <a:bodyPr/>
          <a:lstStyle/>
          <a:p>
            <a:r>
              <a:rPr lang="sk-SK" dirty="0" smtClean="0">
                <a:solidFill>
                  <a:schemeClr val="tx1"/>
                </a:solidFill>
              </a:rPr>
              <a:t>Ing. Marta Lazúrová</a:t>
            </a:r>
          </a:p>
          <a:p>
            <a:r>
              <a:rPr lang="sk-SK" dirty="0" smtClean="0">
                <a:solidFill>
                  <a:schemeClr val="tx1"/>
                </a:solidFill>
              </a:rPr>
              <a:t>ZŠ sv. Don </a:t>
            </a:r>
            <a:r>
              <a:rPr lang="sk-SK" dirty="0" err="1" smtClean="0">
                <a:solidFill>
                  <a:schemeClr val="tx1"/>
                </a:solidFill>
              </a:rPr>
              <a:t>Bosca</a:t>
            </a:r>
            <a:r>
              <a:rPr lang="sk-SK" dirty="0" smtClean="0">
                <a:solidFill>
                  <a:schemeClr val="tx1"/>
                </a:solidFill>
              </a:rPr>
              <a:t> Zlaté Moravce</a:t>
            </a:r>
            <a:endParaRPr lang="sk-SK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806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Pokožka listu - prieduchy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medzi bunkami na spodnej strane listov sa nachádzajú prieduchy</a:t>
            </a:r>
          </a:p>
          <a:p>
            <a:r>
              <a:rPr lang="sk-SK" dirty="0"/>
              <a:t>p</a:t>
            </a:r>
            <a:r>
              <a:rPr lang="sk-SK" dirty="0" smtClean="0"/>
              <a:t>rieduch – tvoria ho dve bunky </a:t>
            </a:r>
            <a:r>
              <a:rPr lang="sk-SK" dirty="0" err="1" smtClean="0"/>
              <a:t>fazuľovitého</a:t>
            </a:r>
            <a:r>
              <a:rPr lang="sk-SK" dirty="0" smtClean="0"/>
              <a:t> tvaru, medzi nimi je štrbina – na vyparovanie prebytočnej vody</a:t>
            </a:r>
          </a:p>
          <a:p>
            <a:endParaRPr lang="sk-SK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33056"/>
            <a:ext cx="3686077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322440"/>
            <a:ext cx="3118016" cy="2535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4068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Dužina listu - fotosyntéza</a:t>
            </a:r>
            <a:endParaRPr lang="sk-SK" b="1" dirty="0"/>
          </a:p>
        </p:txBody>
      </p:sp>
      <p:sp>
        <p:nvSpPr>
          <p:cNvPr id="5" name="Zástupný symbol obsahu 4"/>
          <p:cNvSpPr>
            <a:spLocks noGrp="1"/>
          </p:cNvSpPr>
          <p:nvPr>
            <p:ph sz="half" idx="1"/>
          </p:nvPr>
        </p:nvSpPr>
        <p:spPr>
          <a:xfrm>
            <a:off x="539552" y="1556792"/>
            <a:ext cx="4038600" cy="4896544"/>
          </a:xfrm>
        </p:spPr>
        <p:txBody>
          <a:bodyPr>
            <a:normAutofit/>
          </a:bodyPr>
          <a:lstStyle/>
          <a:p>
            <a:r>
              <a:rPr lang="sk-SK" dirty="0"/>
              <a:t>b</a:t>
            </a:r>
            <a:r>
              <a:rPr lang="sk-SK" dirty="0" smtClean="0"/>
              <a:t>unky dužiny listu obsahujú </a:t>
            </a:r>
            <a:r>
              <a:rPr lang="sk-SK" b="1" dirty="0" err="1" smtClean="0"/>
              <a:t>chloroplasty</a:t>
            </a:r>
            <a:r>
              <a:rPr lang="sk-SK" b="1" dirty="0" smtClean="0"/>
              <a:t> </a:t>
            </a:r>
            <a:r>
              <a:rPr lang="sk-SK" dirty="0" smtClean="0"/>
              <a:t>so zeleným farbivom (chlorofylom)</a:t>
            </a:r>
          </a:p>
          <a:p>
            <a:r>
              <a:rPr lang="sk-SK" b="1" dirty="0" smtClean="0"/>
              <a:t>Fotosyntéza</a:t>
            </a:r>
            <a:r>
              <a:rPr lang="sk-SK" dirty="0" smtClean="0"/>
              <a:t> </a:t>
            </a:r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 = slnečná energia + </a:t>
            </a:r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 anorganické látky (voda </a:t>
            </a:r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 a CO2) ---&gt; </a:t>
            </a:r>
          </a:p>
          <a:p>
            <a:pPr marL="0" indent="0">
              <a:buNone/>
            </a:pPr>
            <a:r>
              <a:rPr lang="sk-SK" dirty="0" smtClean="0"/>
              <a:t>    organické látky (cukor – </a:t>
            </a:r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 škrob + kyslík)</a:t>
            </a:r>
          </a:p>
          <a:p>
            <a:endParaRPr lang="sk-SK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154" y="1600200"/>
            <a:ext cx="3746692" cy="50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2603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sk-SK" dirty="0" smtClean="0"/>
              <a:t>                       </a:t>
            </a:r>
            <a:r>
              <a:rPr lang="sk-SK" b="1" dirty="0" smtClean="0"/>
              <a:t>Fotosyntéza</a:t>
            </a:r>
            <a:br>
              <a:rPr lang="sk-SK" b="1" dirty="0" smtClean="0"/>
            </a:br>
            <a:r>
              <a:rPr lang="sk-SK" b="1" dirty="0" smtClean="0"/>
              <a:t>       cez deň                            v noci</a:t>
            </a:r>
            <a:endParaRPr lang="sk-SK" b="1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317059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1628800"/>
            <a:ext cx="3335337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0512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Význam  listov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Prijímanie živín zo vzduchu (oxid uhličitý)</a:t>
            </a:r>
          </a:p>
          <a:p>
            <a:r>
              <a:rPr lang="sk-SK" dirty="0" smtClean="0"/>
              <a:t>Pri dýchaní (prijímajú kyslík zo vzduchu)</a:t>
            </a:r>
          </a:p>
          <a:p>
            <a:r>
              <a:rPr lang="sk-SK" dirty="0" smtClean="0"/>
              <a:t>Fotosyntéza</a:t>
            </a:r>
          </a:p>
          <a:p>
            <a:r>
              <a:rPr lang="sk-SK" dirty="0" smtClean="0"/>
              <a:t>Vytvárajú sa v nich organické látky (z </a:t>
            </a:r>
            <a:r>
              <a:rPr lang="sk-SK" dirty="0" err="1" smtClean="0"/>
              <a:t>anorg.l</a:t>
            </a:r>
            <a:r>
              <a:rPr lang="sk-SK" dirty="0" smtClean="0"/>
              <a:t>)</a:t>
            </a:r>
          </a:p>
          <a:p>
            <a:r>
              <a:rPr lang="sk-SK" dirty="0" smtClean="0"/>
              <a:t>Vegetatívne(nepohlavné) rozmnožovanie</a:t>
            </a:r>
          </a:p>
          <a:p>
            <a:endParaRPr lang="sk-SK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84" y="4725144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725144"/>
            <a:ext cx="26098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310" y="4683093"/>
            <a:ext cx="26098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698" y="188640"/>
            <a:ext cx="1924344" cy="12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5402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Časti  listu</a:t>
            </a:r>
            <a:endParaRPr lang="sk-SK" b="1" dirty="0"/>
          </a:p>
        </p:txBody>
      </p:sp>
      <p:sp>
        <p:nvSpPr>
          <p:cNvPr id="5" name="Zástupný symbol obsahu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21208" lvl="0" indent="-457200">
              <a:buClr>
                <a:schemeClr val="tx1"/>
              </a:buClr>
              <a:buSzPct val="80000"/>
              <a:buFont typeface="Wingdings" pitchFamily="2" charset="2"/>
              <a:buChar char="§"/>
            </a:pPr>
            <a:r>
              <a:rPr lang="sk-SK" sz="3000" b="1" dirty="0">
                <a:latin typeface="+mj-lt"/>
              </a:rPr>
              <a:t>čepeľ </a:t>
            </a:r>
            <a:r>
              <a:rPr lang="sk-SK" sz="3000" dirty="0">
                <a:latin typeface="+mj-lt"/>
              </a:rPr>
              <a:t>– plochá časť listu</a:t>
            </a:r>
          </a:p>
          <a:p>
            <a:pPr marL="521208" lvl="0" indent="-457200">
              <a:buClr>
                <a:schemeClr val="tx1"/>
              </a:buClr>
              <a:buSzPct val="80000"/>
              <a:buFont typeface="Wingdings" pitchFamily="2" charset="2"/>
              <a:buChar char="§"/>
            </a:pPr>
            <a:r>
              <a:rPr lang="sk-SK" sz="3000" b="1" dirty="0">
                <a:latin typeface="+mj-lt"/>
              </a:rPr>
              <a:t>stopka </a:t>
            </a:r>
            <a:r>
              <a:rPr lang="sk-SK" sz="3000" dirty="0">
                <a:latin typeface="+mj-lt"/>
              </a:rPr>
              <a:t>– spája list sa stonkou</a:t>
            </a:r>
          </a:p>
          <a:p>
            <a:pPr marL="521208" lvl="0" indent="-457200">
              <a:buClr>
                <a:schemeClr val="tx1"/>
              </a:buClr>
              <a:buSzPct val="80000"/>
              <a:buFont typeface="Wingdings" pitchFamily="2" charset="2"/>
              <a:buChar char="§"/>
            </a:pPr>
            <a:r>
              <a:rPr lang="sk-SK" sz="3000" b="1" dirty="0">
                <a:latin typeface="+mj-lt"/>
              </a:rPr>
              <a:t>žilky</a:t>
            </a:r>
            <a:r>
              <a:rPr lang="sk-SK" sz="3000" dirty="0">
                <a:latin typeface="+mj-lt"/>
              </a:rPr>
              <a:t> – idú zo stonky cez stopku do listu a vytvárajú </a:t>
            </a:r>
            <a:r>
              <a:rPr lang="sk-SK" sz="3000" b="1" dirty="0" err="1">
                <a:latin typeface="+mj-lt"/>
              </a:rPr>
              <a:t>žilnatinu</a:t>
            </a:r>
            <a:r>
              <a:rPr lang="sk-SK" sz="3000" b="1" dirty="0">
                <a:latin typeface="+mj-lt"/>
              </a:rPr>
              <a:t>,</a:t>
            </a:r>
            <a:r>
              <a:rPr lang="sk-SK" sz="3000" dirty="0">
                <a:latin typeface="+mj-lt"/>
              </a:rPr>
              <a:t> sú v nich cievne zväzky</a:t>
            </a:r>
          </a:p>
          <a:p>
            <a:pPr>
              <a:buClr>
                <a:schemeClr val="tx1"/>
              </a:buClr>
              <a:buFont typeface="Wingdings" pitchFamily="2" charset="2"/>
              <a:buChar char="§"/>
            </a:pPr>
            <a:endParaRPr lang="sk-SK" dirty="0">
              <a:latin typeface="+mj-lt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72816"/>
            <a:ext cx="4464496" cy="411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7137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Podľa  celistvosti  čepele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k-SK" dirty="0" smtClean="0"/>
          </a:p>
          <a:p>
            <a:r>
              <a:rPr lang="sk-SK" dirty="0" smtClean="0"/>
              <a:t>Jednoduché – majú celistvú čepeľ </a:t>
            </a:r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(Breza, Javor)</a:t>
            </a:r>
          </a:p>
          <a:p>
            <a:endParaRPr lang="sk-SK" dirty="0"/>
          </a:p>
          <a:p>
            <a:r>
              <a:rPr lang="sk-SK" dirty="0" smtClean="0"/>
              <a:t>Zložené – majú čepeľ rozdelenú na samostatné časti </a:t>
            </a:r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(Agát, Gaštan)</a:t>
            </a:r>
          </a:p>
          <a:p>
            <a:endParaRPr lang="sk-SK" dirty="0" smtClean="0"/>
          </a:p>
          <a:p>
            <a:endParaRPr lang="sk-SK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108" y="2060848"/>
            <a:ext cx="4038600" cy="1174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365104"/>
            <a:ext cx="4760913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6438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Podľa  tvaru  čepele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 ihlicovitý                    lopatkovitý </a:t>
            </a:r>
          </a:p>
          <a:p>
            <a:endParaRPr lang="sk-SK" dirty="0" smtClean="0"/>
          </a:p>
          <a:p>
            <a:r>
              <a:rPr lang="sk-SK" dirty="0" smtClean="0"/>
              <a:t>čiarkovitý                    trojuholníkovitý</a:t>
            </a:r>
          </a:p>
          <a:p>
            <a:endParaRPr lang="sk-SK" dirty="0" smtClean="0"/>
          </a:p>
          <a:p>
            <a:r>
              <a:rPr lang="sk-SK" dirty="0" smtClean="0"/>
              <a:t>okrúhly                       kosoštvorcový </a:t>
            </a:r>
          </a:p>
          <a:p>
            <a:endParaRPr lang="sk-SK" dirty="0" smtClean="0"/>
          </a:p>
          <a:p>
            <a:r>
              <a:rPr lang="sk-SK" dirty="0" smtClean="0"/>
              <a:t>elipsovitý             </a:t>
            </a:r>
            <a:r>
              <a:rPr lang="sk-SK" dirty="0"/>
              <a:t> </a:t>
            </a:r>
            <a:r>
              <a:rPr lang="sk-SK" dirty="0" smtClean="0"/>
              <a:t>      srdcovitý</a:t>
            </a:r>
            <a:endParaRPr lang="sk-SK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963" y="1252310"/>
            <a:ext cx="5540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955" y="1269724"/>
            <a:ext cx="566007" cy="112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000" y="2398485"/>
            <a:ext cx="363636" cy="124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398485"/>
            <a:ext cx="770619" cy="972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602" y="3732727"/>
            <a:ext cx="722758" cy="961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268" y="3537063"/>
            <a:ext cx="693029" cy="1353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985" y="4858142"/>
            <a:ext cx="920750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357" y="4993079"/>
            <a:ext cx="987425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7245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467544" y="1553723"/>
            <a:ext cx="8064896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vajcovitý                          obličkovitý</a:t>
            </a: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                  </a:t>
            </a: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sk-SK" sz="320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šípovitý</a:t>
            </a:r>
            <a:r>
              <a:rPr kumimoji="0" lang="sk-SK" sz="32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endParaRPr kumimoji="0" lang="sk-SK" sz="32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sym typeface="Wingdings" pitchFamily="2" charset="2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k-SK" sz="32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sym typeface="Wingdings" pitchFamily="2" charset="2"/>
              </a:rPr>
              <a:t> </a:t>
            </a:r>
            <a:r>
              <a:rPr kumimoji="0" lang="sk-SK" sz="32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podlhovastý                   </a:t>
            </a:r>
            <a:r>
              <a:rPr kumimoji="0" lang="sk-SK" sz="320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štítovitý</a:t>
            </a:r>
            <a:endParaRPr kumimoji="0" lang="sk-SK" sz="32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k-SK" sz="32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lýrovitý</a:t>
            </a:r>
            <a:r>
              <a:rPr kumimoji="0" lang="sk-SK" sz="32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sym typeface="Wingdings" pitchFamily="2" charset="2"/>
              </a:rPr>
              <a:t> </a:t>
            </a:r>
            <a:r>
              <a:rPr lang="sk-SK" sz="3200" kern="0" dirty="0">
                <a:sym typeface="Wingdings" pitchFamily="2" charset="2"/>
              </a:rPr>
              <a:t> </a:t>
            </a:r>
            <a:r>
              <a:rPr lang="sk-SK" sz="3200" kern="0" dirty="0" smtClean="0">
                <a:sym typeface="Wingdings" pitchFamily="2" charset="2"/>
              </a:rPr>
              <a:t>                         </a:t>
            </a:r>
            <a:r>
              <a:rPr kumimoji="0" lang="sk-SK" sz="32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kopijovitý </a:t>
            </a:r>
            <a:r>
              <a:rPr kumimoji="0" lang="sk-SK" sz="32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sym typeface="Wingdings" pitchFamily="2" charset="2"/>
              </a:rPr>
              <a:t></a:t>
            </a:r>
            <a:endParaRPr kumimoji="0" lang="sk-SK" sz="32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908" y="1106129"/>
            <a:ext cx="733605" cy="115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265625"/>
            <a:ext cx="108585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908" y="2463870"/>
            <a:ext cx="708903" cy="1233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285581"/>
            <a:ext cx="634117" cy="1719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303" y="3489469"/>
            <a:ext cx="11398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711" y="5004634"/>
            <a:ext cx="927100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128" y="5004634"/>
            <a:ext cx="682625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1416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Podľa  postavenia  listov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514350" indent="-514350">
              <a:buFont typeface="+mj-lt"/>
              <a:buAutoNum type="arabicPeriod"/>
            </a:pPr>
            <a:r>
              <a:rPr lang="sk-SK" dirty="0" smtClean="0"/>
              <a:t>  striedavé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 smtClean="0"/>
              <a:t>  </a:t>
            </a:r>
            <a:r>
              <a:rPr lang="sk-SK" dirty="0" err="1" smtClean="0"/>
              <a:t>protistojné</a:t>
            </a:r>
            <a:endParaRPr lang="sk-SK" dirty="0" smtClean="0"/>
          </a:p>
          <a:p>
            <a:pPr marL="514350" indent="-514350">
              <a:buFont typeface="+mj-lt"/>
              <a:buAutoNum type="arabicPeriod"/>
            </a:pPr>
            <a:r>
              <a:rPr lang="sk-SK" dirty="0" smtClean="0"/>
              <a:t>  prízemná ružica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 smtClean="0"/>
              <a:t>  </a:t>
            </a:r>
            <a:r>
              <a:rPr lang="sk-SK" dirty="0" err="1" smtClean="0"/>
              <a:t>praslenovité</a:t>
            </a:r>
            <a:endParaRPr lang="sk-SK" dirty="0" smtClean="0"/>
          </a:p>
          <a:p>
            <a:endParaRPr lang="sk-SK" dirty="0" smtClean="0"/>
          </a:p>
          <a:p>
            <a:endParaRPr lang="sk-SK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7920037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0095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Podľa  </a:t>
            </a:r>
            <a:r>
              <a:rPr lang="sk-SK" b="1" dirty="0" err="1" smtClean="0"/>
              <a:t>žilnatiny</a:t>
            </a:r>
            <a:endParaRPr lang="sk-SK" b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559" y="1630222"/>
            <a:ext cx="7200000" cy="3560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ĺžnik 3"/>
          <p:cNvSpPr/>
          <p:nvPr/>
        </p:nvSpPr>
        <p:spPr>
          <a:xfrm>
            <a:off x="1187624" y="5157192"/>
            <a:ext cx="7128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 rovnobežná         perovitá           dlaňovitá</a:t>
            </a:r>
            <a:endParaRPr kumimoji="0" lang="sk-SK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74005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Podľa  okraja  čepele</a:t>
            </a:r>
            <a:endParaRPr lang="sk-SK" b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7706012" cy="3346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ĺžnik 3"/>
          <p:cNvSpPr/>
          <p:nvPr/>
        </p:nvSpPr>
        <p:spPr>
          <a:xfrm>
            <a:off x="0" y="5373215"/>
            <a:ext cx="8496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sk-SK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Celistvookrajový</a:t>
            </a:r>
            <a:r>
              <a:rPr kumimoji="0" lang="sk-SK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  pílkovitý             zúbkovitý            vrúbkovaný </a:t>
            </a:r>
            <a:r>
              <a:rPr kumimoji="0" lang="sk-SK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886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Stavba  listu</a:t>
            </a:r>
            <a:endParaRPr lang="sk-SK" b="1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79454"/>
            <a:ext cx="5976664" cy="498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ĺžnik 3"/>
          <p:cNvSpPr/>
          <p:nvPr/>
        </p:nvSpPr>
        <p:spPr>
          <a:xfrm>
            <a:off x="3271644" y="2132856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sk-SK" b="1" dirty="0">
                <a:solidFill>
                  <a:prstClr val="black"/>
                </a:solidFill>
                <a:latin typeface="Arial" charset="0"/>
              </a:rPr>
              <a:t>1.pokožka</a:t>
            </a:r>
            <a:endParaRPr lang="sk-SK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5724128" y="2875002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sk-SK" b="1" dirty="0">
                <a:solidFill>
                  <a:prstClr val="black"/>
                </a:solidFill>
                <a:latin typeface="Arial" charset="0"/>
              </a:rPr>
              <a:t>2. bunky dužiny</a:t>
            </a:r>
            <a:endParaRPr lang="sk-SK" b="1" dirty="0">
              <a:solidFill>
                <a:prstClr val="black"/>
              </a:solidFill>
              <a:latin typeface="Arial" charset="0"/>
            </a:endParaRPr>
          </a:p>
        </p:txBody>
      </p:sp>
      <p:cxnSp>
        <p:nvCxnSpPr>
          <p:cNvPr id="8" name="Rovná spojnica 7"/>
          <p:cNvCxnSpPr/>
          <p:nvPr/>
        </p:nvCxnSpPr>
        <p:spPr>
          <a:xfrm flipH="1">
            <a:off x="5436096" y="3244334"/>
            <a:ext cx="1245986" cy="1846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ĺžnik 8"/>
          <p:cNvSpPr/>
          <p:nvPr/>
        </p:nvSpPr>
        <p:spPr>
          <a:xfrm>
            <a:off x="6598587" y="3620205"/>
            <a:ext cx="198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sk-SK" b="1" dirty="0">
                <a:solidFill>
                  <a:prstClr val="black"/>
                </a:solidFill>
                <a:latin typeface="Arial" charset="0"/>
              </a:rPr>
              <a:t>3. cievny zväzo</a:t>
            </a:r>
            <a:r>
              <a:rPr lang="sk-SK" dirty="0">
                <a:solidFill>
                  <a:prstClr val="black"/>
                </a:solidFill>
                <a:latin typeface="Arial" charset="0"/>
              </a:rPr>
              <a:t>k</a:t>
            </a:r>
            <a:endParaRPr lang="sk-SK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63" y="5373216"/>
            <a:ext cx="1633537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Rovná spojnica 14"/>
          <p:cNvCxnSpPr/>
          <p:nvPr/>
        </p:nvCxnSpPr>
        <p:spPr>
          <a:xfrm flipV="1">
            <a:off x="3755231" y="5157192"/>
            <a:ext cx="166591" cy="3600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bdĺžnik 17"/>
          <p:cNvSpPr/>
          <p:nvPr/>
        </p:nvSpPr>
        <p:spPr>
          <a:xfrm>
            <a:off x="5681637" y="3299796"/>
            <a:ext cx="595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sk-SK" dirty="0">
                <a:solidFill>
                  <a:prstClr val="black"/>
                </a:solidFill>
                <a:latin typeface="Arial" charset="0"/>
              </a:rPr>
              <a:t>lyko</a:t>
            </a:r>
            <a:endParaRPr lang="sk-SK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9" name="Obdĺžnik 18"/>
          <p:cNvSpPr/>
          <p:nvPr/>
        </p:nvSpPr>
        <p:spPr>
          <a:xfrm>
            <a:off x="5724128" y="4001278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sk-SK" dirty="0">
                <a:solidFill>
                  <a:prstClr val="black"/>
                </a:solidFill>
                <a:latin typeface="Arial" charset="0"/>
              </a:rPr>
              <a:t>drevo</a:t>
            </a:r>
            <a:endParaRPr lang="sk-SK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162" y="3511978"/>
            <a:ext cx="225425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578290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219</Words>
  <Application>Microsoft Office PowerPoint</Application>
  <PresentationFormat>Prezentácia na obrazovke (4:3)</PresentationFormat>
  <Paragraphs>66</Paragraphs>
  <Slides>13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14" baseType="lpstr">
      <vt:lpstr>Motív Office</vt:lpstr>
      <vt:lpstr>LIST</vt:lpstr>
      <vt:lpstr>Časti  listu</vt:lpstr>
      <vt:lpstr>Podľa  celistvosti  čepele</vt:lpstr>
      <vt:lpstr>Podľa  tvaru  čepele</vt:lpstr>
      <vt:lpstr>Prezentácia programu PowerPoint</vt:lpstr>
      <vt:lpstr>Podľa  postavenia  listov</vt:lpstr>
      <vt:lpstr>Podľa  žilnatiny</vt:lpstr>
      <vt:lpstr>Podľa  okraja  čepele</vt:lpstr>
      <vt:lpstr>Stavba  listu</vt:lpstr>
      <vt:lpstr>Pokožka listu - prieduchy</vt:lpstr>
      <vt:lpstr>Dužina listu - fotosyntéza</vt:lpstr>
      <vt:lpstr>                       Fotosyntéza        cez deň                            v noci</vt:lpstr>
      <vt:lpstr>Význam  listov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LIST</dc:title>
  <dc:creator>owner</dc:creator>
  <cp:lastModifiedBy>owner</cp:lastModifiedBy>
  <cp:revision>5</cp:revision>
  <dcterms:created xsi:type="dcterms:W3CDTF">2013-04-14T20:08:09Z</dcterms:created>
  <dcterms:modified xsi:type="dcterms:W3CDTF">2013-04-14T20:55:55Z</dcterms:modified>
</cp:coreProperties>
</file>