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2" r:id="rId6"/>
    <p:sldId id="257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E4"/>
    <a:srgbClr val="3636E6"/>
    <a:srgbClr val="00823B"/>
    <a:srgbClr val="130CA6"/>
    <a:srgbClr val="FF5D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7. 8. 2023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Zav&#228;zn&#233;%20potvrdenie%20o%20nast&#250;pen&#237;%20na%20S&#352;.docx" TargetMode="External"/><Relationship Id="rId2" Type="http://schemas.openxmlformats.org/officeDocument/2006/relationships/hyperlink" Target="https://help.edupage.org/sk/u646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Pr&#237;loha%203%20Ako%20nap&#237;sa&#357;%20odvolanie%20-%20VZOR.doc" TargetMode="External"/><Relationship Id="rId4" Type="http://schemas.openxmlformats.org/officeDocument/2006/relationships/hyperlink" Target="Pr&#237;loha%202%20%20Z&#225;v&#228;zn&#233;%20potvrdenie%20o%20nast&#250;pen&#237;%20na%20S&#352;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sba.s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r&#237;loha%204%20Prihl&#225;&#353;ka%20na%20&#353;t&#250;dium%20na%20strednej%20&#353;kole.docx" TargetMode="External"/><Relationship Id="rId2" Type="http://schemas.openxmlformats.org/officeDocument/2006/relationships/hyperlink" Target="Pr&#237;loha%205%20Prihl&#225;&#353;ka%20na%20&#353;t&#250;dium%20na%20strednej%20&#353;kole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179388" y="142852"/>
            <a:ext cx="8785225" cy="6310484"/>
          </a:xfrm>
        </p:spPr>
        <p:txBody>
          <a:bodyPr>
            <a:normAutofit/>
          </a:bodyPr>
          <a:lstStyle/>
          <a:p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5.Ročník</a:t>
            </a:r>
          </a:p>
          <a:p>
            <a:endParaRPr lang="sk-SK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Zákonný </a:t>
            </a:r>
            <a:r>
              <a:rPr lang="sk-SK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zástupca podáva prihlášky na 2 </a:t>
            </a:r>
            <a:r>
              <a:rPr lang="sk-S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gymnáziá s netalentovými odbormi a môže podať prihlášky na 2 gymnáziá s talentovými odbormi</a:t>
            </a:r>
            <a:endParaRPr lang="sk-SK" sz="2800" dirty="0" smtClean="0"/>
          </a:p>
          <a:p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u="sng" dirty="0" smtClean="0">
                <a:solidFill>
                  <a:schemeClr val="tx1"/>
                </a:solidFill>
              </a:rPr>
              <a:t>Talentové odbory:</a:t>
            </a:r>
          </a:p>
          <a:p>
            <a:endParaRPr lang="sk-SK" sz="1500" u="sng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rgbClr val="3636E6"/>
                </a:solidFill>
              </a:rPr>
              <a:t>Gymnázium </a:t>
            </a:r>
            <a:r>
              <a:rPr lang="sk-SK" dirty="0" err="1" smtClean="0">
                <a:solidFill>
                  <a:srgbClr val="3636E6"/>
                </a:solidFill>
              </a:rPr>
              <a:t>Gr</a:t>
            </a:r>
            <a:r>
              <a:rPr lang="sk-SK" dirty="0" err="1" smtClean="0">
                <a:solidFill>
                  <a:srgbClr val="3636E6"/>
                </a:solidFill>
                <a:latin typeface="Calibri"/>
              </a:rPr>
              <a:t>össlingová</a:t>
            </a:r>
            <a:r>
              <a:rPr lang="sk-SK" dirty="0" smtClean="0">
                <a:solidFill>
                  <a:srgbClr val="3636E6"/>
                </a:solidFill>
                <a:latin typeface="Calibri"/>
              </a:rPr>
              <a:t> 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matematika</a:t>
            </a:r>
            <a:endParaRPr lang="sk-SK" dirty="0" smtClean="0">
              <a:solidFill>
                <a:srgbClr val="3636E6"/>
              </a:solidFill>
            </a:endParaRPr>
          </a:p>
          <a:p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Tanečné konzervatórium</a:t>
            </a:r>
          </a:p>
          <a:p>
            <a:endParaRPr lang="sk-SK" sz="2400" b="1" dirty="0" smtClean="0"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2400" b="1" dirty="0"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2000" dirty="0" smtClean="0">
              <a:sym typeface="Wingdings 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0310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179388" y="142852"/>
            <a:ext cx="8785225" cy="659851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8.ročník</a:t>
            </a:r>
          </a:p>
          <a:p>
            <a:r>
              <a:rPr lang="sk-SK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Zákonný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zástupca podáva prihlášky na 2 </a:t>
            </a:r>
            <a:r>
              <a:rPr lang="sk-SK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stredné školy s bilingválnym štúdiom</a:t>
            </a:r>
            <a:endParaRPr lang="sk-SK" dirty="0" smtClean="0"/>
          </a:p>
          <a:p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u="sng" dirty="0" smtClean="0">
                <a:solidFill>
                  <a:schemeClr val="tx1"/>
                </a:solidFill>
              </a:rPr>
              <a:t>SŠ s bilingválnym štúdiom:</a:t>
            </a:r>
          </a:p>
          <a:p>
            <a:r>
              <a:rPr lang="sk-SK" dirty="0" smtClean="0">
                <a:solidFill>
                  <a:srgbClr val="3636E6"/>
                </a:solidFill>
              </a:rPr>
              <a:t>Gymnáziá 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dirty="0" smtClean="0">
                <a:solidFill>
                  <a:srgbClr val="3636E6"/>
                </a:solidFill>
              </a:rPr>
              <a:t>OA – </a:t>
            </a:r>
            <a:r>
              <a:rPr lang="sk-SK" dirty="0" err="1" smtClean="0">
                <a:solidFill>
                  <a:srgbClr val="3636E6"/>
                </a:solidFill>
              </a:rPr>
              <a:t>Hrobákova</a:t>
            </a:r>
            <a:r>
              <a:rPr lang="sk-SK" dirty="0" smtClean="0">
                <a:solidFill>
                  <a:srgbClr val="3636E6"/>
                </a:solidFill>
              </a:rPr>
              <a:t> NEJ</a:t>
            </a:r>
          </a:p>
          <a:p>
            <a:r>
              <a:rPr lang="sk-SK" dirty="0" smtClean="0">
                <a:solidFill>
                  <a:srgbClr val="3636E6"/>
                </a:solidFill>
              </a:rPr>
              <a:t>     </a:t>
            </a:r>
            <a:r>
              <a:rPr lang="sk-SK" dirty="0" err="1" smtClean="0">
                <a:solidFill>
                  <a:srgbClr val="3636E6"/>
                </a:solidFill>
              </a:rPr>
              <a:t>Dudova</a:t>
            </a:r>
            <a:r>
              <a:rPr lang="sk-SK" dirty="0" smtClean="0">
                <a:solidFill>
                  <a:srgbClr val="3636E6"/>
                </a:solidFill>
              </a:rPr>
              <a:t> ANJ </a:t>
            </a:r>
          </a:p>
          <a:p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SPŠ  </a:t>
            </a:r>
            <a:r>
              <a:rPr lang="sk-SK" dirty="0" err="1" smtClean="0">
                <a:solidFill>
                  <a:srgbClr val="3636E6"/>
                </a:solidFill>
                <a:cs typeface="Times New Roman" panose="02020603050405020304" pitchFamily="18" charset="0"/>
              </a:rPr>
              <a:t>elektr</a:t>
            </a:r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. </a:t>
            </a:r>
            <a:r>
              <a:rPr lang="sk-SK" dirty="0" err="1" smtClean="0">
                <a:solidFill>
                  <a:srgbClr val="3636E6"/>
                </a:solidFill>
                <a:cs typeface="Times New Roman" panose="02020603050405020304" pitchFamily="18" charset="0"/>
              </a:rPr>
              <a:t>K.Adlera</a:t>
            </a:r>
            <a:r>
              <a:rPr lang="sk-SK" dirty="0">
                <a:solidFill>
                  <a:srgbClr val="3636E6"/>
                </a:solidFill>
                <a:cs typeface="Times New Roman" panose="02020603050405020304" pitchFamily="18" charset="0"/>
              </a:rPr>
              <a:t> – technické </a:t>
            </a:r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lýceum</a:t>
            </a:r>
          </a:p>
          <a:p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 </a:t>
            </a:r>
            <a:r>
              <a:rPr lang="sk-SK" dirty="0">
                <a:solidFill>
                  <a:srgbClr val="3636E6"/>
                </a:solidFill>
                <a:cs typeface="Times New Roman" panose="02020603050405020304" pitchFamily="18" charset="0"/>
              </a:rPr>
              <a:t>SOŠ chemická – technické lýceum </a:t>
            </a:r>
            <a:endParaRPr lang="sk-SK" dirty="0" smtClean="0">
              <a:solidFill>
                <a:srgbClr val="3636E6"/>
              </a:solidFill>
              <a:cs typeface="Times New Roman" panose="02020603050405020304" pitchFamily="18" charset="0"/>
            </a:endParaRPr>
          </a:p>
          <a:p>
            <a:r>
              <a:rPr lang="sk-SK" dirty="0" smtClean="0">
                <a:solidFill>
                  <a:srgbClr val="3636E6"/>
                </a:solidFill>
                <a:cs typeface="Times New Roman" panose="02020603050405020304" pitchFamily="18" charset="0"/>
              </a:rPr>
              <a:t>SPŠ strojnícka – technické lýceum</a:t>
            </a:r>
          </a:p>
          <a:p>
            <a:endParaRPr lang="sk-SK" b="1" dirty="0" smtClean="0"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dirty="0" smtClean="0">
              <a:sym typeface="Wingdings 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298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179388" y="142852"/>
            <a:ext cx="8785225" cy="6598516"/>
          </a:xfrm>
        </p:spPr>
        <p:txBody>
          <a:bodyPr>
            <a:norm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PRIHLÁŠKY PODÁVA </a:t>
            </a:r>
            <a:r>
              <a:rPr lang="sk-SK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ZÁKONNÝ ZÁSTUPCA CEZ EDUPAGE</a:t>
            </a:r>
            <a:r>
              <a:rPr lang="sk-SK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!!!</a:t>
            </a:r>
          </a:p>
          <a:p>
            <a:r>
              <a:rPr lang="sk-SK" sz="2000" i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  <a:hlinkClick r:id="rId2"/>
              </a:rPr>
              <a:t>https://help.edupage.org/sk/u646</a:t>
            </a:r>
            <a:endParaRPr lang="sk-SK" sz="2000" i="1" dirty="0" smtClean="0">
              <a:solidFill>
                <a:schemeClr val="tx1"/>
              </a:solidFill>
              <a:latin typeface="Comic Sans MS" panose="030F0702030302020204" pitchFamily="66" charset="0"/>
              <a:sym typeface="Wingdings 2"/>
            </a:endParaRPr>
          </a:p>
          <a:p>
            <a:endParaRPr lang="sk-SK" sz="2000" i="1" dirty="0" smtClean="0">
              <a:solidFill>
                <a:schemeClr val="tx1"/>
              </a:solidFill>
              <a:latin typeface="Comic Sans MS" panose="030F0702030302020204" pitchFamily="66" charset="0"/>
              <a:sym typeface="Wingdings 2"/>
            </a:endParaRPr>
          </a:p>
          <a:p>
            <a:pPr algn="l"/>
            <a:r>
              <a:rPr lang="sk-SK" sz="2000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</a:rPr>
              <a:t>Termín </a:t>
            </a:r>
            <a:r>
              <a:rPr lang="sk-SK" sz="20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</a:rPr>
              <a:t>podania prihlášok: 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</a:rPr>
              <a:t>- </a:t>
            </a:r>
            <a:r>
              <a:rPr lang="sk-SK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 2"/>
              </a:rPr>
              <a:t>do 20.3. (pozor na SŠŠ)</a:t>
            </a:r>
          </a:p>
          <a:p>
            <a:endParaRPr lang="sk-SK" sz="2000" dirty="0" smtClean="0">
              <a:solidFill>
                <a:schemeClr val="tx1"/>
              </a:solidFill>
              <a:latin typeface="Comic Sans MS" panose="030F0702030302020204" pitchFamily="66" charset="0"/>
              <a:sym typeface="Wingdings 2"/>
            </a:endParaRPr>
          </a:p>
          <a:p>
            <a:r>
              <a:rPr lang="sk-SK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Po podaní prihlášky bude zákonnému zástupcovi odoslaná pozvánka na prijímacie pohovory.</a:t>
            </a:r>
          </a:p>
          <a:p>
            <a:endParaRPr lang="sk-SK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sym typeface="Wingdings 2"/>
            </a:endParaRPr>
          </a:p>
          <a:p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Po prijatí na SŠ </a:t>
            </a:r>
            <a:r>
              <a:rPr lang="sk-SK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zákonný zástupca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 odovzdáva </a:t>
            </a:r>
            <a:r>
              <a:rPr lang="sk-SK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Záväzné potvrdenie o nastúpení na SŠ.</a:t>
            </a:r>
            <a:endParaRPr lang="sk-SK" sz="2000" i="1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  <a:hlinkClick r:id="rId3" action="ppaction://hlinkfile"/>
            </a:endParaRPr>
          </a:p>
          <a:p>
            <a:pPr marL="342900" indent="-342900"/>
            <a:r>
              <a:rPr lang="sk-SK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hlinkClick r:id="rId4" action="ppaction://hlinkfile"/>
              </a:rPr>
              <a:t>Príloha 2  Záväzné potvrdenie o nastúpení na </a:t>
            </a:r>
            <a:r>
              <a:rPr lang="sk-SK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hlinkClick r:id="rId4" action="ppaction://hlinkfile"/>
              </a:rPr>
              <a:t>SŠ.docx</a:t>
            </a:r>
            <a:endParaRPr lang="sk-SK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/>
            <a:endParaRPr lang="sk-SK" sz="2000" i="1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/>
            <a:r>
              <a:rPr lang="sk-SK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Po splnení kritérií a neprijatí pre nedostatok miesta môže zákonný zástupca podať odvolanie proti rozhodnutiu.</a:t>
            </a:r>
          </a:p>
          <a:p>
            <a:r>
              <a:rPr lang="sk-SK" sz="2000" i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  <a:hlinkClick r:id="rId5" action="ppaction://hlinkfile"/>
              </a:rPr>
              <a:t>Príloha 3 Ako napísať odvolanie - </a:t>
            </a:r>
            <a:r>
              <a:rPr lang="sk-SK" sz="2000" i="1" dirty="0" err="1" smtClean="0">
                <a:solidFill>
                  <a:schemeClr val="tx1"/>
                </a:solidFill>
                <a:latin typeface="Comic Sans MS" panose="030F0702030302020204" pitchFamily="66" charset="0"/>
                <a:sym typeface="Wingdings 2"/>
                <a:hlinkClick r:id="rId5" action="ppaction://hlinkfile"/>
              </a:rPr>
              <a:t>VZOR.doc</a:t>
            </a:r>
            <a:endParaRPr lang="sk-SK" sz="2000" i="1" dirty="0">
              <a:solidFill>
                <a:schemeClr val="tx1"/>
              </a:solidFill>
              <a:latin typeface="Comic Sans MS" panose="030F0702030302020204" pitchFamily="66" charset="0"/>
              <a:sym typeface="Wingdings 2"/>
            </a:endParaRPr>
          </a:p>
          <a:p>
            <a:endParaRPr lang="sk-SK" sz="2400" dirty="0" smtClean="0">
              <a:solidFill>
                <a:schemeClr val="tx1"/>
              </a:solidFill>
              <a:sym typeface="Wingdings 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97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346525" y="188640"/>
            <a:ext cx="8329932" cy="6669360"/>
          </a:xfrm>
        </p:spPr>
        <p:txBody>
          <a:bodyPr>
            <a:noAutofit/>
          </a:bodyPr>
          <a:lstStyle/>
          <a:p>
            <a:r>
              <a:rPr lang="sk-SK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Zverejnenie kritérií prijatia na SŠ</a:t>
            </a:r>
          </a:p>
          <a:p>
            <a:pPr algn="l"/>
            <a:endParaRPr lang="sk-SK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Všetky školy do 30.11.</a:t>
            </a:r>
          </a:p>
          <a:p>
            <a:pPr algn="l"/>
            <a:endParaRPr lang="sk-SK" sz="1000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r>
              <a:rPr lang="sk-SK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Termíny prijímacieho konania</a:t>
            </a:r>
          </a:p>
          <a:p>
            <a:pPr algn="l"/>
            <a:r>
              <a:rPr lang="sk-SK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Talentové </a:t>
            </a:r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odbory 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–SŠŠ - overenie športového výkonu (1. fáza): </a:t>
            </a:r>
            <a:r>
              <a:rPr lang="sk-SK" sz="22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25.3. – 19.4.</a:t>
            </a:r>
          </a:p>
          <a:p>
            <a:pPr algn="l">
              <a:buFontTx/>
              <a:buChar char="-"/>
            </a:pPr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</a:rPr>
              <a:t>SŠŠ - 1. termín talentových skúšok a overenie zdravotnej spôsobilosti (2. fáza)</a:t>
            </a:r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: </a:t>
            </a:r>
            <a:r>
              <a:rPr lang="sk-SK" sz="22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26.4. – 30.4.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-</a:t>
            </a:r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</a:rPr>
              <a:t>SŠŠ - 2. termín talentových skúšok a overenie zdravotnej spôsobilosti (2. fáza)</a:t>
            </a:r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: </a:t>
            </a:r>
            <a:r>
              <a:rPr lang="sk-SK" sz="22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9.5. – 13.5.</a:t>
            </a:r>
          </a:p>
          <a:p>
            <a:pPr algn="l"/>
            <a:endParaRPr lang="sk-SK" sz="2200" dirty="0">
              <a:solidFill>
                <a:schemeClr val="tx1"/>
              </a:solidFill>
              <a:latin typeface="Comic Sans MS" pitchFamily="66" charset="0"/>
              <a:cs typeface="Times New Roman" panose="02020603050405020304" pitchFamily="18" charset="0"/>
              <a:sym typeface="Wingdings 2"/>
            </a:endParaRPr>
          </a:p>
          <a:p>
            <a:pPr algn="l"/>
            <a:r>
              <a:rPr lang="sk-SK" sz="2200" dirty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Netalentové </a:t>
            </a:r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odbory – prvé kolo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- 1.termín: </a:t>
            </a:r>
            <a:r>
              <a:rPr lang="sk-SK" sz="22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2.5. – 3.5.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- 2.termín: </a:t>
            </a:r>
            <a:r>
              <a:rPr lang="sk-SK" sz="22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6.5. – 7.5.</a:t>
            </a:r>
          </a:p>
          <a:p>
            <a:pPr algn="l"/>
            <a:endParaRPr lang="sk-SK" sz="1500" dirty="0" smtClean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Netalentové odbory – druhé kolo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Comic Sans MS" pitchFamily="66" charset="0"/>
                <a:cs typeface="Times New Roman" panose="02020603050405020304" pitchFamily="18" charset="0"/>
                <a:sym typeface="Wingdings 2"/>
              </a:rPr>
              <a:t>-  </a:t>
            </a:r>
            <a:r>
              <a:rPr lang="sk-SK" sz="22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18.6. – 19.6.</a:t>
            </a:r>
            <a:endParaRPr lang="sk-SK" sz="2200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6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346525" y="188640"/>
            <a:ext cx="8329932" cy="6669360"/>
          </a:xfrm>
        </p:spPr>
        <p:txBody>
          <a:bodyPr>
            <a:noAutofit/>
          </a:bodyPr>
          <a:lstStyle/>
          <a:p>
            <a:endParaRPr lang="sk-SK" sz="2200" dirty="0" smtClean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pPr algn="l"/>
            <a:endParaRPr lang="sk-SK" sz="1500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r>
              <a:rPr lang="sk-SK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Informácie o SŠ</a:t>
            </a:r>
          </a:p>
          <a:p>
            <a:r>
              <a:rPr lang="sk-SK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  <a:hlinkClick r:id="rId2"/>
              </a:rPr>
              <a:t>www.svsba.sk</a:t>
            </a:r>
            <a:endParaRPr lang="sk-SK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endParaRPr lang="sk-SK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  <a:sym typeface="Wingdings 2"/>
            </a:endParaRPr>
          </a:p>
          <a:p>
            <a:r>
              <a:rPr lang="sk-SK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  <a:sym typeface="Wingdings 2"/>
              </a:rPr>
              <a:t>(agendy – prechod žiakov zo ZŠ na SŠ – naplnenosť, zoznamy, štatistiky – naplnenosť a možnosti štúdia)</a:t>
            </a:r>
            <a:endParaRPr lang="sk-SK" sz="22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26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Na niektoré školy sa nedajú podávať prihlášky cez </a:t>
            </a:r>
            <a:r>
              <a:rPr lang="sk-SK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edupage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, v tom prípade ich bude škola posielať v papierovej forme. </a:t>
            </a:r>
          </a:p>
          <a:p>
            <a:pPr algn="l"/>
            <a:endParaRPr lang="sk-SK" sz="2000" b="1" dirty="0" smtClean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Zákonný zástupca informuje výchovného poradcu, že potrebuje vystaviť </a:t>
            </a:r>
            <a:r>
              <a:rPr lang="sk-SK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vystaviť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papierovú prihlášku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na SŠ.  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/>
            <a:endParaRPr lang="sk-SK" sz="2000" u="sng" dirty="0" smtClean="0">
              <a:solidFill>
                <a:srgbClr val="2828E4"/>
              </a:solidFill>
              <a:latin typeface="Comic Sans MS" panose="030F0702030302020204" pitchFamily="66" charset="0"/>
            </a:endParaRPr>
          </a:p>
          <a:p>
            <a:pPr marL="342900" indent="-342900"/>
            <a:r>
              <a:rPr lang="sk-SK" sz="2000" u="sng" dirty="0" smtClean="0">
                <a:solidFill>
                  <a:srgbClr val="2828E4"/>
                </a:solidFill>
                <a:latin typeface="Comic Sans MS" panose="030F0702030302020204" pitchFamily="66" charset="0"/>
                <a:hlinkClick r:id="rId2" action="ppaction://hlinkfile"/>
              </a:rPr>
              <a:t>Príloha 5 Prihláška na štúdium na strednej </a:t>
            </a:r>
            <a:r>
              <a:rPr lang="sk-SK" sz="2000" u="sng" dirty="0" err="1" smtClean="0">
                <a:solidFill>
                  <a:srgbClr val="2828E4"/>
                </a:solidFill>
                <a:latin typeface="Comic Sans MS" panose="030F0702030302020204" pitchFamily="66" charset="0"/>
                <a:hlinkClick r:id="rId2" action="ppaction://hlinkfile"/>
              </a:rPr>
              <a:t>škole.docx</a:t>
            </a:r>
            <a:endParaRPr lang="sk-SK" sz="2000" u="sng" dirty="0" smtClean="0">
              <a:solidFill>
                <a:srgbClr val="2828E4"/>
              </a:solidFill>
              <a:latin typeface="Comic Sans MS" panose="030F0702030302020204" pitchFamily="66" charset="0"/>
            </a:endParaRPr>
          </a:p>
          <a:p>
            <a:endParaRPr lang="pl-PL" sz="2000" i="1" dirty="0" smtClean="0">
              <a:latin typeface="Comic Sans MS" panose="030F0702030302020204" pitchFamily="66" charset="0"/>
              <a:hlinkClick r:id="rId3" action="ppaction://hlinkfile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Kontrola údajov a známok, </a:t>
            </a:r>
            <a:r>
              <a:rPr lang="pl-PL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pl-PL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rípadná oprava nesprávnych údajov. Podpis zákonných zástupcov  a dieťaťa. </a:t>
            </a:r>
          </a:p>
          <a:p>
            <a:pPr algn="l"/>
            <a:endParaRPr lang="pl-PL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K originálu prihlášky zákonn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ý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zástupca priloží kópie diplomov, resp. potvrdení o u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miestnení zo súťaží. </a:t>
            </a:r>
          </a:p>
          <a:p>
            <a:pPr algn="l"/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Papierovú prihlášku na strednú školu posiela poštou, prípadne osobne doručí zákonný zástupca .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endParaRPr lang="sk-SK" sz="2000" b="1" dirty="0">
              <a:solidFill>
                <a:srgbClr val="FF0000"/>
              </a:solidFill>
            </a:endParaRPr>
          </a:p>
          <a:p>
            <a:endParaRPr lang="sk-SK" sz="2000" b="1" dirty="0">
              <a:solidFill>
                <a:srgbClr val="FF0000"/>
              </a:solidFill>
            </a:endParaRPr>
          </a:p>
          <a:p>
            <a:pPr algn="l"/>
            <a:endParaRPr lang="sk-SK" sz="2000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k-SK" sz="2000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k-SK" sz="2000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k-SK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8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345</Words>
  <Application>Microsoft Office PowerPoint</Application>
  <PresentationFormat>Prezentácia na obrazovke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</dc:creator>
  <cp:lastModifiedBy>ZS Budatinska</cp:lastModifiedBy>
  <cp:revision>64</cp:revision>
  <dcterms:created xsi:type="dcterms:W3CDTF">2021-01-16T15:21:50Z</dcterms:created>
  <dcterms:modified xsi:type="dcterms:W3CDTF">2023-08-07T14:56:39Z</dcterms:modified>
</cp:coreProperties>
</file>