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67" d="100"/>
          <a:sy n="67" d="100"/>
        </p:scale>
        <p:origin x="-2190" y="-10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Poradnik dla ósmoklasisty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Opracowała: Aneta Prus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3881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 Y T A N I A </a:t>
            </a:r>
            <a:r>
              <a:rPr lang="pl-PL" dirty="0" smtClean="0"/>
              <a:t> I  </a:t>
            </a:r>
            <a:r>
              <a:rPr lang="pl-PL" dirty="0"/>
              <a:t>O D P O W I E D Z 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P: W jaki sposób mój stan zdrowia może mieć wpływ na wybór szkoły i zawodu?</a:t>
            </a:r>
          </a:p>
          <a:p>
            <a:r>
              <a:rPr lang="pl-PL" dirty="0"/>
              <a:t>Odp.: Stan zdrowia odgrywa </a:t>
            </a:r>
            <a:r>
              <a:rPr lang="pl-PL" dirty="0" smtClean="0"/>
              <a:t>istotną rolę </a:t>
            </a:r>
            <a:r>
              <a:rPr lang="pl-PL" dirty="0"/>
              <a:t>w wyborze naszej kariery. Może </a:t>
            </a:r>
            <a:r>
              <a:rPr lang="pl-PL" dirty="0" smtClean="0"/>
              <a:t>bowiem ograniczać </a:t>
            </a:r>
            <a:r>
              <a:rPr lang="pl-PL" dirty="0"/>
              <a:t>nasz wybór zawodu (tzw. przeciwwskazania do </a:t>
            </a:r>
            <a:r>
              <a:rPr lang="pl-PL" dirty="0" smtClean="0"/>
              <a:t>wykonywania danego </a:t>
            </a:r>
            <a:r>
              <a:rPr lang="pl-PL" dirty="0"/>
              <a:t>zawodu</a:t>
            </a:r>
            <a:r>
              <a:rPr lang="pl-PL" dirty="0" smtClean="0"/>
              <a:t>).</a:t>
            </a:r>
          </a:p>
          <a:p>
            <a:r>
              <a:rPr lang="pl-PL" dirty="0" smtClean="0"/>
              <a:t> </a:t>
            </a:r>
            <a:r>
              <a:rPr lang="pl-PL" dirty="0"/>
              <a:t>Pamiętaj, że do podjęcia nauki w szkole </a:t>
            </a:r>
            <a:r>
              <a:rPr lang="pl-PL" dirty="0" smtClean="0"/>
              <a:t>ponadpodstawowej typu </a:t>
            </a:r>
            <a:r>
              <a:rPr lang="pl-PL" dirty="0"/>
              <a:t>technikum lub branżowej szkoły I stopnia, niezbędne będzie </a:t>
            </a:r>
            <a:r>
              <a:rPr lang="pl-PL" dirty="0" smtClean="0"/>
              <a:t>orzeczenie lekarza </a:t>
            </a:r>
            <a:r>
              <a:rPr lang="pl-PL" dirty="0"/>
              <a:t>medycyny </a:t>
            </a:r>
            <a:r>
              <a:rPr lang="pl-PL" dirty="0" smtClean="0"/>
              <a:t>pracy.</a:t>
            </a:r>
          </a:p>
          <a:p>
            <a:r>
              <a:rPr lang="pl-PL" dirty="0"/>
              <a:t>Więcej na temat przeciwwskazań do wykonywania danego zawodu </a:t>
            </a:r>
            <a:r>
              <a:rPr lang="pl-PL" dirty="0" smtClean="0"/>
              <a:t>możesz przeczytać - https</a:t>
            </a:r>
            <a:r>
              <a:rPr lang="pl-PL" dirty="0"/>
              <a:t>://</a:t>
            </a:r>
            <a:r>
              <a:rPr lang="pl-PL" dirty="0" smtClean="0"/>
              <a:t>www.cdzdm.pl/PL-H101/dysfunkcje-zdrowotne-ograniczajace-wybor-zawodu.html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6847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i daty tegorocznej rekrutacji: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możesz ubiegać się o przyjęcie do dowolnej liczby szkół/oddziałów</a:t>
            </a:r>
          </a:p>
          <a:p>
            <a:pPr marL="0" indent="0">
              <a:buNone/>
            </a:pPr>
            <a:r>
              <a:rPr lang="pl-PL" dirty="0"/>
              <a:t>objętych systemem rekrutacji</a:t>
            </a:r>
          </a:p>
          <a:p>
            <a:r>
              <a:rPr lang="pl-PL" dirty="0" smtClean="0"/>
              <a:t> </a:t>
            </a:r>
            <a:r>
              <a:rPr lang="pl-PL" dirty="0"/>
              <a:t>elektroniczna rekrutacja obywa się przez system Omikron https://rekrutacje-krakow.pzo.edu.pl/omikron-public/</a:t>
            </a:r>
            <a:endParaRPr lang="pl-PL" dirty="0" smtClean="0"/>
          </a:p>
          <a:p>
            <a:r>
              <a:rPr lang="pl-PL" dirty="0" smtClean="0"/>
              <a:t>jeżeli </a:t>
            </a:r>
            <a:r>
              <a:rPr lang="pl-PL" dirty="0"/>
              <a:t>ubiegasz się o przyjęcie do szkoły, w której rekrutacja przebiega poza</a:t>
            </a:r>
          </a:p>
          <a:p>
            <a:pPr marL="0" indent="0">
              <a:buNone/>
            </a:pPr>
            <a:r>
              <a:rPr lang="pl-PL" dirty="0"/>
              <a:t>systemem rekrutacji elektronicznej (np. szkoła prywatna) </a:t>
            </a:r>
            <a:r>
              <a:rPr lang="pl-PL" dirty="0" smtClean="0"/>
              <a:t>składasz dokumenty </a:t>
            </a:r>
            <a:r>
              <a:rPr lang="pl-PL" dirty="0"/>
              <a:t>bezpośrednio w tej szkole</a:t>
            </a:r>
          </a:p>
          <a:p>
            <a:r>
              <a:rPr lang="pl-PL" dirty="0" smtClean="0"/>
              <a:t> </a:t>
            </a:r>
            <a:r>
              <a:rPr lang="pl-PL" dirty="0"/>
              <a:t>możesz ustalić własną listę preferencji, czyli kolejność szkół i oddziałów,</a:t>
            </a:r>
          </a:p>
          <a:p>
            <a:pPr marL="0" indent="0">
              <a:buNone/>
            </a:pPr>
            <a:r>
              <a:rPr lang="pl-PL" dirty="0"/>
              <a:t>którymi jesteś zainteresowany,</a:t>
            </a:r>
          </a:p>
        </p:txBody>
      </p:sp>
    </p:spTree>
    <p:extLst>
      <p:ext uri="{BB962C8B-B14F-4D97-AF65-F5344CB8AC3E}">
        <p14:creationId xmlns:p14="http://schemas.microsoft.com/office/powerpoint/2010/main" val="1654316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i daty tegorocznej rekrutacji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jeżeli </a:t>
            </a:r>
            <a:r>
              <a:rPr lang="pl-PL" dirty="0"/>
              <a:t>będziesz ubiegał się o przyjęcie do oddziału dwujęzycznego </a:t>
            </a:r>
            <a:r>
              <a:rPr lang="pl-PL" dirty="0" smtClean="0"/>
              <a:t>lub</a:t>
            </a:r>
          </a:p>
          <a:p>
            <a:pPr marL="0" indent="0">
              <a:buNone/>
            </a:pPr>
            <a:r>
              <a:rPr lang="pl-PL" dirty="0" smtClean="0"/>
              <a:t>oddziału klasy wstępnej, będziesz zobowiązany do uzyskania pozytywnego</a:t>
            </a:r>
          </a:p>
          <a:p>
            <a:pPr marL="0" indent="0">
              <a:buNone/>
            </a:pPr>
            <a:r>
              <a:rPr lang="pl-PL" dirty="0" smtClean="0"/>
              <a:t>wyniku </a:t>
            </a:r>
            <a:r>
              <a:rPr lang="pl-PL" dirty="0"/>
              <a:t>sprawdzianu kompetencji językowych lub predyspozycji</a:t>
            </a:r>
          </a:p>
          <a:p>
            <a:pPr marL="0" indent="0">
              <a:buNone/>
            </a:pPr>
            <a:r>
              <a:rPr lang="pl-PL" dirty="0"/>
              <a:t>językowych przeprowadzonego w terminie wyznaczonym przez dyrektora</a:t>
            </a:r>
          </a:p>
          <a:p>
            <a:pPr marL="0" indent="0">
              <a:buNone/>
            </a:pPr>
            <a:r>
              <a:rPr lang="pl-PL" dirty="0"/>
              <a:t>danej szkoły</a:t>
            </a:r>
          </a:p>
          <a:p>
            <a:r>
              <a:rPr lang="pl-PL" dirty="0" smtClean="0"/>
              <a:t> </a:t>
            </a:r>
            <a:r>
              <a:rPr lang="pl-PL" dirty="0"/>
              <a:t>rekrutacja do oddziałów sportowych, szkół mistrzostwa sportowego</a:t>
            </a:r>
          </a:p>
          <a:p>
            <a:pPr marL="0" indent="0">
              <a:buNone/>
            </a:pPr>
            <a:r>
              <a:rPr lang="pl-PL" dirty="0"/>
              <a:t>i oddziałów przygotowania wojskowego wymaga uzyskania </a:t>
            </a:r>
            <a:r>
              <a:rPr lang="pl-PL" dirty="0" smtClean="0"/>
              <a:t>pozytywnego</a:t>
            </a:r>
          </a:p>
          <a:p>
            <a:pPr marL="0" indent="0">
              <a:buNone/>
            </a:pPr>
            <a:r>
              <a:rPr lang="pl-PL" dirty="0" smtClean="0"/>
              <a:t>wyniku próby sprawności fizycznej oraz bardzo dobrego stanu zdrowia</a:t>
            </a:r>
          </a:p>
          <a:p>
            <a:pPr marL="0" indent="0">
              <a:buNone/>
            </a:pPr>
            <a:r>
              <a:rPr lang="pl-PL" dirty="0" smtClean="0"/>
              <a:t>potwierdzonego </a:t>
            </a:r>
            <a:r>
              <a:rPr lang="pl-PL" dirty="0"/>
              <a:t>orzeczeniem lekarza podstawowej opieki zdrowotnej</a:t>
            </a:r>
          </a:p>
          <a:p>
            <a:r>
              <a:rPr lang="pl-PL" dirty="0" smtClean="0"/>
              <a:t> </a:t>
            </a:r>
            <a:r>
              <a:rPr lang="pl-PL" dirty="0"/>
              <a:t>listy uczniów przyjętych do oddziałów sporządzone są na podstawie sumy</a:t>
            </a:r>
          </a:p>
          <a:p>
            <a:pPr marL="0" indent="0">
              <a:buNone/>
            </a:pPr>
            <a:r>
              <a:rPr lang="pl-PL" dirty="0"/>
              <a:t>punktów uzyskanych z przeliczenia wyników egzaminu ósmoklasisty, ocen</a:t>
            </a:r>
          </a:p>
          <a:p>
            <a:pPr marL="0" indent="0">
              <a:buNone/>
            </a:pPr>
            <a:r>
              <a:rPr lang="pl-PL" dirty="0"/>
              <a:t>z przedmiotów uwzględnianych w rekrutacji oraz dodatkowych osiągnięć</a:t>
            </a:r>
          </a:p>
          <a:p>
            <a:pPr marL="0" indent="0">
              <a:buNone/>
            </a:pPr>
            <a:r>
              <a:rPr lang="pl-PL" dirty="0"/>
              <a:t>wymienionych na świadectwie ukończenia szkoły podstawowe</a:t>
            </a:r>
          </a:p>
        </p:txBody>
      </p:sp>
    </p:spTree>
    <p:extLst>
      <p:ext uri="{BB962C8B-B14F-4D97-AF65-F5344CB8AC3E}">
        <p14:creationId xmlns:p14="http://schemas.microsoft.com/office/powerpoint/2010/main" val="115474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i daty tegorocznej rekrutacji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laureaci i finaliści ogólnopolskich olimpiad przedmiotowych</a:t>
            </a:r>
          </a:p>
          <a:p>
            <a:pPr marL="0" indent="0">
              <a:buNone/>
            </a:pPr>
            <a:r>
              <a:rPr lang="pl-PL" dirty="0"/>
              <a:t>organizowanych dla uczniów szkół podstawowych, laureaci konkursów</a:t>
            </a:r>
          </a:p>
          <a:p>
            <a:pPr marL="0" indent="0">
              <a:buNone/>
            </a:pPr>
            <a:r>
              <a:rPr lang="pl-PL" dirty="0"/>
              <a:t>przedmiotowych o zasięgu wojewódzkim i </a:t>
            </a:r>
            <a:r>
              <a:rPr lang="pl-PL" dirty="0" err="1"/>
              <a:t>ponadwojewódzkim</a:t>
            </a:r>
            <a:r>
              <a:rPr lang="pl-PL" dirty="0"/>
              <a:t>,</a:t>
            </a:r>
          </a:p>
          <a:p>
            <a:pPr marL="0" indent="0">
              <a:buNone/>
            </a:pPr>
            <a:r>
              <a:rPr lang="pl-PL" dirty="0"/>
              <a:t>organizowanych przez kuratorów oświaty oraz laureaci konkursów dla</a:t>
            </a:r>
          </a:p>
          <a:p>
            <a:pPr marL="0" indent="0">
              <a:buNone/>
            </a:pPr>
            <a:r>
              <a:rPr lang="pl-PL" dirty="0"/>
              <a:t>uczniów szkół i placówek artystycznych, organizowanych przez ministra</a:t>
            </a:r>
          </a:p>
          <a:p>
            <a:pPr marL="0" indent="0">
              <a:buNone/>
            </a:pPr>
            <a:r>
              <a:rPr lang="pl-PL" dirty="0"/>
              <a:t>właściwego do spraw kultury i ochrony dziedzictwa narodowego lub</a:t>
            </a:r>
          </a:p>
          <a:p>
            <a:pPr marL="0" indent="0">
              <a:buNone/>
            </a:pPr>
            <a:r>
              <a:rPr lang="pl-PL" dirty="0"/>
              <a:t>Centrum Edukacji Artystycznej, będą przyjmowani w pierwszej kolejności</a:t>
            </a:r>
          </a:p>
          <a:p>
            <a:pPr marL="0" indent="0">
              <a:buNone/>
            </a:pPr>
            <a:r>
              <a:rPr lang="pl-PL" dirty="0" smtClean="0"/>
              <a:t>w </a:t>
            </a:r>
            <a:r>
              <a:rPr lang="pl-PL" dirty="0"/>
              <a:t>przypadku ubiegania się do oddziałów dwujęzycznych, sportowych</a:t>
            </a:r>
          </a:p>
          <a:p>
            <a:pPr marL="0" indent="0">
              <a:buNone/>
            </a:pPr>
            <a:r>
              <a:rPr lang="pl-PL" dirty="0"/>
              <a:t>i oddziałów przygotowania wojskowego wymagane jest uzyskanie</a:t>
            </a:r>
          </a:p>
          <a:p>
            <a:pPr marL="0" indent="0">
              <a:buNone/>
            </a:pPr>
            <a:r>
              <a:rPr lang="pl-PL" dirty="0"/>
              <a:t>pozytywnego wyniku sprawdzianu uzdolnień językowych lub próby</a:t>
            </a:r>
          </a:p>
          <a:p>
            <a:pPr marL="0" indent="0">
              <a:buNone/>
            </a:pPr>
            <a:r>
              <a:rPr lang="pl-PL" dirty="0"/>
              <a:t>sprawności fizycznej)</a:t>
            </a:r>
          </a:p>
          <a:p>
            <a:r>
              <a:rPr lang="pl-PL" dirty="0" smtClean="0"/>
              <a:t> </a:t>
            </a:r>
            <a:r>
              <a:rPr lang="pl-PL" dirty="0"/>
              <a:t>po wprowadzeniu ocen i pozostałych informacji do systemu, program</a:t>
            </a:r>
          </a:p>
          <a:p>
            <a:pPr marL="0" indent="0">
              <a:buNone/>
            </a:pPr>
            <a:r>
              <a:rPr lang="pl-PL" dirty="0"/>
              <a:t>komputerowy liczy punkty i kwalifikuje uczniów do danego oddziału.</a:t>
            </a:r>
          </a:p>
        </p:txBody>
      </p:sp>
    </p:spTree>
    <p:extLst>
      <p:ext uri="{BB962C8B-B14F-4D97-AF65-F5344CB8AC3E}">
        <p14:creationId xmlns:p14="http://schemas.microsoft.com/office/powerpoint/2010/main" val="858223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PUNKTY W REKRUTACJI: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Do szkoły ponadpodstawowej bierzemy pod uwagę:</a:t>
            </a:r>
          </a:p>
          <a:p>
            <a:r>
              <a:rPr lang="pl-PL" dirty="0" smtClean="0"/>
              <a:t> </a:t>
            </a:r>
            <a:r>
              <a:rPr lang="pl-PL" dirty="0"/>
              <a:t>Wyniki z egzaminu ósmoklasisty – max </a:t>
            </a:r>
            <a:r>
              <a:rPr lang="pl-PL" b="1" dirty="0"/>
              <a:t>100pkt</a:t>
            </a:r>
          </a:p>
          <a:p>
            <a:r>
              <a:rPr lang="pl-PL" dirty="0" smtClean="0"/>
              <a:t>Aktywność </a:t>
            </a:r>
            <a:r>
              <a:rPr lang="pl-PL" dirty="0"/>
              <a:t>na rzecz innych ludzi – </a:t>
            </a:r>
            <a:r>
              <a:rPr lang="pl-PL" b="1" dirty="0"/>
              <a:t>3 pkt</a:t>
            </a:r>
          </a:p>
          <a:p>
            <a:r>
              <a:rPr lang="pl-PL" dirty="0" smtClean="0"/>
              <a:t> </a:t>
            </a:r>
            <a:r>
              <a:rPr lang="pl-PL" dirty="0"/>
              <a:t>Świadectwo z wyróżnieniem (tzw. pasek) </a:t>
            </a:r>
            <a:r>
              <a:rPr lang="pl-PL" b="1" dirty="0"/>
              <a:t>– 7 pkt</a:t>
            </a:r>
          </a:p>
          <a:p>
            <a:r>
              <a:rPr lang="pl-PL" dirty="0" smtClean="0"/>
              <a:t> </a:t>
            </a:r>
            <a:r>
              <a:rPr lang="pl-PL" dirty="0"/>
              <a:t>Szczególne osiągniecia (konkursy, olimpiady) - max </a:t>
            </a:r>
            <a:r>
              <a:rPr lang="pl-PL" b="1" dirty="0"/>
              <a:t>18 </a:t>
            </a:r>
            <a:r>
              <a:rPr lang="pl-PL" b="1" dirty="0" smtClean="0"/>
              <a:t>pkt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672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PUNKTY W REKRUTACJI: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Oceny ze świadectwa: z języka polskiego, matematyki i dwóch</a:t>
            </a:r>
          </a:p>
          <a:p>
            <a:pPr marL="0" indent="0">
              <a:buNone/>
            </a:pPr>
            <a:r>
              <a:rPr lang="pl-PL" dirty="0"/>
              <a:t>wybranych zajęć edukacyjnych. Oceny z tych przedmiotów przeliczamy</a:t>
            </a:r>
          </a:p>
          <a:p>
            <a:r>
              <a:rPr lang="pl-PL" dirty="0"/>
              <a:t>na następujące punkty:</a:t>
            </a:r>
          </a:p>
          <a:p>
            <a:r>
              <a:rPr lang="pl-PL" dirty="0" smtClean="0"/>
              <a:t> </a:t>
            </a:r>
            <a:r>
              <a:rPr lang="pl-PL" dirty="0"/>
              <a:t>celujący – </a:t>
            </a:r>
            <a:r>
              <a:rPr lang="pl-PL" b="1" dirty="0"/>
              <a:t>18 pkt</a:t>
            </a:r>
          </a:p>
          <a:p>
            <a:r>
              <a:rPr lang="pl-PL" dirty="0" smtClean="0"/>
              <a:t>bardzo </a:t>
            </a:r>
            <a:r>
              <a:rPr lang="pl-PL" dirty="0"/>
              <a:t>dobry – </a:t>
            </a:r>
            <a:r>
              <a:rPr lang="pl-PL" b="1" dirty="0"/>
              <a:t>17 pkt</a:t>
            </a:r>
          </a:p>
          <a:p>
            <a:r>
              <a:rPr lang="pl-PL" dirty="0" smtClean="0"/>
              <a:t> </a:t>
            </a:r>
            <a:r>
              <a:rPr lang="pl-PL" dirty="0"/>
              <a:t>dobry – </a:t>
            </a:r>
            <a:r>
              <a:rPr lang="pl-PL" b="1" dirty="0"/>
              <a:t>14 pkt</a:t>
            </a:r>
          </a:p>
          <a:p>
            <a:r>
              <a:rPr lang="pl-PL" dirty="0" smtClean="0"/>
              <a:t> </a:t>
            </a:r>
            <a:r>
              <a:rPr lang="pl-PL" dirty="0"/>
              <a:t>dostateczny – </a:t>
            </a:r>
            <a:r>
              <a:rPr lang="pl-PL" b="1" dirty="0"/>
              <a:t>8 pkt</a:t>
            </a:r>
          </a:p>
          <a:p>
            <a:r>
              <a:rPr lang="pl-PL" dirty="0" smtClean="0"/>
              <a:t> </a:t>
            </a:r>
            <a:r>
              <a:rPr lang="pl-PL" dirty="0"/>
              <a:t>dopuszczający – </a:t>
            </a:r>
            <a:r>
              <a:rPr lang="pl-PL" b="1" dirty="0"/>
              <a:t>2 pkt</a:t>
            </a:r>
          </a:p>
        </p:txBody>
      </p:sp>
    </p:spTree>
    <p:extLst>
      <p:ext uri="{BB962C8B-B14F-4D97-AF65-F5344CB8AC3E}">
        <p14:creationId xmlns:p14="http://schemas.microsoft.com/office/powerpoint/2010/main" val="3894957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Terminy rekrutacji czyli co trzeba zrobić i kiedy: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2589213" y="2468245"/>
          <a:ext cx="8915400" cy="3108960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xmlns="" val="3475948357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423823054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9715237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l-PL"/>
                        <a:t>od 13-05-2024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/>
                        <a:t>do 04-07-2024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Złożenie wniosku (podpisanego przez co najmniej jednego rodzica/prawnego opiekuna) wraz z dokumentami o przyjęcie do klasy I publicznej szkoły ponadpodstawowej (dot. oddziałów ogólnodostępnych).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3413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904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Terminy rekrutacji czyli co trzeba zrobić i kiedy: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/>
              <a:t>od </a:t>
            </a:r>
            <a:r>
              <a:rPr lang="pl-PL" b="1" dirty="0" smtClean="0"/>
              <a:t>13-05-2024 do </a:t>
            </a:r>
            <a:r>
              <a:rPr lang="pl-PL" b="1" dirty="0"/>
              <a:t>27-05-2024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Złożenie </a:t>
            </a:r>
            <a:r>
              <a:rPr lang="pl-PL" dirty="0"/>
              <a:t>wniosku (podpisanego przez co najmniej jednego rodzica/prawnego opiekuna) wraz z dokumentami o przyjęcie do klasy I publicznej szkoły ponadpodstawowej, w której dla kandydatów przeprowadza się: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sprawdzian </a:t>
            </a:r>
            <a:r>
              <a:rPr lang="pl-PL" dirty="0"/>
              <a:t>kompetencji językowych – dotyczy szkoły dwujęzycznej, oddziału dwujęzycznego lub oddziału międzynarodowego,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sprawdzian </a:t>
            </a:r>
            <a:r>
              <a:rPr lang="pl-PL" dirty="0"/>
              <a:t>predyspozycji językowych – dotyczy szkoły dwujęzycznej, oddziału dwujęzycznego, w którym utworzono klasę wstępną,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 </a:t>
            </a:r>
            <a:r>
              <a:rPr lang="pl-PL" dirty="0"/>
              <a:t>sprawdzian uzdolnień kierunkowych – dotyczy szkoły, w której jest realizowany program nauczania wymagający od kandydatów szczególnych indywidualnych predyspozycji,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próby </a:t>
            </a:r>
            <a:r>
              <a:rPr lang="pl-PL" dirty="0"/>
              <a:t>sprawności fizycznej - dotyczy szkoły sportowej, mistrzostwa sportowego, oddziału sportowego, oddziału mistrzostwa sportowego lub oddziału przygotowania wojskowego.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2067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Terminy rekrutacji czyli co trzeba zrobić i kiedy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od </a:t>
            </a:r>
            <a:r>
              <a:rPr lang="pl-PL" b="1" dirty="0" smtClean="0"/>
              <a:t>28-05-2024 do </a:t>
            </a:r>
            <a:r>
              <a:rPr lang="pl-PL" b="1" dirty="0"/>
              <a:t>28-06-2024</a:t>
            </a:r>
          </a:p>
          <a:p>
            <a:r>
              <a:rPr lang="pl-PL" dirty="0" smtClean="0"/>
              <a:t>Przeprowadzenie </a:t>
            </a:r>
            <a:r>
              <a:rPr lang="pl-PL" dirty="0"/>
              <a:t>odpowiednio: sprawdzianu kompetencji językowych,</a:t>
            </a:r>
          </a:p>
          <a:p>
            <a:pPr marL="0" indent="0">
              <a:buNone/>
            </a:pPr>
            <a:r>
              <a:rPr lang="pl-PL" dirty="0" smtClean="0"/>
              <a:t>sprawdzianu </a:t>
            </a:r>
            <a:r>
              <a:rPr lang="pl-PL" dirty="0"/>
              <a:t>predyspozycji językowych, sprawdzianu uzdolnień kierunkowych,</a:t>
            </a:r>
          </a:p>
          <a:p>
            <a:pPr marL="0" indent="0">
              <a:buNone/>
            </a:pPr>
            <a:r>
              <a:rPr lang="pl-PL" dirty="0" smtClean="0"/>
              <a:t>prób </a:t>
            </a:r>
            <a:r>
              <a:rPr lang="pl-PL" dirty="0"/>
              <a:t>sprawności fizycznej.</a:t>
            </a:r>
          </a:p>
          <a:p>
            <a:r>
              <a:rPr lang="pl-PL" dirty="0" smtClean="0"/>
              <a:t>Dyrektor </a:t>
            </a:r>
            <a:r>
              <a:rPr lang="pl-PL" dirty="0"/>
              <a:t>szkoły ustala i podaje do publicznej wiadomości szczegółowy termin przeprowadzenia sprawdzianu lub prób sprawności fizycznej, a dla kandydatów, którzy z przyczyn zdrowotnych lub losowych nie mogli do niego przystąpić wyznacza dodatkowy termin.</a:t>
            </a:r>
          </a:p>
        </p:txBody>
      </p:sp>
    </p:spTree>
    <p:extLst>
      <p:ext uri="{BB962C8B-B14F-4D97-AF65-F5344CB8AC3E}">
        <p14:creationId xmlns:p14="http://schemas.microsoft.com/office/powerpoint/2010/main" val="1437671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Terminy rekrutacji czyli co trzeba zrobić i </a:t>
            </a:r>
            <a:r>
              <a:rPr lang="pl-PL" dirty="0" smtClean="0"/>
              <a:t>kiedy: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 </a:t>
            </a:r>
            <a:r>
              <a:rPr lang="pl-PL" b="1" dirty="0" smtClean="0"/>
              <a:t>02-07-2024</a:t>
            </a:r>
            <a:endParaRPr lang="pl-PL" b="1" dirty="0"/>
          </a:p>
          <a:p>
            <a:r>
              <a:rPr lang="pl-PL" dirty="0"/>
              <a:t>Podanie do publicznej wiadomości przez komisję rekrutacyjną listy kandydatów, którzy uzyskali pozytywny wynik odpowiednio: sprawdzianu kompetencji językowych, sprawdzianu predyspozycji językowych, sprawdzianu uzdolnień kierunkowych, prób sprawności fizycznej.</a:t>
            </a:r>
          </a:p>
        </p:txBody>
      </p:sp>
    </p:spTree>
    <p:extLst>
      <p:ext uri="{BB962C8B-B14F-4D97-AF65-F5344CB8AC3E}">
        <p14:creationId xmlns:p14="http://schemas.microsoft.com/office/powerpoint/2010/main" val="953223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wybrać DOBRĄ szkołę ponadpodstawową: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Wybierając szkołę i zawód powinniśmy uwzględnić nasze wewnętrzne i zewnętrzne zasoby:</a:t>
            </a:r>
          </a:p>
          <a:p>
            <a:r>
              <a:rPr lang="pl-PL" dirty="0" smtClean="0"/>
              <a:t>Zainteresowania</a:t>
            </a:r>
          </a:p>
          <a:p>
            <a:r>
              <a:rPr lang="pl-PL" dirty="0" smtClean="0"/>
              <a:t>Umiejętności, zdolności</a:t>
            </a:r>
          </a:p>
          <a:p>
            <a:r>
              <a:rPr lang="pl-PL" dirty="0" smtClean="0"/>
              <a:t>Predyspozycje zawodowe</a:t>
            </a:r>
          </a:p>
          <a:p>
            <a:r>
              <a:rPr lang="pl-PL" dirty="0" smtClean="0"/>
              <a:t>Charakter i temperament</a:t>
            </a:r>
          </a:p>
          <a:p>
            <a:r>
              <a:rPr lang="pl-PL" dirty="0" smtClean="0"/>
              <a:t>Wartości</a:t>
            </a:r>
          </a:p>
          <a:p>
            <a:r>
              <a:rPr lang="pl-PL" dirty="0"/>
              <a:t> S</a:t>
            </a:r>
            <a:r>
              <a:rPr lang="pl-PL" dirty="0" smtClean="0"/>
              <a:t>tan zdrowia</a:t>
            </a:r>
          </a:p>
          <a:p>
            <a:r>
              <a:rPr lang="pl-PL" dirty="0" smtClean="0"/>
              <a:t>Ścieżki zawodów i kształcenia oraz aktualny rynek pracy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2963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Terminy rekrutacji czyli co trzeba zrobić i kiedy: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od </a:t>
            </a:r>
            <a:r>
              <a:rPr lang="pl-PL" b="1" dirty="0" smtClean="0"/>
              <a:t>21-06-2024 do 04-07-2024</a:t>
            </a:r>
            <a:endParaRPr lang="pl-PL" b="1" dirty="0"/>
          </a:p>
          <a:p>
            <a:endParaRPr lang="pl-PL" dirty="0"/>
          </a:p>
          <a:p>
            <a:r>
              <a:rPr lang="pl-PL" dirty="0"/>
              <a:t>Uzupełnienie wniosku o przyjęcie do klasy I publicznej szkoły ponadpodstawowej o świadectwo ukończenia szkoły podstawowej i zaświadczenie o wyniku egzaminu ósmoklasisty.</a:t>
            </a:r>
          </a:p>
        </p:txBody>
      </p:sp>
    </p:spTree>
    <p:extLst>
      <p:ext uri="{BB962C8B-B14F-4D97-AF65-F5344CB8AC3E}">
        <p14:creationId xmlns:p14="http://schemas.microsoft.com/office/powerpoint/2010/main" val="1563459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Terminy rekrutacji czyli co trzeba zrobić i kiedy: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 </a:t>
            </a:r>
            <a:r>
              <a:rPr lang="pl-PL" b="1" dirty="0"/>
              <a:t>11-07-2024 godz. 12:00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Podanie do publicznej wiadomości przez komisję rekrutacyjną listy </a:t>
            </a:r>
            <a:r>
              <a:rPr lang="pl-PL" dirty="0" smtClean="0"/>
              <a:t>kandydatów zakwalifikowanych </a:t>
            </a:r>
            <a:r>
              <a:rPr lang="pl-PL" dirty="0"/>
              <a:t>i kandydatów niezakwalifikowanych.</a:t>
            </a:r>
          </a:p>
        </p:txBody>
      </p:sp>
    </p:spTree>
    <p:extLst>
      <p:ext uri="{BB962C8B-B14F-4D97-AF65-F5344CB8AC3E}">
        <p14:creationId xmlns:p14="http://schemas.microsoft.com/office/powerpoint/2010/main" val="2500772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Terminy rekrutacji czyli co trzeba zrobić i kiedy: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b="1" dirty="0"/>
              <a:t>od </a:t>
            </a:r>
            <a:r>
              <a:rPr lang="pl-PL" b="1" dirty="0" smtClean="0"/>
              <a:t>11-07-2024 do </a:t>
            </a:r>
            <a:r>
              <a:rPr lang="pl-PL" b="1" dirty="0"/>
              <a:t>15-07-2024 godz. </a:t>
            </a:r>
            <a:r>
              <a:rPr lang="pl-PL" b="1" dirty="0" smtClean="0"/>
              <a:t>15:00</a:t>
            </a:r>
          </a:p>
          <a:p>
            <a:pPr marL="0" indent="0">
              <a:buNone/>
            </a:pPr>
            <a:r>
              <a:rPr lang="pl-PL" dirty="0" smtClean="0"/>
              <a:t>Potwierdzenie </a:t>
            </a:r>
            <a:r>
              <a:rPr lang="pl-PL" dirty="0"/>
              <a:t>woli przyjęcia do klasy I publicznej szkoły ponadpodstawowej, do której kandydat został zakwalifikowany w postaci </a:t>
            </a:r>
            <a:r>
              <a:rPr lang="pl-PL" dirty="0" smtClean="0"/>
              <a:t>przedłożenia:</a:t>
            </a:r>
          </a:p>
          <a:p>
            <a:r>
              <a:rPr lang="pl-PL" dirty="0" smtClean="0"/>
              <a:t>oryginału </a:t>
            </a:r>
            <a:r>
              <a:rPr lang="pl-PL" dirty="0"/>
              <a:t>świadectwa ukończenia szkoły podstawowej</a:t>
            </a:r>
            <a:r>
              <a:rPr lang="pl-PL" dirty="0" smtClean="0"/>
              <a:t>,</a:t>
            </a:r>
          </a:p>
          <a:p>
            <a:r>
              <a:rPr lang="pl-PL" dirty="0" smtClean="0"/>
              <a:t>oryginału </a:t>
            </a:r>
            <a:r>
              <a:rPr lang="pl-PL" dirty="0"/>
              <a:t>zaświadczenia o wynikach egzaminu ósmoklasisty, o ile nie zostały one złożone w uzupełnieniu wniosku o przyjęcie do szkoły,</a:t>
            </a:r>
          </a:p>
          <a:p>
            <a:r>
              <a:rPr lang="pl-PL" dirty="0" smtClean="0"/>
              <a:t>zaświadczenia </a:t>
            </a:r>
            <a:r>
              <a:rPr lang="pl-PL" dirty="0"/>
              <a:t>lekarskiego zawierającego orzeczenie o braku przeciwwskazań zdrowotnych do podjęcia praktycznej nauki zawodu (w przypadku kandydatów do szkoły prowadzącej kształcenie zawodowe (art. 134 ust. 1 pkt 2 ww. ustawy)),</a:t>
            </a:r>
          </a:p>
          <a:p>
            <a:r>
              <a:rPr lang="pl-PL" dirty="0" smtClean="0"/>
              <a:t>orzeczenia </a:t>
            </a:r>
            <a:r>
              <a:rPr lang="pl-PL" dirty="0"/>
              <a:t>lekarskiego o braku przeciwwskazań zdrowotnych do kierowania pojazdami (w przypadku kandydatów do szkoły prowadzącej kształcenie w zawodzie, dla którego podstawa programowa kształcenia w zawodzie szkolnictwa branżowego przewiduje przygotowanie do uzyskania umiejętności kierowania pojazdem silnikowym (art. 134 ust. 1 pkt 4 ww. ustawy),</a:t>
            </a:r>
          </a:p>
          <a:p>
            <a:r>
              <a:rPr lang="pl-PL" dirty="0" smtClean="0"/>
              <a:t>orzeczenia </a:t>
            </a:r>
            <a:r>
              <a:rPr lang="pl-PL" dirty="0"/>
              <a:t>psychologicznego o braku przeciwwskazań psychologicznych do kierowania pojazdem silnikowym (w przypadku kandydatów do szkoły prowadzącej kształcenie w zawodzie, dla którego podstawa programowa kształcenia w zawodzie szkolnictwa branżowego przewiduje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9140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Terminy rekrutacji czyli co trzeba zrobić i kiedy: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 </a:t>
            </a:r>
            <a:r>
              <a:rPr lang="pl-PL" b="1" dirty="0"/>
              <a:t>16-07-2024 godz. </a:t>
            </a:r>
            <a:r>
              <a:rPr lang="pl-PL" b="1" dirty="0" smtClean="0"/>
              <a:t>12:00</a:t>
            </a:r>
            <a:endParaRPr lang="pl-PL" b="1" dirty="0"/>
          </a:p>
          <a:p>
            <a:endParaRPr lang="pl-PL" dirty="0"/>
          </a:p>
          <a:p>
            <a:r>
              <a:rPr lang="pl-PL" dirty="0"/>
              <a:t>Podanie do publicznej wiadomości przez komisję rekrutacyjną listy </a:t>
            </a:r>
            <a:r>
              <a:rPr lang="pl-PL" dirty="0" smtClean="0"/>
              <a:t>kandydatów przyjętych </a:t>
            </a:r>
            <a:r>
              <a:rPr lang="pl-PL" dirty="0"/>
              <a:t>i kandydatów nieprzyjętych.</a:t>
            </a:r>
          </a:p>
        </p:txBody>
      </p:sp>
    </p:spTree>
    <p:extLst>
      <p:ext uri="{BB962C8B-B14F-4D97-AF65-F5344CB8AC3E}">
        <p14:creationId xmlns:p14="http://schemas.microsoft.com/office/powerpoint/2010/main" val="1821139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1988461"/>
          </a:xfrm>
        </p:spPr>
        <p:txBody>
          <a:bodyPr>
            <a:normAutofit fontScale="90000"/>
          </a:bodyPr>
          <a:lstStyle/>
          <a:p>
            <a:r>
              <a:rPr lang="pl-PL" dirty="0"/>
              <a:t>Elektroniczna rekrutacja do szkół ponadpodstawowych odbywa się za pośrednictwem systemu</a:t>
            </a:r>
            <a:br>
              <a:rPr lang="pl-PL" dirty="0"/>
            </a:br>
            <a:r>
              <a:rPr lang="pl-PL" dirty="0"/>
              <a:t>OMIKRON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12" y="2612570"/>
            <a:ext cx="8915400" cy="32986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 smtClean="0"/>
          </a:p>
          <a:p>
            <a:r>
              <a:rPr lang="pl-PL" dirty="0"/>
              <a:t>Na stronie elektronicznego systemu rekrutacji możliwe będzie:</a:t>
            </a:r>
          </a:p>
          <a:p>
            <a:r>
              <a:rPr lang="pl-PL" dirty="0" smtClean="0"/>
              <a:t>Zapoznanie </a:t>
            </a:r>
            <a:r>
              <a:rPr lang="pl-PL" dirty="0"/>
              <a:t>się z ofertą szkół biorących udział w elektronicznej rekrutacji (pozycja </a:t>
            </a:r>
            <a:r>
              <a:rPr lang="pl-PL" dirty="0" smtClean="0"/>
              <a:t>menu </a:t>
            </a:r>
            <a:r>
              <a:rPr lang="pl-PL" b="1" dirty="0" smtClean="0"/>
              <a:t>Informator </a:t>
            </a:r>
            <a:r>
              <a:rPr lang="pl-PL" b="1" dirty="0"/>
              <a:t>o ofercie</a:t>
            </a:r>
            <a:r>
              <a:rPr lang="pl-PL" dirty="0"/>
              <a:t>). Po wyświetleniu oferty szkoły będzie możliwe zapoznanie się </a:t>
            </a:r>
            <a:r>
              <a:rPr lang="pl-PL" dirty="0" smtClean="0"/>
              <a:t>z danymi </a:t>
            </a:r>
            <a:r>
              <a:rPr lang="pl-PL" dirty="0"/>
              <a:t>teleadresowymi szkoły oraz z listą klas/grup rekrutacyjnych, w tym z </a:t>
            </a:r>
            <a:r>
              <a:rPr lang="pl-PL" dirty="0" smtClean="0"/>
              <a:t>informacją o </a:t>
            </a:r>
            <a:r>
              <a:rPr lang="pl-PL" dirty="0"/>
              <a:t>punktowanych przedmiotach.</a:t>
            </a:r>
          </a:p>
          <a:p>
            <a:r>
              <a:rPr lang="pl-PL" dirty="0" smtClean="0"/>
              <a:t> </a:t>
            </a:r>
            <a:r>
              <a:rPr lang="pl-PL" dirty="0"/>
              <a:t>Zapoznanie się z zasadami rekrutacji oraz terminarzem (pozycja </a:t>
            </a:r>
            <a:r>
              <a:rPr lang="pl-PL" b="1" dirty="0"/>
              <a:t>Zasady </a:t>
            </a:r>
            <a:r>
              <a:rPr lang="pl-PL" b="1" dirty="0" err="1" smtClean="0"/>
              <a:t>rekrutacji,Terminarz</a:t>
            </a:r>
            <a:r>
              <a:rPr lang="pl-PL" b="1" dirty="0"/>
              <a:t>).</a:t>
            </a:r>
          </a:p>
          <a:p>
            <a:r>
              <a:rPr lang="pl-PL" dirty="0" smtClean="0"/>
              <a:t> </a:t>
            </a:r>
            <a:r>
              <a:rPr lang="pl-PL" dirty="0"/>
              <a:t>Zarejestrowanie wniosku (pozycja </a:t>
            </a:r>
            <a:r>
              <a:rPr lang="pl-PL" b="1" dirty="0"/>
              <a:t>Zarejestruj</a:t>
            </a:r>
            <a:r>
              <a:rPr lang="pl-PL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2005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538" y="2349247"/>
            <a:ext cx="7105650" cy="3914775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264229" y="119078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zapoznanie się z zasadami naboru oraz terminarzem rekrutacji (pozycja </a:t>
            </a:r>
            <a:r>
              <a:rPr lang="pl-PL" b="1" dirty="0" smtClean="0"/>
              <a:t>Zasady naboru</a:t>
            </a:r>
            <a:r>
              <a:rPr lang="pl-PL" b="1" dirty="0"/>
              <a:t>, Terminarz</a:t>
            </a:r>
            <a:r>
              <a:rPr lang="pl-PL" dirty="0"/>
              <a:t>) – panel po lewej stronie</a:t>
            </a:r>
          </a:p>
        </p:txBody>
      </p:sp>
    </p:spTree>
    <p:extLst>
      <p:ext uri="{BB962C8B-B14F-4D97-AF65-F5344CB8AC3E}">
        <p14:creationId xmlns:p14="http://schemas.microsoft.com/office/powerpoint/2010/main" val="18395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166" y="1818864"/>
            <a:ext cx="7181850" cy="3990975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251166" y="10419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wypełnienie wniosku rekrutacyjnego - opcja </a:t>
            </a:r>
            <a:r>
              <a:rPr lang="pl-PL" b="1" dirty="0"/>
              <a:t>Zarejestruj się lub Zaloguj się.</a:t>
            </a:r>
          </a:p>
        </p:txBody>
      </p:sp>
    </p:spTree>
    <p:extLst>
      <p:ext uri="{BB962C8B-B14F-4D97-AF65-F5344CB8AC3E}">
        <p14:creationId xmlns:p14="http://schemas.microsoft.com/office/powerpoint/2010/main" val="3522531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Pamiętaj! 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Przy </a:t>
            </a:r>
            <a:r>
              <a:rPr lang="pl-PL" b="1" dirty="0">
                <a:solidFill>
                  <a:srgbClr val="FF0000"/>
                </a:solidFill>
              </a:rPr>
              <a:t>wprowadzaniu wniosku, za pierwszym razem logujesz się za pomocą </a:t>
            </a:r>
            <a:r>
              <a:rPr lang="pl-PL" b="1" dirty="0" err="1" smtClean="0">
                <a:solidFill>
                  <a:srgbClr val="FF0000"/>
                </a:solidFill>
              </a:rPr>
              <a:t>peselu,imienia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>
                <a:solidFill>
                  <a:srgbClr val="FF0000"/>
                </a:solidFill>
              </a:rPr>
              <a:t>i nazwiska. System poprosi Cię o ustalenie hasła i o zapisaniu </a:t>
            </a:r>
            <a:r>
              <a:rPr lang="pl-PL" b="1" dirty="0" smtClean="0">
                <a:solidFill>
                  <a:srgbClr val="FF0000"/>
                </a:solidFill>
              </a:rPr>
              <a:t>całego wniosku</a:t>
            </a:r>
            <a:r>
              <a:rPr lang="pl-PL" b="1" dirty="0">
                <a:solidFill>
                  <a:srgbClr val="FF0000"/>
                </a:solidFill>
              </a:rPr>
              <a:t>. Każdym następnym razem będziesz logował się już przez panel: </a:t>
            </a:r>
            <a:r>
              <a:rPr lang="pl-PL" b="1" dirty="0" smtClean="0">
                <a:solidFill>
                  <a:srgbClr val="FF0000"/>
                </a:solidFill>
              </a:rPr>
              <a:t>Zaloguj (pesel </a:t>
            </a:r>
            <a:r>
              <a:rPr lang="pl-PL" b="1" dirty="0">
                <a:solidFill>
                  <a:srgbClr val="FF0000"/>
                </a:solidFill>
              </a:rPr>
              <a:t>i hasło</a:t>
            </a:r>
            <a:r>
              <a:rPr lang="pl-PL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pl-PL" b="1" dirty="0">
                <a:solidFill>
                  <a:schemeClr val="tx1"/>
                </a:solidFill>
              </a:rPr>
              <a:t>Po wypełnieniu i zapisaniu wniosku, kandydat (po zalogowaniu) ma </a:t>
            </a:r>
            <a:r>
              <a:rPr lang="pl-PL" b="1" dirty="0" smtClean="0">
                <a:solidFill>
                  <a:schemeClr val="tx1"/>
                </a:solidFill>
              </a:rPr>
              <a:t>możliwość sprawdzenia </a:t>
            </a:r>
            <a:r>
              <a:rPr lang="pl-PL" b="1" dirty="0">
                <a:solidFill>
                  <a:schemeClr val="tx1"/>
                </a:solidFill>
              </a:rPr>
              <a:t>statusu wniosku na każdym etapie rekrutacji. Ważne jest, abyś </a:t>
            </a:r>
            <a:r>
              <a:rPr lang="pl-PL" b="1" dirty="0" smtClean="0">
                <a:solidFill>
                  <a:schemeClr val="tx1"/>
                </a:solidFill>
              </a:rPr>
              <a:t>po dostarczeniu </a:t>
            </a:r>
            <a:r>
              <a:rPr lang="pl-PL" b="1" dirty="0">
                <a:solidFill>
                  <a:schemeClr val="tx1"/>
                </a:solidFill>
              </a:rPr>
              <a:t>ocen z egzaminów, świadectwa i swoich osiągnieć upewnił się </a:t>
            </a:r>
            <a:r>
              <a:rPr lang="pl-PL" b="1" dirty="0" smtClean="0">
                <a:solidFill>
                  <a:schemeClr val="tx1"/>
                </a:solidFill>
              </a:rPr>
              <a:t>czy oceny </a:t>
            </a:r>
            <a:r>
              <a:rPr lang="pl-PL" b="1" dirty="0">
                <a:solidFill>
                  <a:schemeClr val="tx1"/>
                </a:solidFill>
              </a:rPr>
              <a:t>wprowadzone przez szkołę pierwszego wyboru zostały </a:t>
            </a:r>
            <a:r>
              <a:rPr lang="pl-PL" b="1" dirty="0" smtClean="0">
                <a:solidFill>
                  <a:schemeClr val="tx1"/>
                </a:solidFill>
              </a:rPr>
              <a:t>poprawnie wprowadzone </a:t>
            </a:r>
            <a:r>
              <a:rPr lang="pl-PL" b="1" dirty="0">
                <a:solidFill>
                  <a:schemeClr val="tx1"/>
                </a:solidFill>
              </a:rPr>
              <a:t>do </a:t>
            </a:r>
            <a:r>
              <a:rPr lang="pl-PL" b="1" dirty="0" smtClean="0">
                <a:solidFill>
                  <a:schemeClr val="tx1"/>
                </a:solidFill>
              </a:rPr>
              <a:t>systemu.</a:t>
            </a:r>
            <a:endParaRPr lang="pl-P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55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 Y T A N I A I O D P O W I E D Z I 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pl-PL" dirty="0"/>
          </a:p>
          <a:p>
            <a:r>
              <a:rPr lang="pl-PL" dirty="0"/>
              <a:t>P: Co to jest „szkoła pierwszego wyboru” ?</a:t>
            </a:r>
          </a:p>
          <a:p>
            <a:r>
              <a:rPr lang="pl-PL" dirty="0"/>
              <a:t>Odp.: Szkoła pierwszego wyboru to jest szkoła, którą uczeń umieści jako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pierwszą na </a:t>
            </a:r>
            <a:r>
              <a:rPr lang="pl-PL" dirty="0"/>
              <a:t>swojej liście wybranych przez siebie szkół</a:t>
            </a:r>
          </a:p>
          <a:p>
            <a:r>
              <a:rPr lang="pl-PL" dirty="0"/>
              <a:t>P: Gdzie i w jaki sposób dostarczamy wniosek do szkół?</a:t>
            </a:r>
          </a:p>
          <a:p>
            <a:r>
              <a:rPr lang="pl-PL" dirty="0"/>
              <a:t>Odp</a:t>
            </a:r>
            <a:r>
              <a:rPr lang="pl-PL" dirty="0" smtClean="0"/>
              <a:t>.: Kandydat </a:t>
            </a:r>
            <a:r>
              <a:rPr lang="pl-PL" dirty="0"/>
              <a:t>może złożyć wniosek na dwa sposoby:</a:t>
            </a:r>
          </a:p>
          <a:p>
            <a:r>
              <a:rPr lang="pl-PL" dirty="0" smtClean="0"/>
              <a:t>Osobiście </a:t>
            </a:r>
            <a:r>
              <a:rPr lang="pl-PL" dirty="0"/>
              <a:t>– poprzez wydrukowanie z systemu wniosku, który należy podpisać i</a:t>
            </a:r>
          </a:p>
          <a:p>
            <a:pPr marL="0" indent="0">
              <a:buNone/>
            </a:pPr>
            <a:r>
              <a:rPr lang="pl-PL" dirty="0"/>
              <a:t>dostarczyć do placówki pierwszego wyboru.</a:t>
            </a:r>
          </a:p>
          <a:p>
            <a:r>
              <a:rPr lang="pl-PL" dirty="0" smtClean="0"/>
              <a:t>Elektronicznie </a:t>
            </a:r>
            <a:r>
              <a:rPr lang="pl-PL" dirty="0"/>
              <a:t>– poprzez złożenie przez rodziców/prawnych opiekunów e-podpisu.</a:t>
            </a:r>
          </a:p>
          <a:p>
            <a:pPr marL="0" indent="0">
              <a:buNone/>
            </a:pPr>
            <a:r>
              <a:rPr lang="pl-PL" dirty="0"/>
              <a:t>Warunkiem skorzystania z tej opcji jest posiadanie przez rodziców/prawnych opiekunów</a:t>
            </a:r>
          </a:p>
          <a:p>
            <a:pPr marL="0" indent="0">
              <a:buNone/>
            </a:pPr>
            <a:r>
              <a:rPr lang="pl-PL" dirty="0"/>
              <a:t>Profilu Zaufanego lub e-dowodu lub podpisu kwalifikowanego). Wybór elektronicznej</a:t>
            </a:r>
          </a:p>
          <a:p>
            <a:pPr marL="0" indent="0">
              <a:buNone/>
            </a:pPr>
            <a:r>
              <a:rPr lang="pl-PL" dirty="0"/>
              <a:t>formy złożenia wniosku nie wymaga złożenia wersji papierowej w placówce </a:t>
            </a:r>
            <a:r>
              <a:rPr lang="pl-PL" dirty="0" smtClean="0"/>
              <a:t>pierwszego wyboru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5527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 Y T A N I A I O D P O W I E D Z I 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P: Czy uczeń dostaje się do wszystkich szkół ze swojej listy i może sobie </a:t>
            </a:r>
            <a:r>
              <a:rPr lang="pl-PL" dirty="0" smtClean="0"/>
              <a:t>wybrać szkołę</a:t>
            </a:r>
            <a:r>
              <a:rPr lang="pl-PL" dirty="0"/>
              <a:t>?</a:t>
            </a:r>
          </a:p>
          <a:p>
            <a:r>
              <a:rPr lang="pl-PL" dirty="0"/>
              <a:t>Odp.: Nie. Uczeń dostaje się do szkoły, do której spełnia kryteria punktowe. </a:t>
            </a:r>
            <a:r>
              <a:rPr lang="pl-PL" dirty="0" smtClean="0"/>
              <a:t>Jeśli nie </a:t>
            </a:r>
            <a:r>
              <a:rPr lang="pl-PL" dirty="0"/>
              <a:t>dostanie się do szkoły, którą ma pierwszą na liście, system przesunie go </a:t>
            </a:r>
            <a:r>
              <a:rPr lang="pl-PL" dirty="0" smtClean="0"/>
              <a:t>niżej i </a:t>
            </a:r>
            <a:r>
              <a:rPr lang="pl-PL" dirty="0"/>
              <a:t>tak po kolei, aż do szkoły/oddziału, do którego spełnia wymogi punktowe.</a:t>
            </a:r>
          </a:p>
        </p:txBody>
      </p:sp>
    </p:spTree>
    <p:extLst>
      <p:ext uri="{BB962C8B-B14F-4D97-AF65-F5344CB8AC3E}">
        <p14:creationId xmlns:p14="http://schemas.microsoft.com/office/powerpoint/2010/main" val="32922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488672" y="152358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Jeśli masz problem z określeniem</a:t>
            </a:r>
          </a:p>
          <a:p>
            <a:r>
              <a:rPr lang="pl-PL" dirty="0"/>
              <a:t>swoich zasobów skorzystaj z pomocy</a:t>
            </a:r>
          </a:p>
          <a:p>
            <a:r>
              <a:rPr lang="pl-PL" dirty="0"/>
              <a:t>doradcy zawodowego w Twojej</a:t>
            </a:r>
          </a:p>
          <a:p>
            <a:r>
              <a:rPr lang="pl-PL" dirty="0"/>
              <a:t>szkole lub w najbliższej poradni</a:t>
            </a:r>
          </a:p>
          <a:p>
            <a:r>
              <a:rPr lang="pl-PL" dirty="0" err="1"/>
              <a:t>psychologiczno</a:t>
            </a:r>
            <a:r>
              <a:rPr lang="pl-PL" dirty="0"/>
              <a:t> - pedagogicznej.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469" y="2898334"/>
            <a:ext cx="4702628" cy="316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42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 Y T A N I A I O D P O W I E D Z I 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P.: Czy mogę zmienić kolejność szkół, po tym jak dostarczę wniosek do </a:t>
            </a:r>
            <a:r>
              <a:rPr lang="pl-PL" dirty="0" smtClean="0"/>
              <a:t>szkoły pierwszego </a:t>
            </a:r>
            <a:r>
              <a:rPr lang="pl-PL" dirty="0"/>
              <a:t>wyboru?</a:t>
            </a:r>
          </a:p>
          <a:p>
            <a:r>
              <a:rPr lang="pl-PL" dirty="0"/>
              <a:t>Odp.: Można, ale należy zwrócić się do szkoły pierwszego wyboru o </a:t>
            </a:r>
            <a:r>
              <a:rPr lang="pl-PL" dirty="0" smtClean="0"/>
              <a:t>anulowanie potwierdzenia </a:t>
            </a:r>
            <a:r>
              <a:rPr lang="pl-PL" dirty="0"/>
              <a:t>wniosku w systemie Omikron. Dopóki wniosek nie </a:t>
            </a:r>
            <a:r>
              <a:rPr lang="pl-PL" dirty="0" smtClean="0"/>
              <a:t>jest dostarczony </a:t>
            </a:r>
            <a:r>
              <a:rPr lang="pl-PL" dirty="0"/>
              <a:t>do szkoły lub potwierdzony, uczeń może edytować i </a:t>
            </a:r>
            <a:r>
              <a:rPr lang="pl-PL" dirty="0" smtClean="0"/>
              <a:t>zmieniać kolejność </a:t>
            </a:r>
            <a:r>
              <a:rPr lang="pl-PL" dirty="0"/>
              <a:t>dowolną ilość razy.</a:t>
            </a:r>
          </a:p>
        </p:txBody>
      </p:sp>
    </p:spTree>
    <p:extLst>
      <p:ext uri="{BB962C8B-B14F-4D97-AF65-F5344CB8AC3E}">
        <p14:creationId xmlns:p14="http://schemas.microsoft.com/office/powerpoint/2010/main" val="25841276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 Y T A N I A I O D P O W I E D Z I 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P: Co jeśli uczeń zapomni hasła do swojego konta w systemie?</a:t>
            </a:r>
          </a:p>
          <a:p>
            <a:r>
              <a:rPr lang="pl-PL" dirty="0"/>
              <a:t>Odp.: Jeżeli podczas wypełniania elektronicznego wniosku (który został zapisany)</a:t>
            </a:r>
          </a:p>
          <a:p>
            <a:pPr marL="0" indent="0">
              <a:buNone/>
            </a:pPr>
            <a:r>
              <a:rPr lang="pl-PL" dirty="0"/>
              <a:t>został podany poprawny adres e-mail w panelu „Dane rodzica lub ucznia”,</a:t>
            </a:r>
          </a:p>
          <a:p>
            <a:pPr marL="0" indent="0">
              <a:buNone/>
            </a:pPr>
            <a:r>
              <a:rPr lang="pl-PL" dirty="0"/>
              <a:t>w sytuacji utraty hasła, kandydat może je zmienić samodzielnie. Na stronie</a:t>
            </a:r>
          </a:p>
          <a:p>
            <a:pPr marL="0" indent="0">
              <a:buNone/>
            </a:pPr>
            <a:r>
              <a:rPr lang="pl-PL" dirty="0"/>
              <a:t>systemu należy wybrać opcję „Zapomniałem hasła”.</a:t>
            </a:r>
          </a:p>
          <a:p>
            <a:r>
              <a:rPr lang="pl-PL" dirty="0"/>
              <a:t>Należy wprowadzić PESEL kandydata oraz adres e-mail podany podczas</a:t>
            </a:r>
          </a:p>
          <a:p>
            <a:pPr marL="0" indent="0">
              <a:buNone/>
            </a:pPr>
            <a:r>
              <a:rPr lang="pl-PL" dirty="0"/>
              <a:t>wypełniania wniosku, następnie naciskamy: „Generuj nowe hasło i wyślij na</a:t>
            </a:r>
          </a:p>
          <a:p>
            <a:pPr marL="0" indent="0">
              <a:buNone/>
            </a:pPr>
            <a:r>
              <a:rPr lang="pl-PL" dirty="0"/>
              <a:t>podany adres e-mail”. Jeżeli uczeń zapomniał wpisać e-maila, aby uzyskać hasło</a:t>
            </a:r>
          </a:p>
          <a:p>
            <a:pPr marL="0" indent="0">
              <a:buNone/>
            </a:pPr>
            <a:r>
              <a:rPr lang="pl-PL" dirty="0"/>
              <a:t>musi się udać do szkoły pierwszego wyboru.</a:t>
            </a:r>
          </a:p>
          <a:p>
            <a:r>
              <a:rPr lang="pl-PL" dirty="0"/>
              <a:t>Jeśli uczeń wypełni wniosek, ale nie kliknie na końcu „zapisz” po </a:t>
            </a:r>
            <a:r>
              <a:rPr lang="pl-PL" dirty="0" smtClean="0"/>
              <a:t>wylogowaniu</a:t>
            </a:r>
          </a:p>
          <a:p>
            <a:pPr marL="0" indent="0">
              <a:buNone/>
            </a:pPr>
            <a:r>
              <a:rPr lang="pl-PL" dirty="0" smtClean="0"/>
              <a:t>jego </a:t>
            </a:r>
            <a:r>
              <a:rPr lang="pl-PL" dirty="0"/>
              <a:t>dane zostaną utracone.</a:t>
            </a:r>
          </a:p>
        </p:txBody>
      </p:sp>
    </p:spTree>
    <p:extLst>
      <p:ext uri="{BB962C8B-B14F-4D97-AF65-F5344CB8AC3E}">
        <p14:creationId xmlns:p14="http://schemas.microsoft.com/office/powerpoint/2010/main" val="31394304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604" y="1280160"/>
            <a:ext cx="8431845" cy="479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436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799806" y="143111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b="1" dirty="0"/>
              <a:t>Ósmoklasisto!</a:t>
            </a:r>
          </a:p>
          <a:p>
            <a:r>
              <a:rPr lang="pl-PL" sz="2000" b="1" dirty="0"/>
              <a:t>Planowanie swojej przyszłości</a:t>
            </a:r>
          </a:p>
          <a:p>
            <a:r>
              <a:rPr lang="pl-PL" sz="2000" b="1" dirty="0"/>
              <a:t>nie jest proste,</a:t>
            </a:r>
          </a:p>
          <a:p>
            <a:r>
              <a:rPr lang="pl-PL" sz="2000" b="1" dirty="0"/>
              <a:t>ale pamiętaj nie jesteś w tych wyborach sam!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623" y="2957376"/>
            <a:ext cx="38100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6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12" y="624111"/>
            <a:ext cx="8915400" cy="5287112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Po zakończeniu szkoły podstawowej uczeń może wybrać następujące ścieżki</a:t>
            </a:r>
          </a:p>
          <a:p>
            <a:r>
              <a:rPr lang="pl-PL" dirty="0"/>
              <a:t>kształcenia:</a:t>
            </a:r>
          </a:p>
          <a:p>
            <a:r>
              <a:rPr lang="pl-PL" dirty="0" smtClean="0"/>
              <a:t> </a:t>
            </a:r>
            <a:r>
              <a:rPr lang="pl-PL" dirty="0"/>
              <a:t>liceum ogólnokształcące (matura) - studia</a:t>
            </a:r>
          </a:p>
          <a:p>
            <a:r>
              <a:rPr lang="pl-PL" dirty="0" smtClean="0"/>
              <a:t>liceum </a:t>
            </a:r>
            <a:r>
              <a:rPr lang="pl-PL" dirty="0"/>
              <a:t>ogólnokształcące - szkoła policealna</a:t>
            </a:r>
          </a:p>
          <a:p>
            <a:r>
              <a:rPr lang="pl-PL" dirty="0" smtClean="0"/>
              <a:t> </a:t>
            </a:r>
            <a:r>
              <a:rPr lang="pl-PL" dirty="0"/>
              <a:t>liceum ogólnokształcące - kursy kwalifikacyjne</a:t>
            </a:r>
          </a:p>
          <a:p>
            <a:r>
              <a:rPr lang="pl-PL" dirty="0" smtClean="0"/>
              <a:t>technikum </a:t>
            </a:r>
            <a:r>
              <a:rPr lang="pl-PL" dirty="0"/>
              <a:t>(matura) - studia</a:t>
            </a:r>
          </a:p>
          <a:p>
            <a:r>
              <a:rPr lang="pl-PL" dirty="0" smtClean="0"/>
              <a:t> </a:t>
            </a:r>
            <a:r>
              <a:rPr lang="pl-PL" dirty="0"/>
              <a:t>technikum - szkoła policealna</a:t>
            </a:r>
          </a:p>
          <a:p>
            <a:r>
              <a:rPr lang="pl-PL" dirty="0" smtClean="0"/>
              <a:t> </a:t>
            </a:r>
            <a:r>
              <a:rPr lang="pl-PL" dirty="0"/>
              <a:t>technikum (matura) - szkoła policealna - studia</a:t>
            </a:r>
          </a:p>
          <a:p>
            <a:r>
              <a:rPr lang="pl-PL" dirty="0" smtClean="0"/>
              <a:t> </a:t>
            </a:r>
            <a:r>
              <a:rPr lang="pl-PL" dirty="0"/>
              <a:t>technikum - kursy kwalifikacyjne</a:t>
            </a:r>
          </a:p>
          <a:p>
            <a:r>
              <a:rPr lang="pl-PL" dirty="0" smtClean="0"/>
              <a:t>branżowa </a:t>
            </a:r>
            <a:r>
              <a:rPr lang="pl-PL" dirty="0"/>
              <a:t>szkoła I stopnia - branżowa szkoła II stopnia</a:t>
            </a:r>
          </a:p>
          <a:p>
            <a:r>
              <a:rPr lang="pl-PL" dirty="0" smtClean="0"/>
              <a:t>branżowa </a:t>
            </a:r>
            <a:r>
              <a:rPr lang="pl-PL" dirty="0"/>
              <a:t>szkoła I stopnia - branżowa szkoła II stopnia (matura) - studia</a:t>
            </a:r>
          </a:p>
          <a:p>
            <a:r>
              <a:rPr lang="pl-PL" dirty="0" smtClean="0"/>
              <a:t> </a:t>
            </a:r>
            <a:r>
              <a:rPr lang="pl-PL" dirty="0"/>
              <a:t>branżowa szkoła I stopnia – liceum ogólnokształcące dla dorosłych –</a:t>
            </a:r>
          </a:p>
          <a:p>
            <a:r>
              <a:rPr lang="pl-PL" dirty="0"/>
              <a:t>szkoła policealna</a:t>
            </a:r>
          </a:p>
          <a:p>
            <a:r>
              <a:rPr lang="pl-PL" dirty="0" smtClean="0"/>
              <a:t> </a:t>
            </a:r>
            <a:r>
              <a:rPr lang="pl-PL" dirty="0"/>
              <a:t>branżowa szkoła I stopnia – liceum ogólnokształcące dla dorosłych</a:t>
            </a:r>
          </a:p>
          <a:p>
            <a:r>
              <a:rPr lang="pl-PL" dirty="0"/>
              <a:t>(matura) – studia</a:t>
            </a:r>
          </a:p>
          <a:p>
            <a:r>
              <a:rPr lang="pl-PL" dirty="0" smtClean="0"/>
              <a:t> </a:t>
            </a:r>
            <a:r>
              <a:rPr lang="pl-PL" dirty="0"/>
              <a:t>branżowa szkoła I stopnia - kursy kwalifikacyjne (KKZ</a:t>
            </a:r>
          </a:p>
        </p:txBody>
      </p:sp>
    </p:spTree>
    <p:extLst>
      <p:ext uri="{BB962C8B-B14F-4D97-AF65-F5344CB8AC3E}">
        <p14:creationId xmlns:p14="http://schemas.microsoft.com/office/powerpoint/2010/main" val="2875036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178" y="290074"/>
            <a:ext cx="8373644" cy="62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29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022" y="1045030"/>
            <a:ext cx="8272387" cy="484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45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LO - MATURA - STUDIA</a:t>
            </a:r>
          </a:p>
          <a:p>
            <a:r>
              <a:rPr lang="it-IT" dirty="0" smtClean="0"/>
              <a:t>LO </a:t>
            </a:r>
            <a:r>
              <a:rPr lang="it-IT" dirty="0"/>
              <a:t>- SZKOŁA </a:t>
            </a:r>
            <a:r>
              <a:rPr lang="it-IT" dirty="0" smtClean="0"/>
              <a:t>POLICEALNA</a:t>
            </a:r>
            <a:endParaRPr lang="pl-PL" dirty="0" smtClean="0"/>
          </a:p>
          <a:p>
            <a:r>
              <a:rPr lang="pl-PL" dirty="0"/>
              <a:t>Bez świadectwa maturalnego można kontynuować naukę</a:t>
            </a:r>
          </a:p>
          <a:p>
            <a:pPr marL="0" indent="0">
              <a:buNone/>
            </a:pPr>
            <a:r>
              <a:rPr lang="pl-PL" dirty="0"/>
              <a:t>w szkołach policealnych lub na kwalifikacyjnych kursach </a:t>
            </a:r>
            <a:r>
              <a:rPr lang="pl-PL" dirty="0" smtClean="0"/>
              <a:t>zawodowych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3961518"/>
            <a:ext cx="3763191" cy="247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61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TECHNIKUM – MATURA – STUDIA</a:t>
            </a:r>
          </a:p>
          <a:p>
            <a:pPr marL="0" indent="0">
              <a:buNone/>
            </a:pPr>
            <a:r>
              <a:rPr lang="pl-PL" dirty="0"/>
              <a:t>TECHNIKUM – </a:t>
            </a:r>
            <a:r>
              <a:rPr lang="pl-PL" dirty="0" smtClean="0"/>
              <a:t>SZKOŁA POLICEALNA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TECHNIKUM – KURSY KWALFIKACYJNE</a:t>
            </a:r>
          </a:p>
          <a:p>
            <a:r>
              <a:rPr lang="pl-PL" dirty="0"/>
              <a:t>Bez świadectwa maturalnego można kontynuować naukę</a:t>
            </a:r>
          </a:p>
          <a:p>
            <a:pPr marL="0" indent="0">
              <a:buNone/>
            </a:pPr>
            <a:r>
              <a:rPr lang="pl-PL" dirty="0"/>
              <a:t>w szkołach policealnych lub na kwalifikacyjnych kursach zawodowych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09" y="4284617"/>
            <a:ext cx="2390502" cy="239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16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BRANŻOWA SZKOŁA I STOPNIA -</a:t>
            </a:r>
          </a:p>
          <a:p>
            <a:r>
              <a:rPr lang="pl-PL" dirty="0"/>
              <a:t>BRANŻOWA SZKOŁA II STOPNIA </a:t>
            </a:r>
            <a:r>
              <a:rPr lang="pl-PL" dirty="0" smtClean="0"/>
              <a:t>lub LO </a:t>
            </a:r>
            <a:r>
              <a:rPr lang="pl-PL" dirty="0"/>
              <a:t>dla dorosłych</a:t>
            </a:r>
          </a:p>
          <a:p>
            <a:r>
              <a:rPr lang="pl-PL" dirty="0"/>
              <a:t>BRANŻOWA SZKOŁA I STOPNIA </a:t>
            </a:r>
            <a:r>
              <a:rPr lang="pl-PL" dirty="0" smtClean="0"/>
              <a:t>-KURSY </a:t>
            </a:r>
            <a:r>
              <a:rPr lang="pl-PL" dirty="0"/>
              <a:t>KWALIFIKACYJNE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784" y="3579223"/>
            <a:ext cx="5607828" cy="256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7631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107</TotalTime>
  <Words>1946</Words>
  <Application>Microsoft Office PowerPoint</Application>
  <PresentationFormat>Niestandardowy</PresentationFormat>
  <Paragraphs>188</Paragraphs>
  <Slides>33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4" baseType="lpstr">
      <vt:lpstr>Smuga</vt:lpstr>
      <vt:lpstr>Poradnik dla ósmoklasisty </vt:lpstr>
      <vt:lpstr>Jak wybrać DOBRĄ szkołę ponadpodstawową: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 Y T A N I A  I  O D P O W I E D Z I </vt:lpstr>
      <vt:lpstr>Kryteria i daty tegorocznej rekrutacji:</vt:lpstr>
      <vt:lpstr>Kryteria i daty tegorocznej rekrutacji</vt:lpstr>
      <vt:lpstr>Kryteria i daty tegorocznej rekrutacji</vt:lpstr>
      <vt:lpstr>PUNKTY W REKRUTACJI:</vt:lpstr>
      <vt:lpstr>PUNKTY W REKRUTACJI:</vt:lpstr>
      <vt:lpstr>Terminy rekrutacji czyli co trzeba zrobić i kiedy:</vt:lpstr>
      <vt:lpstr>Terminy rekrutacji czyli co trzeba zrobić i kiedy:</vt:lpstr>
      <vt:lpstr>Terminy rekrutacji czyli co trzeba zrobić i kiedy</vt:lpstr>
      <vt:lpstr>Terminy rekrutacji czyli co trzeba zrobić i kiedy:</vt:lpstr>
      <vt:lpstr>Terminy rekrutacji czyli co trzeba zrobić i kiedy:</vt:lpstr>
      <vt:lpstr>Terminy rekrutacji czyli co trzeba zrobić i kiedy:</vt:lpstr>
      <vt:lpstr>Terminy rekrutacji czyli co trzeba zrobić i kiedy:</vt:lpstr>
      <vt:lpstr>Terminy rekrutacji czyli co trzeba zrobić i kiedy:</vt:lpstr>
      <vt:lpstr>Elektroniczna rekrutacja do szkół ponadpodstawowych odbywa się za pośrednictwem systemu OMIKRON</vt:lpstr>
      <vt:lpstr>Prezentacja programu PowerPoint</vt:lpstr>
      <vt:lpstr>Prezentacja programu PowerPoint</vt:lpstr>
      <vt:lpstr>Prezentacja programu PowerPoint</vt:lpstr>
      <vt:lpstr>P Y T A N I A I O D P O W I E D Z I :</vt:lpstr>
      <vt:lpstr>P Y T A N I A I O D P O W I E D Z I :</vt:lpstr>
      <vt:lpstr>P Y T A N I A I O D P O W I E D Z I :</vt:lpstr>
      <vt:lpstr>P Y T A N I A I O D P O W I E D Z I :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Poradnik dla ósmoklasisty</dc:title>
  <dc:creator>Aneta Prus</dc:creator>
  <cp:lastModifiedBy>Marian Dybeł</cp:lastModifiedBy>
  <cp:revision>39</cp:revision>
  <dcterms:created xsi:type="dcterms:W3CDTF">2024-04-16T08:37:50Z</dcterms:created>
  <dcterms:modified xsi:type="dcterms:W3CDTF">2024-04-16T18:41:58Z</dcterms:modified>
</cp:coreProperties>
</file>