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2F78-1DE2-4ED7-8152-E1CD6B0D6D61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32E-341C-4959-8A71-1F26BBDBE7B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467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2F78-1DE2-4ED7-8152-E1CD6B0D6D61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32E-341C-4959-8A71-1F26BBDBE7B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807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2F78-1DE2-4ED7-8152-E1CD6B0D6D61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32E-341C-4959-8A71-1F26BBDBE7B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495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2F78-1DE2-4ED7-8152-E1CD6B0D6D61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32E-341C-4959-8A71-1F26BBDBE7B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934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2F78-1DE2-4ED7-8152-E1CD6B0D6D61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32E-341C-4959-8A71-1F26BBDBE7B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672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2F78-1DE2-4ED7-8152-E1CD6B0D6D61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32E-341C-4959-8A71-1F26BBDBE7B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44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2F78-1DE2-4ED7-8152-E1CD6B0D6D61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32E-341C-4959-8A71-1F26BBDBE7B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109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2F78-1DE2-4ED7-8152-E1CD6B0D6D61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32E-341C-4959-8A71-1F26BBDBE7B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637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2F78-1DE2-4ED7-8152-E1CD6B0D6D61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32E-341C-4959-8A71-1F26BBDBE7B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991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2F78-1DE2-4ED7-8152-E1CD6B0D6D61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32E-341C-4959-8A71-1F26BBDBE7B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087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2F78-1DE2-4ED7-8152-E1CD6B0D6D61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F32E-341C-4959-8A71-1F26BBDBE7B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979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E2F78-1DE2-4ED7-8152-E1CD6B0D6D61}" type="datetimeFigureOut">
              <a:rPr lang="sk-SK" smtClean="0"/>
              <a:pPr/>
              <a:t>12. 9. 2022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4F32E-341C-4959-8A71-1F26BBDBE7B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705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1470025"/>
          </a:xfrm>
        </p:spPr>
        <p:txBody>
          <a:bodyPr/>
          <a:lstStyle/>
          <a:p>
            <a:r>
              <a:rPr lang="sk-SK" b="1" dirty="0" smtClean="0"/>
              <a:t>Poznávame prírodu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280920" cy="5013176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PRÍRODA   A   ŽIVOT  OKOLO  NÁS</a:t>
            </a:r>
          </a:p>
          <a:p>
            <a:endParaRPr lang="sk-SK" b="1" dirty="0" smtClean="0">
              <a:solidFill>
                <a:schemeClr val="tx1"/>
              </a:solidFill>
            </a:endParaRPr>
          </a:p>
          <a:p>
            <a:endParaRPr lang="sk-SK" b="1" dirty="0">
              <a:solidFill>
                <a:schemeClr val="tx1"/>
              </a:solidFill>
            </a:endParaRPr>
          </a:p>
          <a:p>
            <a:endParaRPr lang="sk-SK" b="1" dirty="0" smtClean="0">
              <a:solidFill>
                <a:schemeClr val="tx1"/>
              </a:solidFill>
            </a:endParaRPr>
          </a:p>
          <a:p>
            <a:endParaRPr lang="sk-SK" b="1" dirty="0" smtClean="0">
              <a:solidFill>
                <a:schemeClr val="tx1"/>
              </a:solidFill>
            </a:endParaRPr>
          </a:p>
          <a:p>
            <a:endParaRPr lang="sk-SK" b="1" dirty="0">
              <a:solidFill>
                <a:schemeClr val="tx1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                     ZŠ sv. Don </a:t>
            </a:r>
            <a:r>
              <a:rPr lang="sk-SK" b="1" dirty="0" err="1" smtClean="0">
                <a:solidFill>
                  <a:schemeClr val="tx1"/>
                </a:solidFill>
              </a:rPr>
              <a:t>Bosca</a:t>
            </a:r>
            <a:r>
              <a:rPr lang="sk-SK" b="1" dirty="0" smtClean="0">
                <a:solidFill>
                  <a:schemeClr val="tx1"/>
                </a:solidFill>
              </a:rPr>
              <a:t> Zlaté Moravce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                        Ing. Marta Lazúrová</a:t>
            </a:r>
            <a:endParaRPr lang="sk-SK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Pozorovanie prírody</a:t>
            </a:r>
            <a:endParaRPr lang="sk-SK" b="1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voľným okom </a:t>
            </a:r>
            <a:r>
              <a:rPr lang="sk-SK" sz="2800" dirty="0" smtClean="0"/>
              <a:t>– stromy, byliny, listy</a:t>
            </a:r>
          </a:p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lupou</a:t>
            </a: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2800" dirty="0" smtClean="0"/>
              <a:t>– tykadlá hmyzu, šupiny kapra</a:t>
            </a:r>
          </a:p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mikroskopom</a:t>
            </a:r>
            <a:r>
              <a:rPr lang="sk-SK" sz="2800" b="1" dirty="0" smtClean="0"/>
              <a:t> </a:t>
            </a:r>
            <a:r>
              <a:rPr lang="sk-SK" sz="2800" dirty="0" smtClean="0"/>
              <a:t>– drobné vodné živočíchy</a:t>
            </a:r>
          </a:p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ďalekohľadom</a:t>
            </a: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2800" dirty="0" smtClean="0"/>
              <a:t>– šišky na strome, vtáky</a:t>
            </a:r>
          </a:p>
          <a:p>
            <a:endParaRPr lang="sk-SK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749" y="4111749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645024"/>
            <a:ext cx="2209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5270" y="3111624"/>
            <a:ext cx="17621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amazing-animations.com/animations/eyes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196752"/>
            <a:ext cx="866775" cy="86677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Mikroskop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/>
          <a:lstStyle/>
          <a:p>
            <a:r>
              <a:rPr lang="sk-SK" dirty="0" smtClean="0"/>
              <a:t>je zložitý prístroj, ktorým sa pozorujú veľmi malé predmety ( organizmy) pri 100-až1000- násobnom zväčšení.</a:t>
            </a:r>
            <a:endParaRPr lang="sk-SK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08920"/>
            <a:ext cx="264629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722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2592288" cy="3266283"/>
          </a:xfrm>
          <a:prstGeom prst="rect">
            <a:avLst/>
          </a:prstGeom>
          <a:noFill/>
        </p:spPr>
      </p:pic>
      <p:pic>
        <p:nvPicPr>
          <p:cNvPr id="6146" name="Picture 2" descr="Microscope.gif - (10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16632"/>
            <a:ext cx="6858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Hlavné časti mikroskopu: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5" descr="57221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12776"/>
            <a:ext cx="3200356" cy="403244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899592" y="1484784"/>
            <a:ext cx="13681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800" b="1" dirty="0" err="1" smtClean="0"/>
              <a:t>okulár</a:t>
            </a:r>
            <a:endParaRPr lang="sk-SK" sz="2800" b="1" dirty="0"/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2555776" y="1700808"/>
            <a:ext cx="252028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899592" y="3861048"/>
            <a:ext cx="15841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800" b="1" dirty="0" smtClean="0"/>
              <a:t>zrkadlo</a:t>
            </a:r>
            <a:endParaRPr lang="sk-SK" sz="2800" b="1" dirty="0"/>
          </a:p>
        </p:txBody>
      </p:sp>
      <p:cxnSp>
        <p:nvCxnSpPr>
          <p:cNvPr id="9" name="Rovná spojovacia šípka 8"/>
          <p:cNvCxnSpPr/>
          <p:nvPr/>
        </p:nvCxnSpPr>
        <p:spPr>
          <a:xfrm>
            <a:off x="2699792" y="4005064"/>
            <a:ext cx="403244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899592" y="2780928"/>
            <a:ext cx="15841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800" b="1" dirty="0" smtClean="0"/>
              <a:t>objektív</a:t>
            </a:r>
            <a:endParaRPr lang="sk-SK" sz="2800" b="1" dirty="0"/>
          </a:p>
        </p:txBody>
      </p:sp>
      <p:cxnSp>
        <p:nvCxnSpPr>
          <p:cNvPr id="12" name="Rovná spojovacia šípka 11"/>
          <p:cNvCxnSpPr/>
          <p:nvPr/>
        </p:nvCxnSpPr>
        <p:spPr>
          <a:xfrm>
            <a:off x="2771800" y="2996952"/>
            <a:ext cx="381642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827584" y="5589240"/>
            <a:ext cx="792088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400" dirty="0" smtClean="0">
                <a:latin typeface="Comic Sans MS" pitchFamily="66" charset="0"/>
              </a:rPr>
              <a:t>Vieš, že ...zväčšenie mikroskopom sa určí, keď sa vynásobí hodnota zväčšenia </a:t>
            </a:r>
            <a:r>
              <a:rPr lang="sk-SK" sz="2400" dirty="0" err="1" smtClean="0">
                <a:latin typeface="Comic Sans MS" pitchFamily="66" charset="0"/>
              </a:rPr>
              <a:t>okuláru</a:t>
            </a:r>
            <a:r>
              <a:rPr lang="sk-SK" sz="2400" dirty="0" smtClean="0">
                <a:latin typeface="Comic Sans MS" pitchFamily="66" charset="0"/>
              </a:rPr>
              <a:t> a objektívu?</a:t>
            </a:r>
            <a:endParaRPr lang="sk-SK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400" b="1" dirty="0" smtClean="0"/>
              <a:t>Potreby na pozorovanie lupou a </a:t>
            </a:r>
            <a:r>
              <a:rPr lang="sk-SK" sz="4400" b="1" dirty="0" err="1" smtClean="0"/>
              <a:t>mikroskopovanie</a:t>
            </a:r>
            <a:r>
              <a:rPr lang="sk-SK" sz="4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8038659">
            <a:off x="921345" y="2796036"/>
            <a:ext cx="3533350" cy="55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74810">
            <a:off x="322157" y="1809631"/>
            <a:ext cx="2303913" cy="172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791913" y="2240868"/>
            <a:ext cx="2160242" cy="180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70080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00506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005064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4509120"/>
            <a:ext cx="2064352" cy="136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</a:rPr>
              <a:t>Postup pri práci s mikroskopom</a:t>
            </a:r>
            <a:endParaRPr lang="sk-SK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481328"/>
            <a:ext cx="6995120" cy="4525963"/>
          </a:xfrm>
        </p:spPr>
        <p:txBody>
          <a:bodyPr/>
          <a:lstStyle/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800" dirty="0" smtClean="0"/>
              <a:t>Nastav objektív na najmenšie zväčšenie.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800" dirty="0" smtClean="0"/>
              <a:t>Pozeraj jedným okom do </a:t>
            </a:r>
            <a:r>
              <a:rPr lang="sk-SK" sz="2800" dirty="0" err="1" smtClean="0"/>
              <a:t>okulára</a:t>
            </a:r>
            <a:r>
              <a:rPr lang="sk-SK" sz="2800" dirty="0" smtClean="0"/>
              <a:t> a pomaly otáčaj zrkadlom, až sa rozjasní kruhové pole.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800" dirty="0" smtClean="0"/>
              <a:t>Upevni mikroskopický preparát k stolčeku.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800" dirty="0" smtClean="0"/>
              <a:t>Opatrne otáčaj </a:t>
            </a:r>
            <a:r>
              <a:rPr lang="sk-SK" sz="2800" dirty="0" err="1" smtClean="0"/>
              <a:t>zaostrovacou</a:t>
            </a:r>
            <a:r>
              <a:rPr lang="sk-SK" sz="2800" dirty="0" smtClean="0"/>
              <a:t> skrutkou dovtedy, kým sa ostro neohraničia obrysy preparátu.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k-SK" sz="2800" dirty="0" smtClean="0"/>
              <a:t>Nakresli pozorovaný predmet, vypočítaj hodnotu zväčšenia.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16632"/>
            <a:ext cx="1403648" cy="160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509119"/>
            <a:ext cx="1265646" cy="182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988840"/>
            <a:ext cx="174019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Zopakujme si :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sk-SK" b="1" dirty="0" smtClean="0"/>
              <a:t>Príroda je: </a:t>
            </a:r>
          </a:p>
          <a:p>
            <a:pPr marL="624078" indent="-514350">
              <a:buClrTx/>
              <a:buFont typeface="+mj-lt"/>
              <a:buAutoNum type="alphaLcParenR"/>
            </a:pPr>
            <a:r>
              <a:rPr lang="sk-SK" dirty="0" smtClean="0"/>
              <a:t>všetko okolo nás</a:t>
            </a:r>
          </a:p>
          <a:p>
            <a:pPr marL="624078" indent="-514350">
              <a:buClrTx/>
              <a:buFont typeface="+mj-lt"/>
              <a:buAutoNum type="alphaLcParenR"/>
            </a:pPr>
            <a:r>
              <a:rPr lang="sk-SK" dirty="0" smtClean="0"/>
              <a:t>všetko, okolo nás , čo nevytvoril človek</a:t>
            </a:r>
          </a:p>
          <a:p>
            <a:pPr marL="624078" indent="-514350">
              <a:buClrTx/>
              <a:buFont typeface="+mj-lt"/>
              <a:buAutoNum type="alphaLcParenR"/>
            </a:pPr>
            <a:r>
              <a:rPr lang="sk-SK" dirty="0" smtClean="0"/>
              <a:t>výtvor človeka</a:t>
            </a:r>
          </a:p>
          <a:p>
            <a:pPr marL="624078" indent="-514350">
              <a:buClrTx/>
              <a:buNone/>
            </a:pPr>
            <a:endParaRPr lang="sk-SK" dirty="0" smtClean="0"/>
          </a:p>
          <a:p>
            <a:pPr marL="624078" indent="-514350">
              <a:buClrTx/>
            </a:pPr>
            <a:r>
              <a:rPr lang="sk-SK" b="1" dirty="0" smtClean="0"/>
              <a:t>Prírodu tvoria: </a:t>
            </a:r>
          </a:p>
          <a:p>
            <a:pPr marL="624078" indent="-514350">
              <a:buClrTx/>
              <a:buFont typeface="+mj-lt"/>
              <a:buAutoNum type="alphaLcParenR"/>
            </a:pPr>
            <a:r>
              <a:rPr lang="sk-SK" dirty="0" smtClean="0"/>
              <a:t>huby, rastliny a živočíchy</a:t>
            </a:r>
          </a:p>
          <a:p>
            <a:pPr marL="624078" indent="-514350">
              <a:buClrTx/>
              <a:buFont typeface="+mj-lt"/>
              <a:buAutoNum type="alphaLcParenR"/>
            </a:pPr>
            <a:r>
              <a:rPr lang="sk-SK" dirty="0" smtClean="0"/>
              <a:t>slnko , voda, minerály</a:t>
            </a:r>
          </a:p>
          <a:p>
            <a:pPr marL="624078" indent="-514350">
              <a:buClrTx/>
              <a:buFont typeface="+mj-lt"/>
              <a:buAutoNum type="alphaLcParenR"/>
            </a:pPr>
            <a:r>
              <a:rPr lang="sk-SK" dirty="0" smtClean="0"/>
              <a:t>prírodniny</a:t>
            </a:r>
          </a:p>
          <a:p>
            <a:pPr marL="624078" indent="-514350">
              <a:buClrTx/>
              <a:buFont typeface="+mj-lt"/>
              <a:buAutoNum type="alphaLcParenR"/>
            </a:pPr>
            <a:endParaRPr lang="sk-SK" dirty="0" smtClean="0"/>
          </a:p>
          <a:p>
            <a:pPr marL="624078" indent="-514350">
              <a:buClrTx/>
              <a:buFont typeface="+mj-lt"/>
              <a:buAutoNum type="alphaLcParenR"/>
            </a:pPr>
            <a:endParaRPr lang="sk-SK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Zopakujme si :</a:t>
            </a:r>
            <a:endParaRPr lang="sk-SK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sk-SK" b="1" dirty="0" smtClean="0"/>
              <a:t>Živé prírodniny- organizmy sú tvorené najmä:</a:t>
            </a:r>
          </a:p>
          <a:p>
            <a:pPr marL="624078" indent="-514350">
              <a:buClrTx/>
              <a:buFont typeface="+mj-lt"/>
              <a:buAutoNum type="alphaLcParenR"/>
            </a:pPr>
            <a:r>
              <a:rPr lang="sk-SK" dirty="0" smtClean="0"/>
              <a:t>anorganickými látkami</a:t>
            </a:r>
          </a:p>
          <a:p>
            <a:pPr marL="624078" indent="-514350">
              <a:buClrTx/>
              <a:buFont typeface="+mj-lt"/>
              <a:buAutoNum type="alphaLcParenR"/>
            </a:pPr>
            <a:r>
              <a:rPr lang="sk-SK" dirty="0" smtClean="0"/>
              <a:t>cukrami , tukmi</a:t>
            </a:r>
          </a:p>
          <a:p>
            <a:pPr marL="624078" indent="-514350">
              <a:buClrTx/>
              <a:buFont typeface="+mj-lt"/>
              <a:buAutoNum type="alphaLcParenR"/>
            </a:pPr>
            <a:r>
              <a:rPr lang="sk-SK" dirty="0" smtClean="0"/>
              <a:t>organickými látkami</a:t>
            </a:r>
          </a:p>
          <a:p>
            <a:pPr marL="624078" indent="-514350">
              <a:buClrTx/>
              <a:buFont typeface="+mj-lt"/>
              <a:buAutoNum type="alphaLcParenR"/>
            </a:pPr>
            <a:endParaRPr lang="sk-SK" dirty="0" smtClean="0"/>
          </a:p>
          <a:p>
            <a:pPr marL="624078" indent="-514350">
              <a:buClrTx/>
            </a:pPr>
            <a:r>
              <a:rPr lang="sk-SK" b="1" dirty="0" smtClean="0"/>
              <a:t>Prejavom života nie je:</a:t>
            </a:r>
          </a:p>
          <a:p>
            <a:pPr marL="624078" indent="-514350">
              <a:buClrTx/>
              <a:buFont typeface="+mj-lt"/>
              <a:buAutoNum type="alphaLcParenR"/>
            </a:pPr>
            <a:r>
              <a:rPr lang="sk-SK" dirty="0" smtClean="0"/>
              <a:t>schopnosť meniť tvar</a:t>
            </a:r>
          </a:p>
          <a:p>
            <a:pPr marL="624078" indent="-514350">
              <a:buClrTx/>
              <a:buFont typeface="+mj-lt"/>
              <a:buAutoNum type="alphaLcParenR"/>
            </a:pPr>
            <a:r>
              <a:rPr lang="sk-SK" dirty="0" smtClean="0"/>
              <a:t>rast , dýchanie</a:t>
            </a:r>
          </a:p>
          <a:p>
            <a:pPr marL="624078" indent="-514350">
              <a:buClrTx/>
              <a:buFont typeface="+mj-lt"/>
              <a:buAutoNum type="alphaLcParenR"/>
            </a:pPr>
            <a:r>
              <a:rPr lang="sk-SK" dirty="0" smtClean="0"/>
              <a:t>rozmnožovanie, príjem potravy</a:t>
            </a:r>
          </a:p>
          <a:p>
            <a:pPr marL="624078" indent="-514350">
              <a:buClrTx/>
              <a:buFont typeface="+mj-lt"/>
              <a:buAutoNum type="alphaLcParenR"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Zopakujme si :</a:t>
            </a:r>
            <a:endParaRPr lang="sk-SK" b="1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sk-SK" b="1" dirty="0" smtClean="0"/>
              <a:t>Prírodu skúmame:</a:t>
            </a:r>
          </a:p>
          <a:p>
            <a:pPr marL="624078" indent="-514350">
              <a:buClrTx/>
              <a:buFont typeface="+mj-lt"/>
              <a:buAutoNum type="alphaLcParenR"/>
            </a:pPr>
            <a:r>
              <a:rPr lang="sk-SK" dirty="0" smtClean="0"/>
              <a:t>zisťovaním a pozorovaním</a:t>
            </a:r>
          </a:p>
          <a:p>
            <a:pPr marL="624078" indent="-514350">
              <a:buClrTx/>
              <a:buFont typeface="+mj-lt"/>
              <a:buAutoNum type="alphaLcParenR"/>
            </a:pPr>
            <a:r>
              <a:rPr lang="sk-SK" dirty="0" smtClean="0"/>
              <a:t>pokusom a zisťovaním</a:t>
            </a:r>
          </a:p>
          <a:p>
            <a:pPr marL="624078" indent="-514350">
              <a:buClrTx/>
              <a:buFont typeface="+mj-lt"/>
              <a:buAutoNum type="alphaLcParenR"/>
            </a:pPr>
            <a:r>
              <a:rPr lang="sk-SK" dirty="0" smtClean="0"/>
              <a:t>pokusom a pozorovaním</a:t>
            </a:r>
          </a:p>
          <a:p>
            <a:pPr marL="624078" indent="-514350">
              <a:buClrTx/>
              <a:buNone/>
            </a:pPr>
            <a:endParaRPr lang="sk-SK" dirty="0" smtClean="0"/>
          </a:p>
          <a:p>
            <a:pPr marL="624078" indent="-514350">
              <a:buClrTx/>
              <a:buFont typeface="Wingdings" pitchFamily="2" charset="2"/>
              <a:buChar char="Ø"/>
            </a:pPr>
            <a:r>
              <a:rPr lang="sk-SK" b="1" dirty="0" smtClean="0"/>
              <a:t>Veľmi malé, voľným okom neviditeľné organizmy pozorujeme: </a:t>
            </a:r>
          </a:p>
          <a:p>
            <a:pPr marL="624078" indent="-514350">
              <a:buClrTx/>
              <a:buFont typeface="+mj-lt"/>
              <a:buAutoNum type="alphaLcParenR"/>
            </a:pPr>
            <a:r>
              <a:rPr lang="sk-SK" dirty="0" smtClean="0"/>
              <a:t>ďalekohľadom</a:t>
            </a:r>
          </a:p>
          <a:p>
            <a:pPr marL="624078" indent="-514350">
              <a:buClrTx/>
              <a:buFont typeface="+mj-lt"/>
              <a:buAutoNum type="alphaLcParenR"/>
            </a:pPr>
            <a:r>
              <a:rPr lang="sk-SK" dirty="0" smtClean="0"/>
              <a:t>lupou</a:t>
            </a:r>
          </a:p>
          <a:p>
            <a:pPr marL="624078" indent="-514350">
              <a:buClrTx/>
              <a:buFont typeface="+mj-lt"/>
              <a:buAutoNum type="alphaLcParenR"/>
            </a:pPr>
            <a:r>
              <a:rPr lang="sk-SK" dirty="0" smtClean="0"/>
              <a:t>mikroskopom</a:t>
            </a:r>
          </a:p>
          <a:p>
            <a:pPr marL="624078" indent="-514350">
              <a:buClrTx/>
              <a:buNone/>
            </a:pPr>
            <a:endParaRPr lang="sk-SK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Príroda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sk-SK" sz="2800" b="1" dirty="0" smtClean="0"/>
              <a:t>    Príroda je všetko okolo nás, čo nevytvoril </a:t>
            </a:r>
            <a:r>
              <a:rPr lang="sk-SK" sz="2800" b="1" dirty="0" smtClean="0"/>
              <a:t>človek,</a:t>
            </a:r>
          </a:p>
          <a:p>
            <a:pPr marL="0" indent="0" algn="ctr">
              <a:buNone/>
            </a:pPr>
            <a:r>
              <a:rPr lang="sk-SK" sz="2800" b="1" dirty="0" smtClean="0"/>
              <a:t> </a:t>
            </a:r>
            <a:r>
              <a:rPr lang="sk-SK" sz="2800" b="1" dirty="0"/>
              <a:t>a</a:t>
            </a:r>
            <a:r>
              <a:rPr lang="sk-SK" sz="2800" b="1" dirty="0" smtClean="0"/>
              <a:t>le vytvoril BOH.</a:t>
            </a:r>
            <a:endParaRPr lang="sk-SK" sz="2800" b="1" dirty="0" smtClean="0"/>
          </a:p>
          <a:p>
            <a:endParaRPr lang="sk-SK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44802"/>
            <a:ext cx="7344816" cy="39959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>
                <a:solidFill>
                  <a:schemeClr val="accent1">
                    <a:lumMod val="50000"/>
                  </a:schemeClr>
                </a:solidFill>
              </a:rPr>
              <a:t>Vyber obrázky, na ktorých je príroda:</a:t>
            </a:r>
            <a:endParaRPr lang="sk-SK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Zástupný symbol obsahu 8" descr="prirod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556792"/>
            <a:ext cx="2563109" cy="191985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Zástupný symbol obsahu 9" descr="motýľ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01326" y="4005064"/>
            <a:ext cx="2466975" cy="184785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 descr="C:\Documents and Settings\pc\Desktop\hu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84784"/>
            <a:ext cx="2784309" cy="20882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005064"/>
            <a:ext cx="2376264" cy="18722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628800"/>
            <a:ext cx="2466975" cy="1847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9" name="Picture 5" descr="C:\Documents and Settings\pc\Desktop\bratislav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005064"/>
            <a:ext cx="2784309" cy="18722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400" dirty="0" smtClean="0">
                <a:solidFill>
                  <a:schemeClr val="accent1">
                    <a:lumMod val="50000"/>
                  </a:schemeClr>
                </a:solidFill>
              </a:rPr>
              <a:t>  Prírodu tvoria prírodniny:</a:t>
            </a:r>
            <a:br>
              <a:rPr lang="sk-SK" sz="4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b="1" dirty="0" smtClean="0"/>
              <a:t>A) neživé prírodniny</a:t>
            </a:r>
          </a:p>
          <a:p>
            <a:endParaRPr lang="sk-SK" sz="2800" b="1" dirty="0" smtClean="0"/>
          </a:p>
          <a:p>
            <a:endParaRPr lang="sk-SK" sz="2800" b="1" dirty="0" smtClean="0"/>
          </a:p>
          <a:p>
            <a:endParaRPr lang="sk-SK" sz="2800" b="1" dirty="0" smtClean="0"/>
          </a:p>
          <a:p>
            <a:r>
              <a:rPr lang="sk-SK" sz="2800" b="1" dirty="0" smtClean="0"/>
              <a:t>B) živé prírodniny –organizmy:</a:t>
            </a:r>
          </a:p>
          <a:p>
            <a:endParaRPr lang="sk-SK" sz="2800" b="1" dirty="0" smtClean="0"/>
          </a:p>
          <a:p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2179315"/>
            <a:ext cx="1249685" cy="124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225366"/>
            <a:ext cx="1210308" cy="127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6560" y="2250976"/>
            <a:ext cx="1162386" cy="117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5645" y="2250976"/>
            <a:ext cx="1355737" cy="11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507416"/>
            <a:ext cx="21602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1698" y="4579424"/>
            <a:ext cx="19697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2270" y="4615428"/>
            <a:ext cx="13691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9505" y="4615428"/>
            <a:ext cx="160097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1232" y="2250976"/>
            <a:ext cx="1295184" cy="116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 smtClean="0">
                <a:solidFill>
                  <a:schemeClr val="accent1">
                    <a:lumMod val="50000"/>
                  </a:schemeClr>
                </a:solidFill>
              </a:rPr>
              <a:t>A)neživé prírodniny: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46805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28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sz="2800" dirty="0" smtClean="0"/>
              <a:t>slnko </a:t>
            </a:r>
            <a:r>
              <a:rPr lang="sk-SK" sz="2800" dirty="0" smtClean="0">
                <a:sym typeface="Wingdings"/>
              </a:rPr>
              <a:t> </a:t>
            </a:r>
            <a:r>
              <a:rPr lang="sk-SK" sz="2800" dirty="0" smtClean="0"/>
              <a:t>voda </a:t>
            </a:r>
            <a:r>
              <a:rPr lang="sk-SK" sz="2800" dirty="0" smtClean="0">
                <a:sym typeface="Wingdings"/>
              </a:rPr>
              <a:t> </a:t>
            </a:r>
            <a:r>
              <a:rPr lang="sk-SK" sz="2800" dirty="0" smtClean="0"/>
              <a:t>vzduch </a:t>
            </a:r>
            <a:r>
              <a:rPr lang="sk-SK" sz="2800" dirty="0" smtClean="0">
                <a:sym typeface="Wingdings"/>
              </a:rPr>
              <a:t> </a:t>
            </a:r>
            <a:r>
              <a:rPr lang="sk-SK" sz="2800" dirty="0" smtClean="0"/>
              <a:t>pôda </a:t>
            </a:r>
            <a:r>
              <a:rPr lang="sk-SK" sz="2800" dirty="0" smtClean="0">
                <a:sym typeface="Wingdings"/>
              </a:rPr>
              <a:t> m</a:t>
            </a:r>
            <a:r>
              <a:rPr lang="sk-SK" sz="2800" dirty="0" smtClean="0"/>
              <a:t>inerály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sk-SK" sz="2800" dirty="0" smtClean="0"/>
          </a:p>
          <a:p>
            <a:pPr>
              <a:buNone/>
            </a:pPr>
            <a:endParaRPr lang="sk-SK" sz="2400" b="1" dirty="0" smtClean="0"/>
          </a:p>
          <a:p>
            <a:pPr>
              <a:buNone/>
            </a:pPr>
            <a:endParaRPr lang="sk-SK" sz="2400" b="1" dirty="0" smtClean="0"/>
          </a:p>
          <a:p>
            <a:pPr>
              <a:buNone/>
            </a:pPr>
            <a:endParaRPr lang="sk-SK" sz="2400" b="1" dirty="0" smtClean="0"/>
          </a:p>
          <a:p>
            <a:pPr>
              <a:buNone/>
            </a:pPr>
            <a:endParaRPr lang="sk-SK" sz="3200" b="1" dirty="0" smtClean="0"/>
          </a:p>
          <a:p>
            <a:pPr>
              <a:buNone/>
            </a:pPr>
            <a:r>
              <a:rPr lang="sk-SK" sz="3200" b="1" dirty="0" smtClean="0"/>
              <a:t>Môžu meniť tvar, ale nežijú a nerastú.</a:t>
            </a:r>
          </a:p>
          <a:p>
            <a:r>
              <a:rPr lang="sk-SK" dirty="0" smtClean="0"/>
              <a:t>Neživé prírodniny tvoria najmä anorganické látky – kyslík, vápnik, železo, oxid uhličitý...</a:t>
            </a:r>
          </a:p>
          <a:p>
            <a:endParaRPr lang="sk-SK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1249685" cy="124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060848"/>
            <a:ext cx="143984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132856"/>
            <a:ext cx="142104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276872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34888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solidFill>
                  <a:schemeClr val="accent1">
                    <a:lumMod val="50000"/>
                  </a:schemeClr>
                </a:solidFill>
              </a:rPr>
              <a:t>B) Živé prírodniny – organizmy: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1764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sk-SK" sz="2600" dirty="0" smtClean="0"/>
              <a:t>baktérie     </a:t>
            </a:r>
            <a:r>
              <a:rPr lang="sk-SK" sz="2600" dirty="0" smtClean="0">
                <a:sym typeface="Wingdings"/>
              </a:rPr>
              <a:t>     </a:t>
            </a:r>
            <a:r>
              <a:rPr lang="sk-SK" sz="2600" dirty="0" smtClean="0"/>
              <a:t>huby      </a:t>
            </a:r>
            <a:r>
              <a:rPr lang="sk-SK" sz="2600" dirty="0" smtClean="0">
                <a:sym typeface="Wingdings"/>
              </a:rPr>
              <a:t>   </a:t>
            </a:r>
            <a:r>
              <a:rPr lang="sk-SK" sz="2600" dirty="0" smtClean="0"/>
              <a:t>rastliny    </a:t>
            </a:r>
            <a:r>
              <a:rPr lang="sk-SK" sz="2600" dirty="0" smtClean="0">
                <a:sym typeface="Wingdings"/>
              </a:rPr>
              <a:t>   </a:t>
            </a:r>
            <a:r>
              <a:rPr lang="sk-SK" sz="2600" dirty="0" smtClean="0"/>
              <a:t>živočíchy</a:t>
            </a:r>
          </a:p>
          <a:p>
            <a:pPr>
              <a:lnSpc>
                <a:spcPct val="80000"/>
              </a:lnSpc>
              <a:buNone/>
            </a:pPr>
            <a:endParaRPr lang="sk-SK" sz="24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sk-SK" sz="24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sk-SK" sz="24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sk-SK" sz="24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sk-SK" sz="24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sk-SK" sz="24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sk-SK" sz="2400" dirty="0" smtClean="0"/>
          </a:p>
          <a:p>
            <a:pPr algn="ctr">
              <a:buNone/>
            </a:pPr>
            <a:endParaRPr lang="sk-SK" sz="2800" b="1" dirty="0" smtClean="0"/>
          </a:p>
          <a:p>
            <a:pPr algn="ctr">
              <a:buNone/>
            </a:pPr>
            <a:r>
              <a:rPr lang="sk-SK" sz="3000" b="1" dirty="0" smtClean="0"/>
              <a:t>Majú prejavy života - žijú.</a:t>
            </a:r>
          </a:p>
          <a:p>
            <a:pPr algn="ctr"/>
            <a:r>
              <a:rPr lang="sk-SK" sz="3000" dirty="0" smtClean="0"/>
              <a:t>Živé prírodniny tvoria najmä organické látky – cukry, tuky, bielkoviny...</a:t>
            </a:r>
          </a:p>
          <a:p>
            <a:pPr algn="ctr">
              <a:buNone/>
            </a:pPr>
            <a:endParaRPr lang="sk-SK" sz="2800" b="1" dirty="0"/>
          </a:p>
        </p:txBody>
      </p:sp>
      <p:sp>
        <p:nvSpPr>
          <p:cNvPr id="4" name="Zástupný symbol obsahu 5"/>
          <p:cNvSpPr txBox="1">
            <a:spLocks/>
          </p:cNvSpPr>
          <p:nvPr/>
        </p:nvSpPr>
        <p:spPr>
          <a:xfrm>
            <a:off x="251520" y="1745432"/>
            <a:ext cx="8640960" cy="470790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sk-SK" sz="2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207383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80928"/>
            <a:ext cx="1944216" cy="19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924944"/>
            <a:ext cx="13691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780928"/>
            <a:ext cx="160097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sk-SK" sz="4400" b="1" dirty="0" smtClean="0"/>
              <a:t>Prejavy života:</a:t>
            </a:r>
            <a:br>
              <a:rPr lang="sk-SK" sz="4400" b="1" dirty="0" smtClean="0"/>
            </a:br>
            <a:endParaRPr lang="sk-SK" b="1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sk-SK" sz="2800" dirty="0" smtClean="0"/>
              <a:t>dýchanie       prijem potravy             rast </a:t>
            </a:r>
          </a:p>
          <a:p>
            <a:pPr>
              <a:lnSpc>
                <a:spcPct val="80000"/>
              </a:lnSpc>
              <a:buNone/>
            </a:pPr>
            <a:endParaRPr lang="sk-SK" sz="2800" dirty="0" smtClean="0"/>
          </a:p>
          <a:p>
            <a:pPr>
              <a:lnSpc>
                <a:spcPct val="80000"/>
              </a:lnSpc>
              <a:buNone/>
            </a:pPr>
            <a:endParaRPr lang="sk-SK" sz="2800" dirty="0" smtClean="0"/>
          </a:p>
          <a:p>
            <a:pPr>
              <a:lnSpc>
                <a:spcPct val="80000"/>
              </a:lnSpc>
              <a:buNone/>
            </a:pPr>
            <a:endParaRPr lang="sk-SK" sz="2800" dirty="0" smtClean="0"/>
          </a:p>
          <a:p>
            <a:pPr>
              <a:lnSpc>
                <a:spcPct val="80000"/>
              </a:lnSpc>
              <a:buNone/>
            </a:pPr>
            <a:endParaRPr lang="sk-SK" sz="2800" dirty="0" smtClean="0"/>
          </a:p>
          <a:p>
            <a:pPr>
              <a:lnSpc>
                <a:spcPct val="80000"/>
              </a:lnSpc>
              <a:buNone/>
            </a:pPr>
            <a:endParaRPr lang="sk-SK" sz="2800" dirty="0" smtClean="0"/>
          </a:p>
          <a:p>
            <a:pPr>
              <a:lnSpc>
                <a:spcPct val="80000"/>
              </a:lnSpc>
              <a:buNone/>
            </a:pPr>
            <a:endParaRPr lang="sk-SK" sz="2800" dirty="0" smtClean="0"/>
          </a:p>
          <a:p>
            <a:pPr>
              <a:lnSpc>
                <a:spcPct val="80000"/>
              </a:lnSpc>
              <a:buNone/>
            </a:pPr>
            <a:r>
              <a:rPr lang="sk-SK" sz="2800" dirty="0" smtClean="0"/>
              <a:t>pohyb 	 rozmnožovanie	dráždivosť</a:t>
            </a:r>
          </a:p>
          <a:p>
            <a:endParaRPr lang="sk-SK" dirty="0"/>
          </a:p>
        </p:txBody>
      </p:sp>
      <p:pic>
        <p:nvPicPr>
          <p:cNvPr id="5" name="Picture 10" descr="http://www.amazing-animations.com/animations/children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828675" cy="1419226"/>
          </a:xfrm>
          <a:prstGeom prst="rect">
            <a:avLst/>
          </a:prstGeom>
          <a:noFill/>
        </p:spPr>
      </p:pic>
      <p:pic>
        <p:nvPicPr>
          <p:cNvPr id="6" name="Picture 8" descr="http://www.amazing-animations.com/animations/flowers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556792"/>
            <a:ext cx="1190625" cy="1952625"/>
          </a:xfrm>
          <a:prstGeom prst="rect">
            <a:avLst/>
          </a:prstGeom>
          <a:noFill/>
        </p:spPr>
      </p:pic>
      <p:pic>
        <p:nvPicPr>
          <p:cNvPr id="7" name="Picture 4" descr="http://www.amazing-animations.com/animations/dancing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1857375" cy="1285876"/>
          </a:xfrm>
          <a:prstGeom prst="rect">
            <a:avLst/>
          </a:prstGeom>
          <a:noFill/>
        </p:spPr>
      </p:pic>
      <p:pic>
        <p:nvPicPr>
          <p:cNvPr id="8" name="Picture 6" descr="http://www.amazing-animations.com/animations/baby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365104"/>
            <a:ext cx="2286000" cy="1905000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419169" y="1052736"/>
            <a:ext cx="8424936" cy="535531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6628" name="Picture 4" descr="http://www.google.sk/url?source=imgres&amp;ct=img&amp;q=http://www.nonstopgifs.com/animated-gifs/funny/funny-animated-gif-002.gif&amp;sa=X&amp;ei=_7xhTriLOsfa4QSTt4CwCg&amp;ved=0CAQQ8wc4Dw&amp;usg=AFQjCNGJk-SF6NoLRkz_WHBouCYFckay3w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437112"/>
            <a:ext cx="1076325" cy="1219200"/>
          </a:xfrm>
          <a:prstGeom prst="rect">
            <a:avLst/>
          </a:prstGeom>
          <a:noFill/>
        </p:spPr>
      </p:pic>
      <p:pic>
        <p:nvPicPr>
          <p:cNvPr id="10242" name="Picture 2" descr="http://www.amazing-animations.com/animations/lungs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700808"/>
            <a:ext cx="1371600" cy="11906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Vyber správne tvrdenie:</a:t>
            </a:r>
            <a:endParaRPr lang="sk-SK" b="1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Clr>
                <a:schemeClr val="tx1"/>
              </a:buClr>
              <a:buSzPct val="90000"/>
              <a:buFont typeface="+mj-lt"/>
              <a:buAutoNum type="alphaUcPeriod"/>
            </a:pPr>
            <a:r>
              <a:rPr lang="sk-SK" sz="3200" dirty="0" smtClean="0"/>
              <a:t>Neživá príroda závisí od živej prírody.</a:t>
            </a:r>
          </a:p>
          <a:p>
            <a:pPr marL="624078" indent="-514350">
              <a:buClrTx/>
              <a:buSzPct val="90000"/>
              <a:buFont typeface="+mj-lt"/>
              <a:buAutoNum type="alphaUcPeriod" startAt="2"/>
            </a:pPr>
            <a:r>
              <a:rPr lang="sk-SK" sz="3200" dirty="0" smtClean="0"/>
              <a:t>Živá príroda závisí od neživej prírody.</a:t>
            </a:r>
            <a:endParaRPr lang="sk-SK" sz="3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2913112" cy="21848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2880320" cy="2880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Skúmanie prírody:</a:t>
            </a:r>
            <a:endParaRPr lang="sk-S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95536" y="1542316"/>
            <a:ext cx="8229600" cy="4525963"/>
          </a:xfrm>
        </p:spPr>
        <p:txBody>
          <a:bodyPr/>
          <a:lstStyle/>
          <a:p>
            <a:r>
              <a:rPr lang="sk-SK" b="1" dirty="0" smtClean="0"/>
              <a:t>pozorovaním</a:t>
            </a:r>
          </a:p>
          <a:p>
            <a:r>
              <a:rPr lang="sk-SK" b="1" dirty="0" smtClean="0"/>
              <a:t>pokusom</a:t>
            </a:r>
            <a:r>
              <a:rPr lang="sk-SK" dirty="0" smtClean="0"/>
              <a:t> : krátkodobé alebo dlhodobé pozorovanie podľa určitého postupu</a:t>
            </a:r>
            <a:endParaRPr lang="sk-SK" dirty="0"/>
          </a:p>
        </p:txBody>
      </p:sp>
      <p:pic>
        <p:nvPicPr>
          <p:cNvPr id="8194" name="Picture 2" descr="Microscope.gif - (10K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5583" y="836712"/>
            <a:ext cx="678132" cy="1412776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80751"/>
            <a:ext cx="2591696" cy="19447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7937" y="3824489"/>
            <a:ext cx="2208590" cy="16572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3132" y="4653136"/>
            <a:ext cx="2342973" cy="17581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5032" y="3068960"/>
            <a:ext cx="943684" cy="10801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396</Words>
  <Application>Microsoft Office PowerPoint</Application>
  <PresentationFormat>Prezentácia na obrazovke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Office</vt:lpstr>
      <vt:lpstr>Poznávame prírodu</vt:lpstr>
      <vt:lpstr>Príroda</vt:lpstr>
      <vt:lpstr>Vyber obrázky, na ktorých je príroda:</vt:lpstr>
      <vt:lpstr>  Prírodu tvoria prírodniny: </vt:lpstr>
      <vt:lpstr>A)neživé prírodniny:</vt:lpstr>
      <vt:lpstr>B) Živé prírodniny – organizmy:</vt:lpstr>
      <vt:lpstr>Prejavy života: </vt:lpstr>
      <vt:lpstr>Vyber správne tvrdenie:</vt:lpstr>
      <vt:lpstr>Skúmanie prírody:</vt:lpstr>
      <vt:lpstr>Pozorovanie prírody</vt:lpstr>
      <vt:lpstr>Mikroskop</vt:lpstr>
      <vt:lpstr>Hlavné časti mikroskopu:</vt:lpstr>
      <vt:lpstr>Potreby na pozorovanie lupou a mikroskopovanie:</vt:lpstr>
      <vt:lpstr>Postup pri práci s mikroskopom</vt:lpstr>
      <vt:lpstr>Zopakujme si :</vt:lpstr>
      <vt:lpstr>Zopakujme si :</vt:lpstr>
      <vt:lpstr>Zopakujme si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Poznávame prírodu</dc:title>
  <dc:creator>pc</dc:creator>
  <cp:lastModifiedBy>acer</cp:lastModifiedBy>
  <cp:revision>86</cp:revision>
  <dcterms:created xsi:type="dcterms:W3CDTF">2011-08-24T18:47:08Z</dcterms:created>
  <dcterms:modified xsi:type="dcterms:W3CDTF">2022-09-12T06:30:10Z</dcterms:modified>
</cp:coreProperties>
</file>