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6" r:id="rId10"/>
    <p:sldId id="285" r:id="rId11"/>
    <p:sldId id="264" r:id="rId12"/>
    <p:sldId id="265" r:id="rId13"/>
    <p:sldId id="284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87" r:id="rId22"/>
    <p:sldId id="273" r:id="rId23"/>
    <p:sldId id="274" r:id="rId24"/>
    <p:sldId id="275" r:id="rId25"/>
    <p:sldId id="283" r:id="rId26"/>
    <p:sldId id="276" r:id="rId27"/>
    <p:sldId id="277" r:id="rId28"/>
    <p:sldId id="278" r:id="rId29"/>
    <p:sldId id="279" r:id="rId30"/>
    <p:sldId id="280" r:id="rId31"/>
    <p:sldId id="281" r:id="rId32"/>
    <p:sldId id="282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091"/>
  </p:normalViewPr>
  <p:slideViewPr>
    <p:cSldViewPr snapToGrid="0">
      <p:cViewPr varScale="1">
        <p:scale>
          <a:sx n="107" d="100"/>
          <a:sy n="107" d="100"/>
        </p:scale>
        <p:origin x="2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9564320-B369-AD4A-AEB4-B90200742BDD}" type="datetimeFigureOut">
              <a:rPr lang="pl-GB" smtClean="0"/>
              <a:t>09/05/2023</a:t>
            </a:fld>
            <a:endParaRPr lang="pl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pl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59689B03-1869-894C-B586-64A19A1CC062}" type="slidenum">
              <a:rPr lang="pl-GB" smtClean="0"/>
              <a:t>‹#›</a:t>
            </a:fld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38491231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4320-B369-AD4A-AEB4-B90200742BDD}" type="datetimeFigureOut">
              <a:rPr lang="pl-GB" smtClean="0"/>
              <a:t>09/05/2023</a:t>
            </a:fld>
            <a:endParaRPr lang="pl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9B03-1869-894C-B586-64A19A1CC062}" type="slidenum">
              <a:rPr lang="pl-GB" smtClean="0"/>
              <a:t>‹#›</a:t>
            </a:fld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165984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4320-B369-AD4A-AEB4-B90200742BDD}" type="datetimeFigureOut">
              <a:rPr lang="pl-GB" smtClean="0"/>
              <a:t>09/05/2023</a:t>
            </a:fld>
            <a:endParaRPr lang="pl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9B03-1869-894C-B586-64A19A1CC062}" type="slidenum">
              <a:rPr lang="pl-GB" smtClean="0"/>
              <a:t>‹#›</a:t>
            </a:fld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454611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4320-B369-AD4A-AEB4-B90200742BDD}" type="datetimeFigureOut">
              <a:rPr lang="pl-GB" smtClean="0"/>
              <a:t>09/05/2023</a:t>
            </a:fld>
            <a:endParaRPr lang="pl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9B03-1869-894C-B586-64A19A1CC062}" type="slidenum">
              <a:rPr lang="pl-GB" smtClean="0"/>
              <a:t>‹#›</a:t>
            </a:fld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3250531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4320-B369-AD4A-AEB4-B90200742BDD}" type="datetimeFigureOut">
              <a:rPr lang="pl-GB" smtClean="0"/>
              <a:t>09/05/2023</a:t>
            </a:fld>
            <a:endParaRPr lang="pl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9B03-1869-894C-B586-64A19A1CC062}" type="slidenum">
              <a:rPr lang="pl-GB" smtClean="0"/>
              <a:t>‹#›</a:t>
            </a:fld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2750326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4320-B369-AD4A-AEB4-B90200742BDD}" type="datetimeFigureOut">
              <a:rPr lang="pl-GB" smtClean="0"/>
              <a:t>09/05/2023</a:t>
            </a:fld>
            <a:endParaRPr lang="pl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9B03-1869-894C-B586-64A19A1CC062}" type="slidenum">
              <a:rPr lang="pl-GB" smtClean="0"/>
              <a:t>‹#›</a:t>
            </a:fld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40748501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4320-B369-AD4A-AEB4-B90200742BDD}" type="datetimeFigureOut">
              <a:rPr lang="pl-GB" smtClean="0"/>
              <a:t>09/05/2023</a:t>
            </a:fld>
            <a:endParaRPr lang="pl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9B03-1869-894C-B586-64A19A1CC062}" type="slidenum">
              <a:rPr lang="pl-GB" smtClean="0"/>
              <a:t>‹#›</a:t>
            </a:fld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3390009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4320-B369-AD4A-AEB4-B90200742BDD}" type="datetimeFigureOut">
              <a:rPr lang="pl-GB" smtClean="0"/>
              <a:t>09/05/2023</a:t>
            </a:fld>
            <a:endParaRPr lang="pl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9B03-1869-894C-B586-64A19A1CC062}" type="slidenum">
              <a:rPr lang="pl-GB" smtClean="0"/>
              <a:t>‹#›</a:t>
            </a:fld>
            <a:endParaRPr lang="pl-GB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495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4320-B369-AD4A-AEB4-B90200742BDD}" type="datetimeFigureOut">
              <a:rPr lang="pl-GB" smtClean="0"/>
              <a:t>09/05/2023</a:t>
            </a:fld>
            <a:endParaRPr lang="pl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9B03-1869-894C-B586-64A19A1CC062}" type="slidenum">
              <a:rPr lang="pl-GB" smtClean="0"/>
              <a:t>‹#›</a:t>
            </a:fld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4214498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4320-B369-AD4A-AEB4-B90200742BDD}" type="datetimeFigureOut">
              <a:rPr lang="pl-GB" smtClean="0"/>
              <a:t>09/05/2023</a:t>
            </a:fld>
            <a:endParaRPr lang="pl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9B03-1869-894C-B586-64A19A1CC062}" type="slidenum">
              <a:rPr lang="pl-GB" smtClean="0"/>
              <a:t>‹#›</a:t>
            </a:fld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32398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4320-B369-AD4A-AEB4-B90200742BDD}" type="datetimeFigureOut">
              <a:rPr lang="pl-GB" smtClean="0"/>
              <a:t>09/05/2023</a:t>
            </a:fld>
            <a:endParaRPr lang="pl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9B03-1869-894C-B586-64A19A1CC062}" type="slidenum">
              <a:rPr lang="pl-GB" smtClean="0"/>
              <a:t>‹#›</a:t>
            </a:fld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4273566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4320-B369-AD4A-AEB4-B90200742BDD}" type="datetimeFigureOut">
              <a:rPr lang="pl-GB" smtClean="0"/>
              <a:t>09/05/2023</a:t>
            </a:fld>
            <a:endParaRPr lang="pl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9B03-1869-894C-B586-64A19A1CC062}" type="slidenum">
              <a:rPr lang="pl-GB" smtClean="0"/>
              <a:t>‹#›</a:t>
            </a:fld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3169745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4320-B369-AD4A-AEB4-B90200742BDD}" type="datetimeFigureOut">
              <a:rPr lang="pl-GB" smtClean="0"/>
              <a:t>09/05/2023</a:t>
            </a:fld>
            <a:endParaRPr lang="pl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9B03-1869-894C-B586-64A19A1CC062}" type="slidenum">
              <a:rPr lang="pl-GB" smtClean="0"/>
              <a:t>‹#›</a:t>
            </a:fld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652043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4320-B369-AD4A-AEB4-B90200742BDD}" type="datetimeFigureOut">
              <a:rPr lang="pl-GB" smtClean="0"/>
              <a:t>09/05/2023</a:t>
            </a:fld>
            <a:endParaRPr lang="pl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9B03-1869-894C-B586-64A19A1CC062}" type="slidenum">
              <a:rPr lang="pl-GB" smtClean="0"/>
              <a:t>‹#›</a:t>
            </a:fld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2097601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4320-B369-AD4A-AEB4-B90200742BDD}" type="datetimeFigureOut">
              <a:rPr lang="pl-GB" smtClean="0"/>
              <a:t>09/05/2023</a:t>
            </a:fld>
            <a:endParaRPr lang="pl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9B03-1869-894C-B586-64A19A1CC062}" type="slidenum">
              <a:rPr lang="pl-GB" smtClean="0"/>
              <a:t>‹#›</a:t>
            </a:fld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1040013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4320-B369-AD4A-AEB4-B90200742BDD}" type="datetimeFigureOut">
              <a:rPr lang="pl-GB" smtClean="0"/>
              <a:t>09/05/2023</a:t>
            </a:fld>
            <a:endParaRPr lang="pl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9B03-1869-894C-B586-64A19A1CC062}" type="slidenum">
              <a:rPr lang="pl-GB" smtClean="0"/>
              <a:t>‹#›</a:t>
            </a:fld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36140701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64320-B369-AD4A-AEB4-B90200742BDD}" type="datetimeFigureOut">
              <a:rPr lang="pl-GB" smtClean="0"/>
              <a:t>09/05/2023</a:t>
            </a:fld>
            <a:endParaRPr lang="pl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89B03-1869-894C-B586-64A19A1CC062}" type="slidenum">
              <a:rPr lang="pl-GB" smtClean="0"/>
              <a:t>‹#›</a:t>
            </a:fld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1400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9564320-B369-AD4A-AEB4-B90200742BDD}" type="datetimeFigureOut">
              <a:rPr lang="pl-GB" smtClean="0"/>
              <a:t>09/05/2023</a:t>
            </a:fld>
            <a:endParaRPr lang="pl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l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9689B03-1869-894C-B586-64A19A1CC062}" type="slidenum">
              <a:rPr lang="pl-GB" smtClean="0"/>
              <a:t>‹#›</a:t>
            </a:fld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27933802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73" r:id="rId1"/>
    <p:sldLayoutId id="2147484074" r:id="rId2"/>
    <p:sldLayoutId id="2147484075" r:id="rId3"/>
    <p:sldLayoutId id="2147484076" r:id="rId4"/>
    <p:sldLayoutId id="2147484077" r:id="rId5"/>
    <p:sldLayoutId id="2147484078" r:id="rId6"/>
    <p:sldLayoutId id="2147484079" r:id="rId7"/>
    <p:sldLayoutId id="2147484080" r:id="rId8"/>
    <p:sldLayoutId id="2147484081" r:id="rId9"/>
    <p:sldLayoutId id="2147484082" r:id="rId10"/>
    <p:sldLayoutId id="2147484083" r:id="rId11"/>
    <p:sldLayoutId id="2147484084" r:id="rId12"/>
    <p:sldLayoutId id="2147484085" r:id="rId13"/>
    <p:sldLayoutId id="2147484086" r:id="rId14"/>
    <p:sldLayoutId id="2147484087" r:id="rId15"/>
    <p:sldLayoutId id="2147484088" r:id="rId16"/>
    <p:sldLayoutId id="21474840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KqDTOp5En4?feature=oembed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-nZ2JdyCkk8?feature=oembed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bnCIkwpj3M?feature=oembed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7fA1zfGn8Q?feature=oembed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/Users/olgapytel/Library/Group%20Containers/UBF8T346G9.ms/WebArchiveCopyPasteTempFiles/com.microsoft.Word/7_Tydzien_BRD.pn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CHdJWTGiC4?feature=oembed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CHdJWTGiC4" TargetMode="External"/><Relationship Id="rId2" Type="http://schemas.openxmlformats.org/officeDocument/2006/relationships/hyperlink" Target="https://cloudc.edupage.org/cloud/materialy_dla_nauczycieli_i_rodzicow.pdf?z%3ArtPaRJC1hpvC%2FcjocQIWrXUM8t0WDxIuj3K9%2FM%2B0Y7FFPON3AMSgNnRerT5wJy9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-nZ2JdyCkk8" TargetMode="External"/><Relationship Id="rId5" Type="http://schemas.openxmlformats.org/officeDocument/2006/relationships/hyperlink" Target="https://www.youtube.com/watch?v=AKqDTOp5En4" TargetMode="External"/><Relationship Id="rId4" Type="http://schemas.openxmlformats.org/officeDocument/2006/relationships/hyperlink" Target="https://www.youtube.com/watch?v=B7fA1zfGn8Q&amp;embeds_euri=https%3A%2F%2Fhubblecontent.osi.office.net%2F&amp;source_ve_path=Mjg2NjY&amp;feature=emb_logo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3BAFEA-8B39-73C3-D736-F7CF675DC2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46179" y="1397875"/>
            <a:ext cx="6913946" cy="4918841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br>
              <a:rPr lang="pl-PL" sz="6000" b="1" u="none" strike="noStrike" dirty="0">
                <a:effectLst/>
              </a:rPr>
            </a:br>
            <a:br>
              <a:rPr lang="pl-PL" sz="6000" b="1" u="none" strike="noStrike" dirty="0">
                <a:effectLst/>
              </a:rPr>
            </a:br>
            <a:br>
              <a:rPr lang="pl-PL" sz="6000" b="1" u="none" strike="noStrike" dirty="0">
                <a:effectLst/>
              </a:rPr>
            </a:br>
            <a:br>
              <a:rPr lang="pl-PL" sz="6000" b="1" u="none" strike="noStrike" dirty="0">
                <a:effectLst/>
              </a:rPr>
            </a:br>
            <a:br>
              <a:rPr lang="pl-PL" sz="6000" b="1" u="none" strike="noStrike" dirty="0">
                <a:effectLst/>
              </a:rPr>
            </a:br>
            <a:br>
              <a:rPr lang="pl-PL" sz="6000" b="1" u="none" strike="noStrike" dirty="0">
                <a:effectLst/>
              </a:rPr>
            </a:br>
            <a:br>
              <a:rPr lang="pl-PL" sz="6000" b="1" u="none" strike="noStrike" dirty="0">
                <a:effectLst/>
              </a:rPr>
            </a:br>
            <a:r>
              <a:rPr lang="pl-PL" sz="6000" b="1" u="none" strike="noStrike" dirty="0">
                <a:effectLst/>
              </a:rPr>
              <a:t>Mazowiecki Tydzień Bezpieczeństwa </a:t>
            </a:r>
            <a:br>
              <a:rPr lang="pl-PL" sz="6000" b="1" u="none" strike="noStrike" dirty="0">
                <a:effectLst/>
              </a:rPr>
            </a:br>
            <a:r>
              <a:rPr lang="pl-PL" sz="5400" b="1" u="none" strike="noStrike" dirty="0">
                <a:effectLst/>
              </a:rPr>
              <a:t>11-19 maja 2023r.</a:t>
            </a:r>
            <a:br>
              <a:rPr lang="pl-PL" b="0" i="0" u="none" strike="noStrike" dirty="0">
                <a:effectLst/>
              </a:rPr>
            </a:br>
            <a:endParaRPr lang="pl-GB" dirty="0"/>
          </a:p>
        </p:txBody>
      </p:sp>
    </p:spTree>
    <p:extLst>
      <p:ext uri="{BB962C8B-B14F-4D97-AF65-F5344CB8AC3E}">
        <p14:creationId xmlns:p14="http://schemas.microsoft.com/office/powerpoint/2010/main" val="760625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1C6786-CE17-08F4-DF0A-3FF1629B8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47320"/>
            <a:ext cx="10131425" cy="1055007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b="1" i="0" u="none" strike="noStrike" dirty="0">
                <a:solidFill>
                  <a:schemeClr val="tx1">
                    <a:lumMod val="95000"/>
                  </a:schemeClr>
                </a:solidFill>
                <a:effectLst/>
              </a:rPr>
              <a:t>Bezpieczeństwo dzieci na drodze</a:t>
            </a:r>
            <a:br>
              <a:rPr lang="pl-PL" b="1" i="0" u="none" strike="noStrike" dirty="0">
                <a:solidFill>
                  <a:srgbClr val="0F0F0F"/>
                </a:solidFill>
                <a:effectLst/>
                <a:latin typeface="YouTube Sans"/>
              </a:rPr>
            </a:br>
            <a:endParaRPr lang="pl-GB" dirty="0"/>
          </a:p>
        </p:txBody>
      </p:sp>
      <p:pic>
        <p:nvPicPr>
          <p:cNvPr id="4" name="Multimedia online 3" descr="Bezpieczeństwo dzieci na drodze">
            <a:hlinkClick r:id="" action="ppaction://media"/>
            <a:extLst>
              <a:ext uri="{FF2B5EF4-FFF2-40B4-BE49-F238E27FC236}">
                <a16:creationId xmlns:a16="http://schemas.microsoft.com/office/drawing/2014/main" id="{DC696561-627A-62BD-5234-2D481484A13B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74774" y="1023375"/>
            <a:ext cx="9888971" cy="558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29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997750-31E9-335F-A182-BF2735A66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861847"/>
            <a:ext cx="10131425" cy="1280219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iii. BEZPIECZNA JAZDA NA ROWERZE </a:t>
            </a:r>
            <a:br>
              <a:rPr lang="pl-PL" dirty="0"/>
            </a:br>
            <a:endParaRPr lang="pl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669E39-2421-304F-E353-01A6B51EE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257386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pl-PL" sz="2800" dirty="0">
                <a:effectLst/>
                <a:latin typeface="+mj-lt"/>
              </a:rPr>
              <a:t>Do 10 roku </a:t>
            </a:r>
            <a:r>
              <a:rPr lang="pl-PL" sz="2800" dirty="0" err="1">
                <a:effectLst/>
                <a:latin typeface="+mj-lt"/>
              </a:rPr>
              <a:t>życia</a:t>
            </a:r>
            <a:r>
              <a:rPr lang="pl-PL" sz="2800" dirty="0">
                <a:effectLst/>
                <a:latin typeface="+mj-lt"/>
              </a:rPr>
              <a:t> dziecko </a:t>
            </a:r>
            <a:r>
              <a:rPr lang="pl-PL" sz="2800" dirty="0" err="1">
                <a:effectLst/>
                <a:latin typeface="+mj-lt"/>
              </a:rPr>
              <a:t>może</a:t>
            </a:r>
            <a:r>
              <a:rPr lang="pl-PL" sz="2800" dirty="0">
                <a:effectLst/>
                <a:latin typeface="+mj-lt"/>
              </a:rPr>
              <a:t> </a:t>
            </a:r>
            <a:r>
              <a:rPr lang="pl-PL" sz="2800" dirty="0" err="1">
                <a:effectLst/>
                <a:latin typeface="+mj-lt"/>
              </a:rPr>
              <a:t>poruszac</a:t>
            </a:r>
            <a:r>
              <a:rPr lang="pl-PL" sz="2800" dirty="0">
                <a:effectLst/>
                <a:latin typeface="+mj-lt"/>
              </a:rPr>
              <a:t>́ </a:t>
            </a:r>
            <a:r>
              <a:rPr lang="pl-PL" sz="2800" dirty="0" err="1">
                <a:effectLst/>
                <a:latin typeface="+mj-lt"/>
              </a:rPr>
              <a:t>sie</a:t>
            </a:r>
            <a:r>
              <a:rPr lang="pl-PL" sz="2800" dirty="0">
                <a:effectLst/>
                <a:latin typeface="+mj-lt"/>
              </a:rPr>
              <a:t>̨ rowerem po drodze publicznej tylko pod opieką osoby dorosłej.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l-PL" sz="2800" dirty="0">
                <a:effectLst/>
                <a:latin typeface="+mj-lt"/>
              </a:rPr>
              <a:t>Dopiero po </a:t>
            </a:r>
            <a:r>
              <a:rPr lang="pl-PL" sz="2800" dirty="0" err="1">
                <a:effectLst/>
                <a:latin typeface="+mj-lt"/>
              </a:rPr>
              <a:t>ukończeniu</a:t>
            </a:r>
            <a:r>
              <a:rPr lang="pl-PL" sz="2800" dirty="0">
                <a:effectLst/>
                <a:latin typeface="+mj-lt"/>
              </a:rPr>
              <a:t> 10 lat może </a:t>
            </a:r>
            <a:r>
              <a:rPr lang="pl-PL" sz="2800" dirty="0" err="1">
                <a:effectLst/>
                <a:latin typeface="+mj-lt"/>
              </a:rPr>
              <a:t>ubiegac</a:t>
            </a:r>
            <a:r>
              <a:rPr lang="pl-PL" sz="2800" dirty="0">
                <a:effectLst/>
                <a:latin typeface="+mj-lt"/>
              </a:rPr>
              <a:t>́ </a:t>
            </a:r>
            <a:r>
              <a:rPr lang="pl-PL" sz="2800" dirty="0" err="1">
                <a:effectLst/>
                <a:latin typeface="+mj-lt"/>
              </a:rPr>
              <a:t>sie</a:t>
            </a:r>
            <a:r>
              <a:rPr lang="pl-PL" sz="2800" dirty="0">
                <a:effectLst/>
                <a:latin typeface="+mj-lt"/>
              </a:rPr>
              <a:t>̨ o </a:t>
            </a:r>
            <a:r>
              <a:rPr lang="pl-PL" sz="2800" dirty="0" err="1">
                <a:effectLst/>
                <a:latin typeface="+mj-lt"/>
              </a:rPr>
              <a:t>karte</a:t>
            </a:r>
            <a:r>
              <a:rPr lang="pl-PL" sz="2800" dirty="0">
                <a:effectLst/>
                <a:latin typeface="+mj-lt"/>
              </a:rPr>
              <a:t>̨ rowerową. </a:t>
            </a:r>
            <a:endParaRPr lang="pl-GB" dirty="0"/>
          </a:p>
        </p:txBody>
      </p:sp>
    </p:spTree>
    <p:extLst>
      <p:ext uri="{BB962C8B-B14F-4D97-AF65-F5344CB8AC3E}">
        <p14:creationId xmlns:p14="http://schemas.microsoft.com/office/powerpoint/2010/main" val="3008936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0C3DA1-4169-FFA8-5E24-2157A6401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90500"/>
            <a:ext cx="10131425" cy="1875367"/>
          </a:xfrm>
        </p:spPr>
        <p:txBody>
          <a:bodyPr/>
          <a:lstStyle/>
          <a:p>
            <a:pPr algn="ctr"/>
            <a:r>
              <a:rPr lang="pl-PL" b="1" dirty="0">
                <a:effectLst/>
              </a:rPr>
              <a:t>zasady prawidłowej jazdy na rowerze</a:t>
            </a:r>
            <a:br>
              <a:rPr lang="pl-PL" dirty="0"/>
            </a:br>
            <a:endParaRPr lang="pl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DD8A60-FC5A-932A-32F9-AAD930019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75540"/>
            <a:ext cx="10706099" cy="510146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pl-PL" sz="1800" dirty="0">
                <a:effectLst/>
                <a:latin typeface="+mj-lt"/>
              </a:rPr>
              <a:t>Zamiar </a:t>
            </a:r>
            <a:r>
              <a:rPr lang="pl-PL" sz="1800" dirty="0" err="1">
                <a:effectLst/>
                <a:latin typeface="+mj-lt"/>
              </a:rPr>
              <a:t>skrętu</a:t>
            </a:r>
            <a:r>
              <a:rPr lang="pl-PL" sz="1800" dirty="0">
                <a:effectLst/>
                <a:latin typeface="+mj-lt"/>
              </a:rPr>
              <a:t> </a:t>
            </a:r>
            <a:r>
              <a:rPr lang="pl-PL" sz="1800" dirty="0" err="1">
                <a:effectLst/>
                <a:latin typeface="+mj-lt"/>
              </a:rPr>
              <a:t>należy</a:t>
            </a:r>
            <a:r>
              <a:rPr lang="pl-PL" sz="1800" dirty="0">
                <a:effectLst/>
                <a:latin typeface="+mj-lt"/>
              </a:rPr>
              <a:t> </a:t>
            </a:r>
            <a:r>
              <a:rPr lang="pl-PL" sz="1800" dirty="0" err="1">
                <a:effectLst/>
                <a:latin typeface="+mj-lt"/>
              </a:rPr>
              <a:t>sygnalizowac</a:t>
            </a:r>
            <a:r>
              <a:rPr lang="pl-PL" sz="1800" dirty="0">
                <a:effectLst/>
                <a:latin typeface="+mj-lt"/>
              </a:rPr>
              <a:t>́ </a:t>
            </a:r>
            <a:r>
              <a:rPr lang="pl-PL" sz="1800" dirty="0" err="1">
                <a:effectLst/>
                <a:latin typeface="+mj-lt"/>
              </a:rPr>
              <a:t>ręka</a:t>
            </a:r>
            <a:r>
              <a:rPr lang="pl-PL" sz="1800" dirty="0">
                <a:effectLst/>
                <a:latin typeface="+mj-lt"/>
              </a:rPr>
              <a:t>̨. </a:t>
            </a:r>
            <a:endParaRPr lang="pl-PL" dirty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pl-PL" sz="1800" dirty="0">
                <a:effectLst/>
                <a:latin typeface="+mj-lt"/>
              </a:rPr>
              <a:t>Przed wykonaniem </a:t>
            </a:r>
            <a:r>
              <a:rPr lang="pl-PL" sz="1800" dirty="0" err="1">
                <a:effectLst/>
                <a:latin typeface="+mj-lt"/>
              </a:rPr>
              <a:t>skrętu</a:t>
            </a:r>
            <a:r>
              <a:rPr lang="pl-PL" sz="1800" dirty="0">
                <a:effectLst/>
                <a:latin typeface="+mj-lt"/>
              </a:rPr>
              <a:t>, trzeba </a:t>
            </a:r>
            <a:r>
              <a:rPr lang="pl-PL" sz="1800" dirty="0" err="1">
                <a:effectLst/>
                <a:latin typeface="+mj-lt"/>
              </a:rPr>
              <a:t>upewnic</a:t>
            </a:r>
            <a:r>
              <a:rPr lang="pl-PL" sz="1800" dirty="0">
                <a:effectLst/>
                <a:latin typeface="+mj-lt"/>
              </a:rPr>
              <a:t>́ </a:t>
            </a:r>
            <a:r>
              <a:rPr lang="pl-PL" sz="1800" dirty="0" err="1">
                <a:effectLst/>
                <a:latin typeface="+mj-lt"/>
              </a:rPr>
              <a:t>sie</a:t>
            </a:r>
            <a:r>
              <a:rPr lang="pl-PL" sz="1800" dirty="0">
                <a:effectLst/>
                <a:latin typeface="+mj-lt"/>
              </a:rPr>
              <a:t>̨, czy z tyłu nie </a:t>
            </a:r>
            <a:r>
              <a:rPr lang="pl-PL" sz="1800" dirty="0" err="1">
                <a:effectLst/>
                <a:latin typeface="+mj-lt"/>
              </a:rPr>
              <a:t>nadjeżdża</a:t>
            </a:r>
            <a:r>
              <a:rPr lang="pl-PL" sz="1800" dirty="0">
                <a:effectLst/>
                <a:latin typeface="+mj-lt"/>
              </a:rPr>
              <a:t> </a:t>
            </a:r>
            <a:r>
              <a:rPr lang="pl-PL" sz="1800" dirty="0" err="1">
                <a:effectLst/>
                <a:latin typeface="+mj-lt"/>
              </a:rPr>
              <a:t>samochód</a:t>
            </a:r>
            <a:r>
              <a:rPr lang="pl-PL" sz="1800" dirty="0">
                <a:effectLst/>
                <a:latin typeface="+mj-lt"/>
              </a:rPr>
              <a:t>. </a:t>
            </a:r>
            <a:endParaRPr lang="pl-PL" dirty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pl-PL" sz="1800" dirty="0" err="1">
                <a:effectLst/>
                <a:latin typeface="+mj-lt"/>
              </a:rPr>
              <a:t>Rowerzyście</a:t>
            </a:r>
            <a:r>
              <a:rPr lang="pl-PL" sz="1800" dirty="0">
                <a:effectLst/>
                <a:latin typeface="+mj-lt"/>
              </a:rPr>
              <a:t> nie wolno </a:t>
            </a:r>
            <a:r>
              <a:rPr lang="pl-PL" sz="1800" dirty="0" err="1">
                <a:effectLst/>
                <a:latin typeface="+mj-lt"/>
              </a:rPr>
              <a:t>jechac</a:t>
            </a:r>
            <a:r>
              <a:rPr lang="pl-PL" sz="1800" dirty="0">
                <a:effectLst/>
                <a:latin typeface="+mj-lt"/>
              </a:rPr>
              <a:t>́ po jezdni obok innego uczestnika ruchu. </a:t>
            </a:r>
            <a:endParaRPr lang="pl-PL" dirty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pl-PL" sz="1800" dirty="0">
                <a:effectLst/>
                <a:latin typeface="+mj-lt"/>
              </a:rPr>
              <a:t>Nie </a:t>
            </a:r>
            <a:r>
              <a:rPr lang="pl-PL" sz="1800" dirty="0" err="1">
                <a:effectLst/>
                <a:latin typeface="+mj-lt"/>
              </a:rPr>
              <a:t>można</a:t>
            </a:r>
            <a:r>
              <a:rPr lang="pl-PL" sz="1800" dirty="0">
                <a:effectLst/>
                <a:latin typeface="+mj-lt"/>
              </a:rPr>
              <a:t> </a:t>
            </a:r>
            <a:r>
              <a:rPr lang="pl-PL" sz="1800" dirty="0" err="1">
                <a:effectLst/>
                <a:latin typeface="+mj-lt"/>
              </a:rPr>
              <a:t>chwytac</a:t>
            </a:r>
            <a:r>
              <a:rPr lang="pl-PL" sz="1800" dirty="0">
                <a:effectLst/>
                <a:latin typeface="+mj-lt"/>
              </a:rPr>
              <a:t>́ </a:t>
            </a:r>
            <a:r>
              <a:rPr lang="pl-PL" sz="1800" dirty="0" err="1">
                <a:effectLst/>
                <a:latin typeface="+mj-lt"/>
              </a:rPr>
              <a:t>sie</a:t>
            </a:r>
            <a:r>
              <a:rPr lang="pl-PL" sz="1800" dirty="0">
                <a:effectLst/>
                <a:latin typeface="+mj-lt"/>
              </a:rPr>
              <a:t>̨ </a:t>
            </a:r>
            <a:r>
              <a:rPr lang="pl-PL" sz="1800" dirty="0" err="1">
                <a:effectLst/>
                <a:latin typeface="+mj-lt"/>
              </a:rPr>
              <a:t>żadnych</a:t>
            </a:r>
            <a:r>
              <a:rPr lang="pl-PL" sz="1800" dirty="0">
                <a:effectLst/>
                <a:latin typeface="+mj-lt"/>
              </a:rPr>
              <a:t> </a:t>
            </a:r>
            <a:r>
              <a:rPr lang="pl-PL" sz="1800" dirty="0" err="1">
                <a:effectLst/>
                <a:latin typeface="+mj-lt"/>
              </a:rPr>
              <a:t>pojazdów</a:t>
            </a:r>
            <a:r>
              <a:rPr lang="pl-PL" sz="1800" dirty="0">
                <a:effectLst/>
                <a:latin typeface="+mj-lt"/>
              </a:rPr>
              <a:t>. </a:t>
            </a:r>
            <a:endParaRPr lang="pl-PL" dirty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pl-PL" sz="1800" dirty="0">
                <a:effectLst/>
                <a:latin typeface="+mj-lt"/>
              </a:rPr>
              <a:t>Rowerzysta powinien </a:t>
            </a:r>
            <a:r>
              <a:rPr lang="pl-PL" sz="1800" dirty="0" err="1">
                <a:effectLst/>
                <a:latin typeface="+mj-lt"/>
              </a:rPr>
              <a:t>trzymac</a:t>
            </a:r>
            <a:r>
              <a:rPr lang="pl-PL" sz="1800" dirty="0">
                <a:effectLst/>
                <a:latin typeface="+mj-lt"/>
              </a:rPr>
              <a:t>́ przynajmniej jedną </a:t>
            </a:r>
            <a:r>
              <a:rPr lang="pl-PL" sz="1800" dirty="0" err="1">
                <a:effectLst/>
                <a:latin typeface="+mj-lt"/>
              </a:rPr>
              <a:t>ręke</a:t>
            </a:r>
            <a:r>
              <a:rPr lang="pl-PL" sz="1800" dirty="0">
                <a:effectLst/>
                <a:latin typeface="+mj-lt"/>
              </a:rPr>
              <a:t>̨ na kierownicy oraz nogi na pedałach lub </a:t>
            </a:r>
            <a:r>
              <a:rPr lang="pl-PL" sz="1800" dirty="0" err="1">
                <a:effectLst/>
                <a:latin typeface="+mj-lt"/>
              </a:rPr>
              <a:t>podnóżkach</a:t>
            </a:r>
            <a:r>
              <a:rPr lang="pl-PL" sz="1800" dirty="0">
                <a:effectLst/>
                <a:latin typeface="+mj-lt"/>
              </a:rPr>
              <a:t>. </a:t>
            </a:r>
            <a:endParaRPr lang="pl-PL" dirty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pl-PL" sz="1800" dirty="0">
                <a:effectLst/>
                <a:latin typeface="+mj-lt"/>
              </a:rPr>
              <a:t>Do jazdy na rowerze przeznaczona jest droga rowerowa lub pobocze, a dopiero w dalszej </a:t>
            </a:r>
            <a:r>
              <a:rPr lang="pl-PL" sz="1800" dirty="0" err="1">
                <a:effectLst/>
                <a:latin typeface="+mj-lt"/>
              </a:rPr>
              <a:t>kolejności</a:t>
            </a:r>
            <a:r>
              <a:rPr lang="pl-PL" sz="1800" dirty="0">
                <a:effectLst/>
                <a:latin typeface="+mj-lt"/>
              </a:rPr>
              <a:t> jezdnia. Mały rowerzysta (do 10 tego roku </a:t>
            </a:r>
            <a:r>
              <a:rPr lang="pl-PL" sz="1800" dirty="0" err="1">
                <a:effectLst/>
                <a:latin typeface="+mj-lt"/>
              </a:rPr>
              <a:t>życia</a:t>
            </a:r>
            <a:r>
              <a:rPr lang="pl-PL" sz="1800" dirty="0">
                <a:effectLst/>
                <a:latin typeface="+mj-lt"/>
              </a:rPr>
              <a:t>) </a:t>
            </a:r>
            <a:r>
              <a:rPr lang="pl-PL" sz="1800" dirty="0" err="1">
                <a:effectLst/>
                <a:latin typeface="+mj-lt"/>
              </a:rPr>
              <a:t>może</a:t>
            </a:r>
            <a:r>
              <a:rPr lang="pl-PL" sz="1800" dirty="0">
                <a:effectLst/>
                <a:latin typeface="+mj-lt"/>
              </a:rPr>
              <a:t> jednak wraz z opiekunem </a:t>
            </a:r>
            <a:r>
              <a:rPr lang="pl-PL" sz="1800" dirty="0" err="1">
                <a:effectLst/>
                <a:latin typeface="+mj-lt"/>
              </a:rPr>
              <a:t>poruszac</a:t>
            </a:r>
            <a:r>
              <a:rPr lang="pl-PL" sz="1800" dirty="0">
                <a:effectLst/>
                <a:latin typeface="+mj-lt"/>
              </a:rPr>
              <a:t>́ </a:t>
            </a:r>
            <a:r>
              <a:rPr lang="pl-PL" sz="1800" dirty="0" err="1">
                <a:effectLst/>
                <a:latin typeface="+mj-lt"/>
              </a:rPr>
              <a:t>sie</a:t>
            </a:r>
            <a:r>
              <a:rPr lang="pl-PL" sz="1800" dirty="0">
                <a:effectLst/>
                <a:latin typeface="+mj-lt"/>
              </a:rPr>
              <a:t>̨ po chodniku, </a:t>
            </a:r>
            <a:r>
              <a:rPr lang="pl-PL" sz="1800" dirty="0" err="1">
                <a:effectLst/>
                <a:latin typeface="+mj-lt"/>
              </a:rPr>
              <a:t>pamiętając</a:t>
            </a:r>
            <a:r>
              <a:rPr lang="pl-PL" sz="1800" dirty="0">
                <a:effectLst/>
                <a:latin typeface="+mj-lt"/>
              </a:rPr>
              <a:t>, </a:t>
            </a:r>
            <a:r>
              <a:rPr lang="pl-PL" sz="1800" dirty="0" err="1">
                <a:effectLst/>
                <a:latin typeface="+mj-lt"/>
              </a:rPr>
              <a:t>że</a:t>
            </a:r>
            <a:r>
              <a:rPr lang="pl-PL" sz="1800" dirty="0">
                <a:effectLst/>
                <a:latin typeface="+mj-lt"/>
              </a:rPr>
              <a:t> </a:t>
            </a:r>
            <a:r>
              <a:rPr lang="pl-PL" sz="1800" dirty="0" err="1">
                <a:effectLst/>
                <a:latin typeface="+mj-lt"/>
              </a:rPr>
              <a:t>pierwszen</a:t>
            </a:r>
            <a:r>
              <a:rPr lang="pl-PL" sz="1800" dirty="0">
                <a:effectLst/>
                <a:latin typeface="+mj-lt"/>
              </a:rPr>
              <a:t>́- </a:t>
            </a:r>
            <a:r>
              <a:rPr lang="pl-PL" sz="1800" dirty="0" err="1">
                <a:effectLst/>
                <a:latin typeface="+mj-lt"/>
              </a:rPr>
              <a:t>stwo</a:t>
            </a:r>
            <a:r>
              <a:rPr lang="pl-PL" sz="1800" dirty="0">
                <a:effectLst/>
                <a:latin typeface="+mj-lt"/>
              </a:rPr>
              <a:t> mają tutaj piesi. </a:t>
            </a:r>
            <a:endParaRPr lang="pl-PL" dirty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pl-PL" sz="1800" dirty="0">
                <a:effectLst/>
                <a:latin typeface="+mj-lt"/>
              </a:rPr>
              <a:t>Do jazdy na rowerze przeznaczona jest przede wszystkim droga rowerowa, a </a:t>
            </a:r>
            <a:r>
              <a:rPr lang="pl-PL" sz="1800" dirty="0" err="1">
                <a:effectLst/>
                <a:latin typeface="+mj-lt"/>
              </a:rPr>
              <a:t>także</a:t>
            </a:r>
            <a:r>
              <a:rPr lang="pl-PL" sz="1800" dirty="0">
                <a:effectLst/>
                <a:latin typeface="+mj-lt"/>
              </a:rPr>
              <a:t> specjalnie wydzielone na jezdni pasy rowerowe. W razie ich braku </a:t>
            </a:r>
            <a:r>
              <a:rPr lang="pl-PL" sz="1800" dirty="0" err="1">
                <a:effectLst/>
                <a:latin typeface="+mj-lt"/>
              </a:rPr>
              <a:t>można</a:t>
            </a:r>
            <a:r>
              <a:rPr lang="pl-PL" sz="1800" dirty="0">
                <a:effectLst/>
                <a:latin typeface="+mj-lt"/>
              </a:rPr>
              <a:t> </a:t>
            </a:r>
            <a:r>
              <a:rPr lang="pl-PL" sz="1800" dirty="0" err="1">
                <a:effectLst/>
                <a:latin typeface="+mj-lt"/>
              </a:rPr>
              <a:t>poruszac</a:t>
            </a:r>
            <a:r>
              <a:rPr lang="pl-PL" sz="1800" dirty="0">
                <a:effectLst/>
                <a:latin typeface="+mj-lt"/>
              </a:rPr>
              <a:t>́ </a:t>
            </a:r>
            <a:r>
              <a:rPr lang="pl-PL" sz="1800" dirty="0" err="1">
                <a:effectLst/>
                <a:latin typeface="+mj-lt"/>
              </a:rPr>
              <a:t>sie</a:t>
            </a:r>
            <a:r>
              <a:rPr lang="pl-PL" sz="1800" dirty="0">
                <a:effectLst/>
                <a:latin typeface="+mj-lt"/>
              </a:rPr>
              <a:t>̨ poboczem lub jezdnią. </a:t>
            </a:r>
            <a:endParaRPr lang="pl-PL" dirty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pl-PL" sz="1800" dirty="0">
                <a:effectLst/>
                <a:latin typeface="+mj-lt"/>
              </a:rPr>
              <a:t>Podczas złych </a:t>
            </a:r>
            <a:r>
              <a:rPr lang="pl-PL" sz="1800" dirty="0" err="1">
                <a:effectLst/>
                <a:latin typeface="+mj-lt"/>
              </a:rPr>
              <a:t>warunków</a:t>
            </a:r>
            <a:r>
              <a:rPr lang="pl-PL" sz="1800" dirty="0">
                <a:effectLst/>
                <a:latin typeface="+mj-lt"/>
              </a:rPr>
              <a:t> atmosferycznych </a:t>
            </a:r>
            <a:r>
              <a:rPr lang="pl-PL" sz="1800" dirty="0" err="1">
                <a:effectLst/>
                <a:latin typeface="+mj-lt"/>
              </a:rPr>
              <a:t>zagrażających</a:t>
            </a:r>
            <a:r>
              <a:rPr lang="pl-PL" sz="1800" dirty="0">
                <a:effectLst/>
                <a:latin typeface="+mj-lt"/>
              </a:rPr>
              <a:t> </a:t>
            </a:r>
            <a:r>
              <a:rPr lang="pl-PL" sz="1800" dirty="0" err="1">
                <a:effectLst/>
                <a:latin typeface="+mj-lt"/>
              </a:rPr>
              <a:t>bezpieczeństwu</a:t>
            </a:r>
            <a:r>
              <a:rPr lang="pl-PL" sz="1800" dirty="0">
                <a:effectLst/>
                <a:latin typeface="+mj-lt"/>
              </a:rPr>
              <a:t> dopuszcza </a:t>
            </a:r>
            <a:r>
              <a:rPr lang="pl-PL" sz="1800" dirty="0" err="1">
                <a:effectLst/>
                <a:latin typeface="+mj-lt"/>
              </a:rPr>
              <a:t>sie</a:t>
            </a:r>
            <a:r>
              <a:rPr lang="pl-PL" sz="1800" dirty="0">
                <a:effectLst/>
                <a:latin typeface="+mj-lt"/>
              </a:rPr>
              <a:t>̨ </a:t>
            </a:r>
            <a:r>
              <a:rPr lang="pl-PL" sz="1800" dirty="0" err="1">
                <a:effectLst/>
                <a:latin typeface="+mj-lt"/>
              </a:rPr>
              <a:t>jazde</a:t>
            </a:r>
            <a:r>
              <a:rPr lang="pl-PL" sz="1800" dirty="0">
                <a:effectLst/>
                <a:latin typeface="+mj-lt"/>
              </a:rPr>
              <a:t>̨ rowerzysty chodnikiem. Mały rowerzysta (do 10 roku </a:t>
            </a:r>
            <a:r>
              <a:rPr lang="pl-PL" sz="1800" dirty="0" err="1">
                <a:effectLst/>
                <a:latin typeface="+mj-lt"/>
              </a:rPr>
              <a:t>życia</a:t>
            </a:r>
            <a:r>
              <a:rPr lang="pl-PL" sz="1800" dirty="0">
                <a:effectLst/>
                <a:latin typeface="+mj-lt"/>
              </a:rPr>
              <a:t>) </a:t>
            </a:r>
            <a:r>
              <a:rPr lang="pl-PL" sz="1800" dirty="0" err="1">
                <a:effectLst/>
                <a:latin typeface="+mj-lt"/>
              </a:rPr>
              <a:t>może</a:t>
            </a:r>
            <a:r>
              <a:rPr lang="pl-PL" sz="1800" dirty="0">
                <a:effectLst/>
                <a:latin typeface="+mj-lt"/>
              </a:rPr>
              <a:t> wraz z opiekunem </a:t>
            </a:r>
            <a:r>
              <a:rPr lang="pl-PL" sz="1800" dirty="0" err="1">
                <a:effectLst/>
                <a:latin typeface="+mj-lt"/>
              </a:rPr>
              <a:t>poruszac</a:t>
            </a:r>
            <a:r>
              <a:rPr lang="pl-PL" sz="1800" dirty="0">
                <a:effectLst/>
                <a:latin typeface="+mj-lt"/>
              </a:rPr>
              <a:t>́ </a:t>
            </a:r>
            <a:r>
              <a:rPr lang="pl-PL" sz="1800" dirty="0" err="1">
                <a:effectLst/>
                <a:latin typeface="+mj-lt"/>
              </a:rPr>
              <a:t>sie</a:t>
            </a:r>
            <a:r>
              <a:rPr lang="pl-PL" sz="1800" dirty="0">
                <a:effectLst/>
                <a:latin typeface="+mj-lt"/>
              </a:rPr>
              <a:t>̨ po chodniku. Trzeba jednak </a:t>
            </a:r>
            <a:r>
              <a:rPr lang="pl-PL" sz="1800" dirty="0" err="1">
                <a:effectLst/>
                <a:latin typeface="+mj-lt"/>
              </a:rPr>
              <a:t>pamiętac</a:t>
            </a:r>
            <a:r>
              <a:rPr lang="pl-PL" sz="1800" dirty="0">
                <a:effectLst/>
                <a:latin typeface="+mj-lt"/>
              </a:rPr>
              <a:t>́, </a:t>
            </a:r>
            <a:r>
              <a:rPr lang="pl-PL" sz="1800" dirty="0" err="1">
                <a:effectLst/>
                <a:latin typeface="+mj-lt"/>
              </a:rPr>
              <a:t>że</a:t>
            </a:r>
            <a:r>
              <a:rPr lang="pl-PL" sz="1800" dirty="0">
                <a:effectLst/>
                <a:latin typeface="+mj-lt"/>
              </a:rPr>
              <a:t> na chodniku pieszy zawsze ma </a:t>
            </a:r>
            <a:r>
              <a:rPr lang="pl-PL" sz="1800" dirty="0" err="1">
                <a:effectLst/>
                <a:latin typeface="+mj-lt"/>
              </a:rPr>
              <a:t>pierwszeństwo</a:t>
            </a:r>
            <a:r>
              <a:rPr lang="pl-PL" sz="1800" dirty="0">
                <a:effectLst/>
                <a:latin typeface="+mj-lt"/>
              </a:rPr>
              <a:t>. </a:t>
            </a:r>
            <a:endParaRPr lang="pl-PL" dirty="0">
              <a:latin typeface="+mj-lt"/>
            </a:endParaRPr>
          </a:p>
          <a:p>
            <a:pPr marL="0" indent="0">
              <a:buNone/>
            </a:pPr>
            <a:endParaRPr lang="pl-GB" dirty="0"/>
          </a:p>
        </p:txBody>
      </p:sp>
    </p:spTree>
    <p:extLst>
      <p:ext uri="{BB962C8B-B14F-4D97-AF65-F5344CB8AC3E}">
        <p14:creationId xmlns:p14="http://schemas.microsoft.com/office/powerpoint/2010/main" val="1598043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65E3FD-369C-F0F2-7E87-4064082D8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0"/>
            <a:ext cx="10131425" cy="1510145"/>
          </a:xfrm>
        </p:spPr>
        <p:txBody>
          <a:bodyPr>
            <a:normAutofit/>
          </a:bodyPr>
          <a:lstStyle/>
          <a:p>
            <a:pPr algn="ctr"/>
            <a:r>
              <a:rPr lang="pl-PL" sz="2800" i="0" u="none" strike="noStrike" dirty="0">
                <a:solidFill>
                  <a:schemeClr val="tx1">
                    <a:lumMod val="95000"/>
                  </a:schemeClr>
                </a:solidFill>
                <a:effectLst/>
              </a:rPr>
              <a:t>Elementarz bezpiecznego poruszania się na rowerze, rolkach i hulajnodze</a:t>
            </a:r>
            <a:br>
              <a:rPr lang="pl-PL" sz="2800" i="0" u="none" strike="noStrike" dirty="0">
                <a:solidFill>
                  <a:schemeClr val="tx1">
                    <a:lumMod val="95000"/>
                  </a:schemeClr>
                </a:solidFill>
                <a:effectLst/>
              </a:rPr>
            </a:br>
            <a:endParaRPr lang="pl-GB" sz="2800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4" name="Multimedia online 3" descr="Elementarz bezpiecznego poruszania się na rowerze, rolkach i hulajnodze">
            <a:hlinkClick r:id="" action="ppaction://media"/>
            <a:extLst>
              <a:ext uri="{FF2B5EF4-FFF2-40B4-BE49-F238E27FC236}">
                <a16:creationId xmlns:a16="http://schemas.microsoft.com/office/drawing/2014/main" id="{32E5DF1B-A766-427B-7BA4-A9CF930A9C9C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17418" y="1178139"/>
            <a:ext cx="10131425" cy="5499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4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8FCAA6-EF02-333F-1918-EA18CB68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5600700"/>
          </a:xfrm>
        </p:spPr>
        <p:txBody>
          <a:bodyPr/>
          <a:lstStyle/>
          <a:p>
            <a:pPr algn="ctr"/>
            <a:r>
              <a:rPr lang="pl-PL" b="1" dirty="0"/>
              <a:t>BEZPIECZEŃSTWO W SZKOLE </a:t>
            </a:r>
            <a:br>
              <a:rPr lang="pl-PL" dirty="0"/>
            </a:br>
            <a:endParaRPr lang="pl-GB" dirty="0"/>
          </a:p>
        </p:txBody>
      </p:sp>
    </p:spTree>
    <p:extLst>
      <p:ext uri="{BB962C8B-B14F-4D97-AF65-F5344CB8AC3E}">
        <p14:creationId xmlns:p14="http://schemas.microsoft.com/office/powerpoint/2010/main" val="1189823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675DF2-51E8-2AE7-3288-E984D745B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54001"/>
            <a:ext cx="10131425" cy="1358900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effectLst/>
              </a:rPr>
              <a:t>i. W klasie </a:t>
            </a:r>
            <a:endParaRPr lang="pl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7FE139-C076-9D0E-D30C-470C6F611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413000"/>
            <a:ext cx="10131425" cy="42798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400" b="1" dirty="0">
                <a:effectLst/>
                <a:latin typeface="+mj-lt"/>
              </a:rPr>
              <a:t>Klasa jest miejscem, w </a:t>
            </a:r>
            <a:r>
              <a:rPr lang="pl-PL" sz="2400" b="1" dirty="0" err="1">
                <a:effectLst/>
                <a:latin typeface="+mj-lt"/>
              </a:rPr>
              <a:t>którym</a:t>
            </a:r>
            <a:r>
              <a:rPr lang="pl-PL" sz="2400" b="1" dirty="0">
                <a:effectLst/>
                <a:latin typeface="+mj-lt"/>
              </a:rPr>
              <a:t> dzieci </a:t>
            </a:r>
            <a:r>
              <a:rPr lang="pl-PL" sz="2400" b="1" dirty="0" err="1">
                <a:effectLst/>
                <a:latin typeface="+mj-lt"/>
              </a:rPr>
              <a:t>przebywaja</a:t>
            </a:r>
            <a:r>
              <a:rPr lang="pl-PL" sz="2400" b="1" dirty="0">
                <a:effectLst/>
                <a:latin typeface="+mj-lt"/>
              </a:rPr>
              <a:t>̨ pod okiem Nauczyciela.           Nie zawsze jednak jest on w stanie </a:t>
            </a:r>
            <a:r>
              <a:rPr lang="pl-PL" sz="2400" b="1" dirty="0" err="1">
                <a:effectLst/>
                <a:latin typeface="+mj-lt"/>
              </a:rPr>
              <a:t>obserwowac</a:t>
            </a:r>
            <a:r>
              <a:rPr lang="pl-PL" sz="2400" b="1" dirty="0">
                <a:effectLst/>
                <a:latin typeface="+mj-lt"/>
              </a:rPr>
              <a:t>́ wszystkich </a:t>
            </a:r>
            <a:r>
              <a:rPr lang="pl-PL" sz="2400" b="1" dirty="0" err="1">
                <a:effectLst/>
                <a:latin typeface="+mj-lt"/>
              </a:rPr>
              <a:t>uczniów</a:t>
            </a:r>
            <a:r>
              <a:rPr lang="pl-PL" sz="2400" b="1" dirty="0">
                <a:effectLst/>
                <a:latin typeface="+mj-lt"/>
              </a:rPr>
              <a:t>, dlatego: </a:t>
            </a:r>
          </a:p>
          <a:p>
            <a:pPr marL="0" indent="0">
              <a:buNone/>
            </a:pPr>
            <a:endParaRPr lang="pl-PL" sz="1200" b="1" dirty="0">
              <a:effectLst/>
              <a:latin typeface="+mj-lt"/>
            </a:endParaRPr>
          </a:p>
          <a:p>
            <a:pPr marL="0" indent="0">
              <a:buNone/>
            </a:pPr>
            <a:r>
              <a:rPr lang="pl-PL" sz="2400" b="1" dirty="0">
                <a:effectLst/>
                <a:latin typeface="+mj-lt"/>
              </a:rPr>
              <a:t> </a:t>
            </a:r>
            <a:r>
              <a:rPr lang="pl-PL" sz="2400" b="1" dirty="0">
                <a:latin typeface="+mj-lt"/>
              </a:rPr>
              <a:t>- </a:t>
            </a:r>
            <a:r>
              <a:rPr lang="pl-PL" sz="2400" b="1" dirty="0">
                <a:effectLst/>
                <a:latin typeface="+mj-lt"/>
              </a:rPr>
              <a:t>W grupie trzeba </a:t>
            </a:r>
            <a:r>
              <a:rPr lang="pl-PL" sz="2400" b="1" dirty="0" err="1">
                <a:effectLst/>
                <a:latin typeface="+mj-lt"/>
              </a:rPr>
              <a:t>zachowac</a:t>
            </a:r>
            <a:r>
              <a:rPr lang="pl-PL" sz="2400" b="1" dirty="0">
                <a:effectLst/>
                <a:latin typeface="+mj-lt"/>
              </a:rPr>
              <a:t>́ </a:t>
            </a:r>
            <a:r>
              <a:rPr lang="pl-PL" sz="2400" b="1" dirty="0" err="1">
                <a:effectLst/>
                <a:latin typeface="+mj-lt"/>
              </a:rPr>
              <a:t>większa</a:t>
            </a:r>
            <a:r>
              <a:rPr lang="pl-PL" sz="2400" b="1" dirty="0">
                <a:effectLst/>
                <a:latin typeface="+mj-lt"/>
              </a:rPr>
              <a:t>̨ </a:t>
            </a:r>
            <a:r>
              <a:rPr lang="pl-PL" sz="2400" b="1" dirty="0" err="1">
                <a:effectLst/>
                <a:latin typeface="+mj-lt"/>
              </a:rPr>
              <a:t>ostrożnośc</a:t>
            </a:r>
            <a:r>
              <a:rPr lang="pl-PL" sz="2400" b="1" dirty="0">
                <a:effectLst/>
                <a:latin typeface="+mj-lt"/>
              </a:rPr>
              <a:t>́.</a:t>
            </a:r>
            <a:r>
              <a:rPr lang="pl-PL" sz="2400" dirty="0">
                <a:effectLst/>
                <a:latin typeface="+mj-lt"/>
              </a:rPr>
              <a:t> Gwałtowna gestykulacja, nagłe </a:t>
            </a:r>
            <a:r>
              <a:rPr lang="pl-PL" sz="2400" dirty="0" err="1">
                <a:effectLst/>
                <a:latin typeface="+mj-lt"/>
              </a:rPr>
              <a:t>odwrócenie</a:t>
            </a:r>
            <a:r>
              <a:rPr lang="pl-PL" sz="2400" dirty="0">
                <a:effectLst/>
                <a:latin typeface="+mj-lt"/>
              </a:rPr>
              <a:t> </a:t>
            </a:r>
            <a:r>
              <a:rPr lang="pl-PL" sz="2400" dirty="0" err="1">
                <a:effectLst/>
                <a:latin typeface="+mj-lt"/>
              </a:rPr>
              <a:t>sie</a:t>
            </a:r>
            <a:r>
              <a:rPr lang="pl-PL" sz="2400" dirty="0">
                <a:effectLst/>
                <a:latin typeface="+mj-lt"/>
              </a:rPr>
              <a:t>̨ – </a:t>
            </a:r>
            <a:r>
              <a:rPr lang="pl-PL" sz="2400" dirty="0" err="1">
                <a:effectLst/>
                <a:latin typeface="+mj-lt"/>
              </a:rPr>
              <a:t>może</a:t>
            </a:r>
            <a:r>
              <a:rPr lang="pl-PL" sz="2400" dirty="0">
                <a:effectLst/>
                <a:latin typeface="+mj-lt"/>
              </a:rPr>
              <a:t> </a:t>
            </a:r>
            <a:r>
              <a:rPr lang="pl-PL" sz="2400" dirty="0" err="1">
                <a:effectLst/>
                <a:latin typeface="+mj-lt"/>
              </a:rPr>
              <a:t>narazic</a:t>
            </a:r>
            <a:r>
              <a:rPr lang="pl-PL" sz="2400" dirty="0">
                <a:effectLst/>
                <a:latin typeface="+mj-lt"/>
              </a:rPr>
              <a:t>́ </a:t>
            </a:r>
            <a:r>
              <a:rPr lang="pl-PL" sz="2400" dirty="0" err="1">
                <a:effectLst/>
                <a:latin typeface="+mj-lt"/>
              </a:rPr>
              <a:t>kogos</a:t>
            </a:r>
            <a:r>
              <a:rPr lang="pl-PL" sz="2400" dirty="0">
                <a:effectLst/>
                <a:latin typeface="+mj-lt"/>
              </a:rPr>
              <a:t>́ na bolesne uderzenie. </a:t>
            </a:r>
          </a:p>
          <a:p>
            <a:pPr marL="0" indent="0">
              <a:buNone/>
            </a:pPr>
            <a:r>
              <a:rPr lang="pl-PL" sz="2400" dirty="0">
                <a:latin typeface="+mj-lt"/>
              </a:rPr>
              <a:t>-</a:t>
            </a:r>
            <a:r>
              <a:rPr lang="pl-PL" sz="2400" dirty="0">
                <a:effectLst/>
                <a:latin typeface="+mj-lt"/>
              </a:rPr>
              <a:t> </a:t>
            </a:r>
            <a:r>
              <a:rPr lang="pl-PL" sz="2400" b="1" dirty="0" err="1">
                <a:effectLst/>
                <a:latin typeface="+mj-lt"/>
              </a:rPr>
              <a:t>Szczególnie</a:t>
            </a:r>
            <a:r>
              <a:rPr lang="pl-PL" sz="2400" b="1" dirty="0">
                <a:effectLst/>
                <a:latin typeface="+mj-lt"/>
              </a:rPr>
              <a:t> </a:t>
            </a:r>
            <a:r>
              <a:rPr lang="pl-PL" sz="2400" b="1" dirty="0" err="1">
                <a:effectLst/>
                <a:latin typeface="+mj-lt"/>
              </a:rPr>
              <a:t>uważac</a:t>
            </a:r>
            <a:r>
              <a:rPr lang="pl-PL" sz="2400" b="1" dirty="0">
                <a:effectLst/>
                <a:latin typeface="+mj-lt"/>
              </a:rPr>
              <a:t>́ trzeba podczas </a:t>
            </a:r>
            <a:r>
              <a:rPr lang="pl-PL" sz="2400" b="1" dirty="0" err="1">
                <a:effectLst/>
                <a:latin typeface="+mj-lt"/>
              </a:rPr>
              <a:t>zajęc</a:t>
            </a:r>
            <a:r>
              <a:rPr lang="pl-PL" sz="2400" b="1" dirty="0">
                <a:effectLst/>
                <a:latin typeface="+mj-lt"/>
              </a:rPr>
              <a:t>́ z </a:t>
            </a:r>
            <a:r>
              <a:rPr lang="pl-PL" sz="2400" b="1" dirty="0" err="1">
                <a:effectLst/>
                <a:latin typeface="+mj-lt"/>
              </a:rPr>
              <a:t>użyciem</a:t>
            </a:r>
            <a:r>
              <a:rPr lang="pl-PL" sz="2400" b="1" dirty="0">
                <a:effectLst/>
                <a:latin typeface="+mj-lt"/>
              </a:rPr>
              <a:t> ostrych </a:t>
            </a:r>
            <a:r>
              <a:rPr lang="pl-PL" sz="2400" b="1" dirty="0" err="1">
                <a:effectLst/>
                <a:latin typeface="+mj-lt"/>
              </a:rPr>
              <a:t>przedmiotów</a:t>
            </a:r>
            <a:r>
              <a:rPr lang="pl-PL" sz="2400" b="1" dirty="0">
                <a:effectLst/>
                <a:latin typeface="+mj-lt"/>
              </a:rPr>
              <a:t> </a:t>
            </a:r>
            <a:r>
              <a:rPr lang="pl-PL" sz="2400" dirty="0">
                <a:effectLst/>
                <a:latin typeface="+mj-lt"/>
              </a:rPr>
              <a:t>np. </a:t>
            </a:r>
            <a:r>
              <a:rPr lang="pl-PL" sz="2400" dirty="0" err="1">
                <a:effectLst/>
                <a:latin typeface="+mj-lt"/>
              </a:rPr>
              <a:t>nożyczek</a:t>
            </a:r>
            <a:r>
              <a:rPr lang="pl-PL" sz="2400" dirty="0">
                <a:effectLst/>
                <a:latin typeface="+mj-lt"/>
              </a:rPr>
              <a:t>. Nie </a:t>
            </a:r>
            <a:r>
              <a:rPr lang="pl-PL" sz="2400" dirty="0" err="1">
                <a:effectLst/>
                <a:latin typeface="+mj-lt"/>
              </a:rPr>
              <a:t>można</a:t>
            </a:r>
            <a:r>
              <a:rPr lang="pl-PL" sz="2400" dirty="0">
                <a:effectLst/>
                <a:latin typeface="+mj-lt"/>
              </a:rPr>
              <a:t> nimi wymachiwać. </a:t>
            </a:r>
            <a:endParaRPr lang="pl-PL" sz="2400" dirty="0">
              <a:latin typeface="+mj-lt"/>
            </a:endParaRPr>
          </a:p>
          <a:p>
            <a:pPr marL="0" indent="0">
              <a:buNone/>
            </a:pPr>
            <a:r>
              <a:rPr lang="pl-PL" sz="2400" dirty="0">
                <a:latin typeface="+mj-lt"/>
              </a:rPr>
              <a:t>-</a:t>
            </a:r>
            <a:r>
              <a:rPr lang="pl-PL" sz="2400" dirty="0">
                <a:effectLst/>
                <a:latin typeface="+mj-lt"/>
              </a:rPr>
              <a:t>Lekcją, </a:t>
            </a:r>
            <a:r>
              <a:rPr lang="pl-PL" sz="2400" dirty="0" err="1">
                <a:effectLst/>
                <a:latin typeface="+mj-lt"/>
              </a:rPr>
              <a:t>która</a:t>
            </a:r>
            <a:r>
              <a:rPr lang="pl-PL" sz="2400" dirty="0">
                <a:effectLst/>
                <a:latin typeface="+mj-lt"/>
              </a:rPr>
              <a:t> obarczona jest </a:t>
            </a:r>
            <a:r>
              <a:rPr lang="pl-PL" sz="2400" dirty="0" err="1">
                <a:effectLst/>
                <a:latin typeface="+mj-lt"/>
              </a:rPr>
              <a:t>największym</a:t>
            </a:r>
            <a:r>
              <a:rPr lang="pl-PL" sz="2400" dirty="0">
                <a:effectLst/>
                <a:latin typeface="+mj-lt"/>
              </a:rPr>
              <a:t> ryzykiem urazu jest w-f. Aby </a:t>
            </a:r>
            <a:r>
              <a:rPr lang="pl-PL" sz="2400" dirty="0" err="1">
                <a:effectLst/>
                <a:latin typeface="+mj-lt"/>
              </a:rPr>
              <a:t>zajęcia</a:t>
            </a:r>
            <a:r>
              <a:rPr lang="pl-PL" sz="2400" dirty="0">
                <a:effectLst/>
                <a:latin typeface="+mj-lt"/>
              </a:rPr>
              <a:t> te były dobrą zabawą dobrze, gdy </a:t>
            </a:r>
            <a:r>
              <a:rPr lang="pl-PL" sz="2400" dirty="0" err="1">
                <a:effectLst/>
                <a:latin typeface="+mj-lt"/>
              </a:rPr>
              <a:t>uczen</a:t>
            </a:r>
            <a:r>
              <a:rPr lang="pl-PL" sz="2400" dirty="0">
                <a:effectLst/>
                <a:latin typeface="+mj-lt"/>
              </a:rPr>
              <a:t>́ </a:t>
            </a:r>
            <a:r>
              <a:rPr lang="pl-PL" sz="2400" dirty="0" err="1">
                <a:effectLst/>
                <a:latin typeface="+mj-lt"/>
              </a:rPr>
              <a:t>sie</a:t>
            </a:r>
            <a:r>
              <a:rPr lang="pl-PL" sz="2400" dirty="0">
                <a:effectLst/>
                <a:latin typeface="+mj-lt"/>
              </a:rPr>
              <a:t>̨ do nich przygotuje: podstawą </a:t>
            </a:r>
            <a:r>
              <a:rPr lang="pl-PL" sz="2400" dirty="0" err="1">
                <a:effectLst/>
                <a:latin typeface="+mj-lt"/>
              </a:rPr>
              <a:t>sa</a:t>
            </a:r>
            <a:r>
              <a:rPr lang="pl-PL" sz="2400" dirty="0">
                <a:effectLst/>
                <a:latin typeface="+mj-lt"/>
              </a:rPr>
              <a:t>̨ odpowiednie buty i wygodny </a:t>
            </a:r>
            <a:r>
              <a:rPr lang="pl-PL" sz="2400" dirty="0" err="1">
                <a:effectLst/>
                <a:latin typeface="+mj-lt"/>
              </a:rPr>
              <a:t>strój</a:t>
            </a:r>
            <a:r>
              <a:rPr lang="pl-PL" sz="2400" dirty="0">
                <a:effectLst/>
                <a:latin typeface="+mj-lt"/>
              </a:rPr>
              <a:t>. 									         </a:t>
            </a:r>
            <a:r>
              <a:rPr lang="pl-PL" sz="2400" b="1" u="sng" dirty="0">
                <a:effectLst/>
                <a:latin typeface="+mj-lt"/>
              </a:rPr>
              <a:t>Wszystkie </a:t>
            </a:r>
            <a:r>
              <a:rPr lang="pl-PL" sz="2400" b="1" u="sng" dirty="0" err="1">
                <a:effectLst/>
                <a:latin typeface="+mj-lt"/>
              </a:rPr>
              <a:t>ćwiczenia</a:t>
            </a:r>
            <a:r>
              <a:rPr lang="pl-PL" sz="2400" b="1" u="sng" dirty="0">
                <a:effectLst/>
                <a:latin typeface="+mj-lt"/>
              </a:rPr>
              <a:t> dzieci powinny </a:t>
            </a:r>
            <a:r>
              <a:rPr lang="pl-PL" sz="2400" b="1" u="sng" dirty="0" err="1">
                <a:effectLst/>
                <a:latin typeface="+mj-lt"/>
              </a:rPr>
              <a:t>wykonywac</a:t>
            </a:r>
            <a:r>
              <a:rPr lang="pl-PL" sz="2400" b="1" u="sng" dirty="0">
                <a:effectLst/>
                <a:latin typeface="+mj-lt"/>
              </a:rPr>
              <a:t>́ pod okiem Nauczyciela</a:t>
            </a:r>
            <a:r>
              <a:rPr lang="pl-PL" sz="2400" u="sng" dirty="0">
                <a:effectLst/>
                <a:latin typeface="+mj-lt"/>
              </a:rPr>
              <a:t>. </a:t>
            </a:r>
          </a:p>
          <a:p>
            <a:pPr>
              <a:buFontTx/>
              <a:buChar char="-"/>
            </a:pPr>
            <a:endParaRPr lang="pl-PL" dirty="0"/>
          </a:p>
          <a:p>
            <a:endParaRPr lang="pl-PL" dirty="0"/>
          </a:p>
          <a:p>
            <a:endParaRPr lang="pl-GB" dirty="0"/>
          </a:p>
        </p:txBody>
      </p:sp>
    </p:spTree>
    <p:extLst>
      <p:ext uri="{BB962C8B-B14F-4D97-AF65-F5344CB8AC3E}">
        <p14:creationId xmlns:p14="http://schemas.microsoft.com/office/powerpoint/2010/main" val="29532380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095BF4-4C3A-2A08-AC20-6A87DB180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>
                <a:effectLst/>
              </a:rPr>
              <a:t>ii. Na przerwie </a:t>
            </a:r>
            <a:endParaRPr lang="pl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B0CF4C-07BE-886F-6DBE-BEBFCD4B8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2333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>
                <a:effectLst/>
                <a:latin typeface="+mj-lt"/>
              </a:rPr>
              <a:t>Przerwa ma </a:t>
            </a:r>
            <a:r>
              <a:rPr lang="pl-PL" sz="2400" dirty="0" err="1">
                <a:effectLst/>
                <a:latin typeface="+mj-lt"/>
              </a:rPr>
              <a:t>byc</a:t>
            </a:r>
            <a:r>
              <a:rPr lang="pl-PL" sz="2400" dirty="0">
                <a:effectLst/>
                <a:latin typeface="+mj-lt"/>
              </a:rPr>
              <a:t>́ chwilą odpoczynku i oderwania </a:t>
            </a:r>
            <a:r>
              <a:rPr lang="pl-PL" sz="2400" dirty="0" err="1">
                <a:effectLst/>
                <a:latin typeface="+mj-lt"/>
              </a:rPr>
              <a:t>sie</a:t>
            </a:r>
            <a:r>
              <a:rPr lang="pl-PL" sz="2400" dirty="0">
                <a:effectLst/>
                <a:latin typeface="+mj-lt"/>
              </a:rPr>
              <a:t>̨ od nauki, by </a:t>
            </a:r>
            <a:r>
              <a:rPr lang="pl-PL" sz="2400" dirty="0" err="1">
                <a:effectLst/>
                <a:latin typeface="+mj-lt"/>
              </a:rPr>
              <a:t>zregenerowac</a:t>
            </a:r>
            <a:r>
              <a:rPr lang="pl-PL" sz="2400" dirty="0">
                <a:effectLst/>
                <a:latin typeface="+mj-lt"/>
              </a:rPr>
              <a:t>́ siły. </a:t>
            </a:r>
            <a:r>
              <a:rPr lang="pl-PL" sz="2400" dirty="0" err="1">
                <a:latin typeface="+mj-lt"/>
              </a:rPr>
              <a:t>Z</a:t>
            </a:r>
            <a:r>
              <a:rPr lang="pl-PL" sz="2400" dirty="0" err="1">
                <a:effectLst/>
                <a:latin typeface="+mj-lt"/>
              </a:rPr>
              <a:t>achowując</a:t>
            </a:r>
            <a:r>
              <a:rPr lang="pl-PL" sz="2400" dirty="0">
                <a:effectLst/>
                <a:latin typeface="+mj-lt"/>
              </a:rPr>
              <a:t> </a:t>
            </a:r>
            <a:r>
              <a:rPr lang="pl-PL" sz="2400" dirty="0" err="1">
                <a:effectLst/>
                <a:latin typeface="+mj-lt"/>
              </a:rPr>
              <a:t>sie</a:t>
            </a:r>
            <a:r>
              <a:rPr lang="pl-PL" sz="2400" dirty="0">
                <a:effectLst/>
                <a:latin typeface="+mj-lt"/>
              </a:rPr>
              <a:t>̨ na przerwie spokojnie, lepiej </a:t>
            </a:r>
            <a:r>
              <a:rPr lang="pl-PL" sz="2400" dirty="0" err="1">
                <a:effectLst/>
                <a:latin typeface="+mj-lt"/>
              </a:rPr>
              <a:t>sie</a:t>
            </a:r>
            <a:r>
              <a:rPr lang="pl-PL" sz="2400" dirty="0">
                <a:effectLst/>
                <a:latin typeface="+mj-lt"/>
              </a:rPr>
              <a:t>̨ zrelaksujemy i łatwiej </a:t>
            </a:r>
            <a:r>
              <a:rPr lang="pl-PL" sz="2400" dirty="0" err="1">
                <a:effectLst/>
                <a:latin typeface="+mj-lt"/>
              </a:rPr>
              <a:t>będzie</a:t>
            </a:r>
            <a:r>
              <a:rPr lang="pl-PL" sz="2400" dirty="0">
                <a:effectLst/>
                <a:latin typeface="+mj-lt"/>
              </a:rPr>
              <a:t> </a:t>
            </a:r>
            <a:r>
              <a:rPr lang="pl-PL" sz="2400" dirty="0" err="1">
                <a:effectLst/>
                <a:latin typeface="+mj-lt"/>
              </a:rPr>
              <a:t>przyswajac</a:t>
            </a:r>
            <a:r>
              <a:rPr lang="pl-PL" sz="2400" dirty="0">
                <a:effectLst/>
                <a:latin typeface="+mj-lt"/>
              </a:rPr>
              <a:t>́ materiał w czasie lekcji. Na przerwie powinny </a:t>
            </a:r>
            <a:r>
              <a:rPr lang="pl-PL" sz="2400" dirty="0" err="1">
                <a:effectLst/>
                <a:latin typeface="+mj-lt"/>
              </a:rPr>
              <a:t>zjeśc</a:t>
            </a:r>
            <a:r>
              <a:rPr lang="pl-PL" sz="2400" dirty="0">
                <a:effectLst/>
                <a:latin typeface="+mj-lt"/>
              </a:rPr>
              <a:t>́ </a:t>
            </a:r>
            <a:r>
              <a:rPr lang="pl-PL" sz="2400" dirty="0">
                <a:latin typeface="+mj-lt"/>
              </a:rPr>
              <a:t>i napić się. </a:t>
            </a:r>
            <a:r>
              <a:rPr lang="pl-PL" sz="2400" dirty="0">
                <a:effectLst/>
                <a:latin typeface="+mj-lt"/>
              </a:rPr>
              <a:t>To dobry czas na to, by </a:t>
            </a:r>
            <a:r>
              <a:rPr lang="pl-PL" sz="2400" dirty="0" err="1">
                <a:effectLst/>
                <a:latin typeface="+mj-lt"/>
              </a:rPr>
              <a:t>porozmawiac</a:t>
            </a:r>
            <a:r>
              <a:rPr lang="pl-PL" sz="2400" dirty="0">
                <a:effectLst/>
                <a:latin typeface="+mj-lt"/>
              </a:rPr>
              <a:t>́ z </a:t>
            </a:r>
            <a:r>
              <a:rPr lang="pl-PL" sz="2400" dirty="0" err="1">
                <a:effectLst/>
                <a:latin typeface="+mj-lt"/>
              </a:rPr>
              <a:t>koleżankami</a:t>
            </a:r>
            <a:r>
              <a:rPr lang="pl-PL" sz="2400" dirty="0">
                <a:effectLst/>
                <a:latin typeface="+mj-lt"/>
              </a:rPr>
              <a:t> i kolegami oraz </a:t>
            </a:r>
            <a:r>
              <a:rPr lang="pl-PL" sz="2400" dirty="0" err="1">
                <a:effectLst/>
                <a:latin typeface="+mj-lt"/>
              </a:rPr>
              <a:t>pobawic</a:t>
            </a:r>
            <a:r>
              <a:rPr lang="pl-PL" sz="2400" dirty="0">
                <a:effectLst/>
                <a:latin typeface="+mj-lt"/>
              </a:rPr>
              <a:t>́ </a:t>
            </a:r>
            <a:r>
              <a:rPr lang="pl-PL" sz="2400" dirty="0" err="1">
                <a:effectLst/>
                <a:latin typeface="+mj-lt"/>
              </a:rPr>
              <a:t>sie</a:t>
            </a:r>
            <a:r>
              <a:rPr lang="pl-PL" sz="2400" dirty="0">
                <a:effectLst/>
                <a:latin typeface="+mj-lt"/>
              </a:rPr>
              <a:t>̨ w bezpieczne zabawy. </a:t>
            </a:r>
          </a:p>
          <a:p>
            <a:pPr marL="0" indent="0">
              <a:buNone/>
            </a:pPr>
            <a:r>
              <a:rPr lang="pl-PL" sz="2400" dirty="0">
                <a:latin typeface="+mj-lt"/>
              </a:rPr>
              <a:t>Każdy uczeń powinien zapoznać się z regułami obowiązującymi w szkolę to pozwoli na uniknięcie niebezpiecznych sytuacji.</a:t>
            </a:r>
            <a:endParaRPr lang="pl-PL" sz="2400" dirty="0">
              <a:effectLst/>
              <a:latin typeface="+mj-lt"/>
            </a:endParaRPr>
          </a:p>
          <a:p>
            <a:pPr marL="0" indent="0">
              <a:buNone/>
            </a:pPr>
            <a:endParaRPr lang="pl-PL" sz="2400" dirty="0">
              <a:latin typeface="+mj-lt"/>
            </a:endParaRPr>
          </a:p>
          <a:p>
            <a:pPr marL="0" indent="0">
              <a:buNone/>
            </a:pPr>
            <a:endParaRPr lang="pl-GB" dirty="0"/>
          </a:p>
        </p:txBody>
      </p:sp>
    </p:spTree>
    <p:extLst>
      <p:ext uri="{BB962C8B-B14F-4D97-AF65-F5344CB8AC3E}">
        <p14:creationId xmlns:p14="http://schemas.microsoft.com/office/powerpoint/2010/main" val="828823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FD7C40-D637-D800-35F0-0F9FB5B56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927101"/>
            <a:ext cx="10131425" cy="48641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b="1" dirty="0">
                <a:effectLst/>
                <a:latin typeface="+mj-lt"/>
              </a:rPr>
              <a:t>BEZPIECZEŃSTWO W DOMU </a:t>
            </a:r>
            <a:endParaRPr lang="pl-PL" sz="3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613761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438742-A663-0E12-1196-76BD8C261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effectLst/>
              </a:rPr>
              <a:t>i. Gdy nie ma </a:t>
            </a:r>
            <a:r>
              <a:rPr lang="pl-PL" b="1" dirty="0" err="1">
                <a:effectLst/>
              </a:rPr>
              <a:t>Rodziców</a:t>
            </a:r>
            <a:r>
              <a:rPr lang="pl-PL" b="1" dirty="0">
                <a:effectLst/>
              </a:rPr>
              <a:t> </a:t>
            </a:r>
            <a:br>
              <a:rPr lang="pl-PL" b="1" dirty="0">
                <a:effectLst/>
              </a:rPr>
            </a:br>
            <a:r>
              <a:rPr lang="pl-PL" sz="3200" b="1" dirty="0">
                <a:effectLst/>
              </a:rPr>
              <a:t>zasady</a:t>
            </a:r>
            <a:br>
              <a:rPr lang="pl-PL" sz="3200" b="1" dirty="0">
                <a:effectLst/>
              </a:rPr>
            </a:br>
            <a:endParaRPr lang="pl-GB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74EDDCE-B08A-AC9C-70A1-4A06F5E2D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692400"/>
            <a:ext cx="10131425" cy="40259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pl-PL" sz="2400" dirty="0">
                <a:effectLst/>
                <a:latin typeface="+mj-lt"/>
              </a:rPr>
              <a:t>Kiedy dziecko jest samo w domu nie </a:t>
            </a:r>
            <a:r>
              <a:rPr lang="pl-PL" sz="2400" dirty="0" err="1">
                <a:effectLst/>
                <a:latin typeface="+mj-lt"/>
              </a:rPr>
              <a:t>może</a:t>
            </a:r>
            <a:r>
              <a:rPr lang="pl-PL" sz="2400" dirty="0">
                <a:effectLst/>
                <a:latin typeface="+mj-lt"/>
              </a:rPr>
              <a:t> nikomu </a:t>
            </a:r>
            <a:r>
              <a:rPr lang="pl-PL" sz="2400" dirty="0" err="1">
                <a:effectLst/>
                <a:latin typeface="+mj-lt"/>
              </a:rPr>
              <a:t>otwierac</a:t>
            </a:r>
            <a:r>
              <a:rPr lang="pl-PL" sz="2400" dirty="0">
                <a:effectLst/>
                <a:latin typeface="+mj-lt"/>
              </a:rPr>
              <a:t>́ drzwi. </a:t>
            </a:r>
            <a:endParaRPr lang="pl-PL" sz="2400" dirty="0">
              <a:latin typeface="+mj-lt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pl-PL" sz="2400" dirty="0">
                <a:effectLst/>
                <a:latin typeface="+mj-lt"/>
              </a:rPr>
              <a:t>    Nie powinno </a:t>
            </a:r>
            <a:r>
              <a:rPr lang="pl-PL" sz="2400" dirty="0" err="1">
                <a:effectLst/>
                <a:latin typeface="+mj-lt"/>
              </a:rPr>
              <a:t>także</a:t>
            </a:r>
            <a:r>
              <a:rPr lang="pl-PL" sz="2400" dirty="0">
                <a:effectLst/>
                <a:latin typeface="+mj-lt"/>
              </a:rPr>
              <a:t> </a:t>
            </a:r>
            <a:r>
              <a:rPr lang="pl-PL" sz="2400" dirty="0" err="1">
                <a:effectLst/>
                <a:latin typeface="+mj-lt"/>
              </a:rPr>
              <a:t>zdradzac</a:t>
            </a:r>
            <a:r>
              <a:rPr lang="pl-PL" sz="2400" dirty="0">
                <a:effectLst/>
                <a:latin typeface="+mj-lt"/>
              </a:rPr>
              <a:t>́, </a:t>
            </a:r>
            <a:r>
              <a:rPr lang="pl-PL" sz="2400" dirty="0" err="1">
                <a:effectLst/>
                <a:latin typeface="+mj-lt"/>
              </a:rPr>
              <a:t>że</a:t>
            </a:r>
            <a:r>
              <a:rPr lang="pl-PL" sz="2400" dirty="0">
                <a:effectLst/>
                <a:latin typeface="+mj-lt"/>
              </a:rPr>
              <a:t> jest bez opieki. Na pytanie, gdzie </a:t>
            </a:r>
            <a:r>
              <a:rPr lang="pl-PL" sz="2400" dirty="0" err="1">
                <a:effectLst/>
                <a:latin typeface="+mj-lt"/>
              </a:rPr>
              <a:t>sa</a:t>
            </a:r>
            <a:r>
              <a:rPr lang="pl-PL" sz="2400" dirty="0">
                <a:effectLst/>
                <a:latin typeface="+mj-lt"/>
              </a:rPr>
              <a:t>̨ Rodzice,            powinno </a:t>
            </a:r>
            <a:r>
              <a:rPr lang="pl-PL" sz="2400" dirty="0" err="1">
                <a:effectLst/>
                <a:latin typeface="+mj-lt"/>
              </a:rPr>
              <a:t>odpowiadac</a:t>
            </a:r>
            <a:r>
              <a:rPr lang="pl-PL" sz="2400" dirty="0">
                <a:effectLst/>
                <a:latin typeface="+mj-lt"/>
              </a:rPr>
              <a:t>́, </a:t>
            </a:r>
            <a:r>
              <a:rPr lang="pl-PL" sz="2400" dirty="0" err="1">
                <a:effectLst/>
                <a:latin typeface="+mj-lt"/>
              </a:rPr>
              <a:t>że</a:t>
            </a:r>
            <a:r>
              <a:rPr lang="pl-PL" sz="2400" dirty="0">
                <a:effectLst/>
                <a:latin typeface="+mj-lt"/>
              </a:rPr>
              <a:t> </a:t>
            </a:r>
            <a:r>
              <a:rPr lang="pl-PL" sz="2400" dirty="0" err="1">
                <a:effectLst/>
                <a:latin typeface="+mj-lt"/>
              </a:rPr>
              <a:t>znajduja</a:t>
            </a:r>
            <a:r>
              <a:rPr lang="pl-PL" sz="2400" dirty="0">
                <a:effectLst/>
                <a:latin typeface="+mj-lt"/>
              </a:rPr>
              <a:t>̨ </a:t>
            </a:r>
            <a:r>
              <a:rPr lang="pl-PL" sz="2400" dirty="0" err="1">
                <a:effectLst/>
                <a:latin typeface="+mj-lt"/>
              </a:rPr>
              <a:t>sie</a:t>
            </a:r>
            <a:r>
              <a:rPr lang="pl-PL" sz="2400" dirty="0">
                <a:effectLst/>
                <a:latin typeface="+mj-lt"/>
              </a:rPr>
              <a:t>̨ w </a:t>
            </a:r>
            <a:r>
              <a:rPr lang="pl-PL" sz="2400" dirty="0" err="1">
                <a:effectLst/>
                <a:latin typeface="+mj-lt"/>
              </a:rPr>
              <a:t>pobliżu</a:t>
            </a:r>
            <a:r>
              <a:rPr lang="pl-PL" sz="2400" dirty="0">
                <a:effectLst/>
                <a:latin typeface="+mj-lt"/>
              </a:rPr>
              <a:t> i za chwilę </a:t>
            </a:r>
            <a:r>
              <a:rPr lang="pl-PL" sz="2400" dirty="0" err="1">
                <a:effectLst/>
                <a:latin typeface="+mj-lt"/>
              </a:rPr>
              <a:t>wróca</a:t>
            </a:r>
            <a:r>
              <a:rPr lang="pl-PL" sz="2400" dirty="0">
                <a:effectLst/>
                <a:latin typeface="+mj-lt"/>
              </a:rPr>
              <a:t>̨ do domu. </a:t>
            </a:r>
            <a:endParaRPr lang="pl-PL" sz="2400" dirty="0">
              <a:latin typeface="+mj-lt"/>
            </a:endParaRPr>
          </a:p>
          <a:p>
            <a:pPr>
              <a:lnSpc>
                <a:spcPct val="110000"/>
              </a:lnSpc>
            </a:pPr>
            <a:r>
              <a:rPr lang="pl-PL" sz="2400" dirty="0">
                <a:effectLst/>
                <a:latin typeface="+mj-lt"/>
              </a:rPr>
              <a:t>Dziecko powinno </a:t>
            </a:r>
            <a:r>
              <a:rPr lang="pl-PL" sz="2400" dirty="0" err="1">
                <a:effectLst/>
                <a:latin typeface="+mj-lt"/>
              </a:rPr>
              <a:t>wiedziec</a:t>
            </a:r>
            <a:r>
              <a:rPr lang="pl-PL" sz="2400" dirty="0">
                <a:effectLst/>
                <a:latin typeface="+mj-lt"/>
              </a:rPr>
              <a:t>́, </a:t>
            </a:r>
            <a:r>
              <a:rPr lang="pl-PL" sz="2400" dirty="0" err="1">
                <a:effectLst/>
                <a:latin typeface="+mj-lt"/>
              </a:rPr>
              <a:t>które</a:t>
            </a:r>
            <a:r>
              <a:rPr lang="pl-PL" sz="2400" dirty="0">
                <a:effectLst/>
                <a:latin typeface="+mj-lt"/>
              </a:rPr>
              <a:t> przedmioty domowe </a:t>
            </a:r>
            <a:r>
              <a:rPr lang="pl-PL" sz="2400" dirty="0" err="1">
                <a:effectLst/>
                <a:latin typeface="+mj-lt"/>
              </a:rPr>
              <a:t>sa</a:t>
            </a:r>
            <a:r>
              <a:rPr lang="pl-PL" sz="2400" dirty="0">
                <a:effectLst/>
                <a:latin typeface="+mj-lt"/>
              </a:rPr>
              <a:t>̨ niebezpieczne i </a:t>
            </a:r>
            <a:r>
              <a:rPr lang="pl-PL" sz="2400" dirty="0" err="1">
                <a:effectLst/>
                <a:latin typeface="+mj-lt"/>
              </a:rPr>
              <a:t>których</a:t>
            </a:r>
            <a:r>
              <a:rPr lang="pl-PL" sz="2400" dirty="0">
                <a:effectLst/>
                <a:latin typeface="+mj-lt"/>
              </a:rPr>
              <a:t> </a:t>
            </a:r>
            <a:r>
              <a:rPr lang="pl-PL" sz="2400" dirty="0" err="1">
                <a:effectLst/>
                <a:latin typeface="+mj-lt"/>
              </a:rPr>
              <a:t>używac</a:t>
            </a:r>
            <a:r>
              <a:rPr lang="pl-PL" sz="2400" dirty="0">
                <a:effectLst/>
                <a:latin typeface="+mj-lt"/>
              </a:rPr>
              <a:t>́ nie </a:t>
            </a:r>
            <a:r>
              <a:rPr lang="pl-PL" sz="2400" dirty="0" err="1">
                <a:effectLst/>
                <a:latin typeface="+mj-lt"/>
              </a:rPr>
              <a:t>może</a:t>
            </a:r>
            <a:r>
              <a:rPr lang="pl-PL" sz="2400" dirty="0">
                <a:effectLst/>
                <a:latin typeface="+mj-lt"/>
              </a:rPr>
              <a:t>. </a:t>
            </a:r>
            <a:r>
              <a:rPr lang="pl-PL" sz="2400" dirty="0" err="1">
                <a:effectLst/>
                <a:latin typeface="+mj-lt"/>
              </a:rPr>
              <a:t>Szczególna</a:t>
            </a:r>
            <a:r>
              <a:rPr lang="pl-PL" sz="2400" dirty="0">
                <a:effectLst/>
                <a:latin typeface="+mj-lt"/>
              </a:rPr>
              <a:t>̨ </a:t>
            </a:r>
            <a:r>
              <a:rPr lang="pl-PL" sz="2400" dirty="0" err="1">
                <a:effectLst/>
                <a:latin typeface="+mj-lt"/>
              </a:rPr>
              <a:t>uwage</a:t>
            </a:r>
            <a:r>
              <a:rPr lang="pl-PL" sz="2400" dirty="0">
                <a:effectLst/>
                <a:latin typeface="+mj-lt"/>
              </a:rPr>
              <a:t>̨ </a:t>
            </a:r>
            <a:r>
              <a:rPr lang="pl-PL" sz="2400" dirty="0" err="1">
                <a:effectLst/>
                <a:latin typeface="+mj-lt"/>
              </a:rPr>
              <a:t>należy</a:t>
            </a:r>
            <a:r>
              <a:rPr lang="pl-PL" sz="2400" dirty="0">
                <a:effectLst/>
                <a:latin typeface="+mj-lt"/>
              </a:rPr>
              <a:t> </a:t>
            </a:r>
            <a:r>
              <a:rPr lang="pl-PL" sz="2400" dirty="0" err="1">
                <a:effectLst/>
                <a:latin typeface="+mj-lt"/>
              </a:rPr>
              <a:t>zwrócic</a:t>
            </a:r>
            <a:r>
              <a:rPr lang="pl-PL" sz="2400" dirty="0">
                <a:effectLst/>
                <a:latin typeface="+mj-lt"/>
              </a:rPr>
              <a:t>́ na wszelkiego rodzaju kuchenki, piece, piecyk gazowy, </a:t>
            </a:r>
            <a:r>
              <a:rPr lang="pl-PL" sz="2400" dirty="0" err="1">
                <a:effectLst/>
                <a:latin typeface="+mj-lt"/>
              </a:rPr>
              <a:t>żelazko</a:t>
            </a:r>
            <a:r>
              <a:rPr lang="pl-PL" sz="2400" dirty="0">
                <a:effectLst/>
                <a:latin typeface="+mj-lt"/>
              </a:rPr>
              <a:t>. </a:t>
            </a:r>
            <a:r>
              <a:rPr lang="pl-PL" sz="2400" dirty="0" err="1">
                <a:effectLst/>
                <a:latin typeface="+mj-lt"/>
              </a:rPr>
              <a:t>Niewłaściwie</a:t>
            </a:r>
            <a:r>
              <a:rPr lang="pl-PL" sz="2400" dirty="0">
                <a:effectLst/>
                <a:latin typeface="+mj-lt"/>
              </a:rPr>
              <a:t> </a:t>
            </a:r>
            <a:r>
              <a:rPr lang="pl-PL" sz="2400" dirty="0" err="1">
                <a:effectLst/>
                <a:latin typeface="+mj-lt"/>
              </a:rPr>
              <a:t>używane</a:t>
            </a:r>
            <a:r>
              <a:rPr lang="pl-PL" sz="2400" dirty="0">
                <a:effectLst/>
                <a:latin typeface="+mj-lt"/>
              </a:rPr>
              <a:t> </a:t>
            </a:r>
            <a:r>
              <a:rPr lang="pl-PL" sz="2400" dirty="0" err="1">
                <a:effectLst/>
                <a:latin typeface="+mj-lt"/>
              </a:rPr>
              <a:t>moga</a:t>
            </a:r>
            <a:r>
              <a:rPr lang="pl-PL" sz="2400" dirty="0">
                <a:effectLst/>
                <a:latin typeface="+mj-lt"/>
              </a:rPr>
              <a:t>̨ </a:t>
            </a:r>
            <a:r>
              <a:rPr lang="pl-PL" sz="2400" dirty="0" err="1">
                <a:effectLst/>
                <a:latin typeface="+mj-lt"/>
              </a:rPr>
              <a:t>spowodowac</a:t>
            </a:r>
            <a:r>
              <a:rPr lang="pl-PL" sz="2400" dirty="0">
                <a:effectLst/>
                <a:latin typeface="+mj-lt"/>
              </a:rPr>
              <a:t>́ </a:t>
            </a:r>
            <a:r>
              <a:rPr lang="pl-PL" sz="2400" dirty="0" err="1">
                <a:effectLst/>
                <a:latin typeface="+mj-lt"/>
              </a:rPr>
              <a:t>obrażenia</a:t>
            </a:r>
            <a:r>
              <a:rPr lang="pl-PL" sz="2400" dirty="0">
                <a:effectLst/>
                <a:latin typeface="+mj-lt"/>
              </a:rPr>
              <a:t>, a nawet wybuch czy </a:t>
            </a:r>
            <a:r>
              <a:rPr lang="pl-PL" sz="2400" dirty="0" err="1">
                <a:effectLst/>
                <a:latin typeface="+mj-lt"/>
              </a:rPr>
              <a:t>poża</a:t>
            </a:r>
            <a:r>
              <a:rPr lang="pl-PL" sz="2400" dirty="0" err="1">
                <a:latin typeface="+mj-lt"/>
              </a:rPr>
              <a:t>r</a:t>
            </a:r>
            <a:r>
              <a:rPr lang="pl-PL" sz="2400" dirty="0">
                <a:latin typeface="+mj-lt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pl-PL" sz="2400" dirty="0">
                <a:effectLst/>
                <a:latin typeface="+mj-lt"/>
              </a:rPr>
              <a:t>Lekarstwa </a:t>
            </a:r>
            <a:r>
              <a:rPr lang="pl-PL" sz="2400" dirty="0" err="1">
                <a:effectLst/>
                <a:latin typeface="+mj-lt"/>
              </a:rPr>
              <a:t>moga</a:t>
            </a:r>
            <a:r>
              <a:rPr lang="pl-PL" sz="2400" dirty="0">
                <a:effectLst/>
                <a:latin typeface="+mj-lt"/>
              </a:rPr>
              <a:t>̨ </a:t>
            </a:r>
            <a:r>
              <a:rPr lang="pl-PL" sz="2400" dirty="0" err="1">
                <a:effectLst/>
                <a:latin typeface="+mj-lt"/>
              </a:rPr>
              <a:t>byc</a:t>
            </a:r>
            <a:r>
              <a:rPr lang="pl-PL" sz="2400" dirty="0">
                <a:effectLst/>
                <a:latin typeface="+mj-lt"/>
              </a:rPr>
              <a:t>́ </a:t>
            </a:r>
            <a:r>
              <a:rPr lang="pl-PL" sz="2400" dirty="0" err="1">
                <a:effectLst/>
                <a:latin typeface="+mj-lt"/>
              </a:rPr>
              <a:t>zażywane</a:t>
            </a:r>
            <a:r>
              <a:rPr lang="pl-PL" sz="2400" dirty="0">
                <a:effectLst/>
                <a:latin typeface="+mj-lt"/>
              </a:rPr>
              <a:t> tylko w </a:t>
            </a:r>
            <a:r>
              <a:rPr lang="pl-PL" sz="2400" dirty="0" err="1">
                <a:effectLst/>
                <a:latin typeface="+mj-lt"/>
              </a:rPr>
              <a:t>obecności</a:t>
            </a:r>
            <a:r>
              <a:rPr lang="pl-PL" sz="2400" dirty="0">
                <a:effectLst/>
                <a:latin typeface="+mj-lt"/>
              </a:rPr>
              <a:t> osoby dorosłej.</a:t>
            </a:r>
          </a:p>
          <a:p>
            <a:endParaRPr lang="pl-PL" sz="2400" dirty="0"/>
          </a:p>
          <a:p>
            <a:endParaRPr lang="pl-PL" sz="2400" dirty="0">
              <a:latin typeface="+mj-lt"/>
            </a:endParaRPr>
          </a:p>
          <a:p>
            <a:pPr marL="0" indent="0">
              <a:buNone/>
            </a:pPr>
            <a:endParaRPr lang="pl-GB" dirty="0"/>
          </a:p>
        </p:txBody>
      </p:sp>
    </p:spTree>
    <p:extLst>
      <p:ext uri="{BB962C8B-B14F-4D97-AF65-F5344CB8AC3E}">
        <p14:creationId xmlns:p14="http://schemas.microsoft.com/office/powerpoint/2010/main" val="1453625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6902A1-5839-4B83-5280-3F412DFC0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7526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b="1" dirty="0">
                <a:effectLst/>
              </a:rPr>
              <a:t>Sytuacje niebezpieczne </a:t>
            </a:r>
            <a:br>
              <a:rPr lang="pl-PL" dirty="0"/>
            </a:br>
            <a:r>
              <a:rPr lang="pl-PL" sz="3600" b="1" dirty="0">
                <a:solidFill>
                  <a:srgbClr val="CC1619"/>
                </a:solidFill>
                <a:effectLst/>
              </a:rPr>
              <a:t>Numery alarmowe: </a:t>
            </a:r>
            <a:br>
              <a:rPr lang="pl-PL" dirty="0"/>
            </a:br>
            <a:endParaRPr lang="pl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28728E0-0C70-E455-C370-17E8C0F8A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56353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sz="3500" b="1" i="1" dirty="0">
                <a:solidFill>
                  <a:srgbClr val="FF0000"/>
                </a:solidFill>
                <a:effectLst/>
                <a:latin typeface="+mj-lt"/>
              </a:rPr>
              <a:t>112 </a:t>
            </a:r>
            <a:endParaRPr lang="pl-PL" sz="3500" b="1" dirty="0">
              <a:solidFill>
                <a:srgbClr val="FF0000"/>
              </a:solidFill>
              <a:effectLst/>
              <a:latin typeface="+mj-lt"/>
            </a:endParaRPr>
          </a:p>
          <a:p>
            <a:pPr marL="0" indent="0" algn="ctr">
              <a:buNone/>
            </a:pPr>
            <a:r>
              <a:rPr lang="pl-PL" sz="2400" dirty="0">
                <a:effectLst/>
                <a:latin typeface="+mj-lt"/>
              </a:rPr>
              <a:t>JEDNOLITY NUMER ALARMOWY</a:t>
            </a:r>
            <a:endParaRPr lang="pl-PL" sz="2400" dirty="0">
              <a:latin typeface="+mj-lt"/>
            </a:endParaRPr>
          </a:p>
          <a:p>
            <a:pPr marL="0" indent="0" algn="ctr">
              <a:buNone/>
            </a:pPr>
            <a:r>
              <a:rPr lang="pl-PL" sz="3500" i="1" dirty="0">
                <a:solidFill>
                  <a:srgbClr val="FF0000"/>
                </a:solidFill>
                <a:effectLst/>
                <a:latin typeface="+mj-lt"/>
              </a:rPr>
              <a:t>997 </a:t>
            </a:r>
            <a:endParaRPr lang="pl-PL" sz="3500" dirty="0">
              <a:solidFill>
                <a:srgbClr val="FF0000"/>
              </a:solidFill>
              <a:effectLst/>
              <a:latin typeface="+mj-lt"/>
            </a:endParaRPr>
          </a:p>
          <a:p>
            <a:pPr marL="0" indent="0" algn="ctr">
              <a:buNone/>
            </a:pPr>
            <a:r>
              <a:rPr lang="pl-PL" sz="2400" b="1" dirty="0">
                <a:effectLst/>
                <a:latin typeface="+mj-lt"/>
              </a:rPr>
              <a:t>POLICJA </a:t>
            </a:r>
            <a:endParaRPr lang="pl-PL" sz="2400" dirty="0">
              <a:effectLst/>
              <a:latin typeface="+mj-lt"/>
            </a:endParaRPr>
          </a:p>
          <a:p>
            <a:pPr marL="0" indent="0" algn="ctr">
              <a:buNone/>
            </a:pPr>
            <a:r>
              <a:rPr lang="pl-PL" sz="3500" b="1" dirty="0">
                <a:solidFill>
                  <a:srgbClr val="FF0000"/>
                </a:solidFill>
                <a:effectLst/>
                <a:latin typeface="+mj-lt"/>
              </a:rPr>
              <a:t>998</a:t>
            </a:r>
            <a:endParaRPr lang="pl-PL" sz="2400" b="1" i="1" dirty="0">
              <a:solidFill>
                <a:srgbClr val="FF000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pl-PL" sz="2400" b="1" dirty="0">
                <a:effectLst/>
                <a:latin typeface="+mj-lt"/>
              </a:rPr>
              <a:t>STRAŻ POŻARNA </a:t>
            </a:r>
            <a:endParaRPr lang="pl-PL" sz="2400" dirty="0">
              <a:effectLst/>
              <a:latin typeface="+mj-lt"/>
            </a:endParaRPr>
          </a:p>
          <a:p>
            <a:pPr marL="0" indent="0" algn="ctr">
              <a:buNone/>
            </a:pPr>
            <a:r>
              <a:rPr lang="pl-PL" sz="3500" b="1" i="1" dirty="0">
                <a:solidFill>
                  <a:srgbClr val="FF0000"/>
                </a:solidFill>
                <a:effectLst/>
                <a:latin typeface="+mj-lt"/>
              </a:rPr>
              <a:t>992 </a:t>
            </a:r>
            <a:endParaRPr lang="pl-PL" sz="3500" dirty="0">
              <a:solidFill>
                <a:srgbClr val="FF0000"/>
              </a:solidFill>
              <a:effectLst/>
              <a:latin typeface="+mj-lt"/>
            </a:endParaRPr>
          </a:p>
          <a:p>
            <a:pPr marL="0" indent="0" algn="ctr">
              <a:buNone/>
            </a:pPr>
            <a:r>
              <a:rPr lang="pl-PL" sz="2400" b="1" dirty="0">
                <a:effectLst/>
                <a:latin typeface="+mj-lt"/>
              </a:rPr>
              <a:t>POGOTOWIE GAZOWE </a:t>
            </a:r>
            <a:endParaRPr lang="pl-PL" sz="2400" dirty="0">
              <a:effectLst/>
              <a:latin typeface="+mj-lt"/>
            </a:endParaRPr>
          </a:p>
          <a:p>
            <a:pPr marL="0" indent="0" algn="ctr">
              <a:buNone/>
            </a:pPr>
            <a:r>
              <a:rPr lang="pl-PL" sz="3500" i="1" dirty="0">
                <a:solidFill>
                  <a:srgbClr val="FF0000"/>
                </a:solidFill>
                <a:effectLst/>
                <a:latin typeface="+mj-lt"/>
              </a:rPr>
              <a:t>999 </a:t>
            </a:r>
            <a:endParaRPr lang="pl-PL" sz="3500" dirty="0">
              <a:solidFill>
                <a:srgbClr val="FF0000"/>
              </a:solidFill>
              <a:effectLst/>
              <a:latin typeface="+mj-lt"/>
            </a:endParaRPr>
          </a:p>
          <a:p>
            <a:pPr marL="0" indent="0" algn="ctr">
              <a:buNone/>
            </a:pPr>
            <a:r>
              <a:rPr lang="pl-PL" sz="2400" b="1" dirty="0">
                <a:effectLst/>
                <a:latin typeface="+mj-lt"/>
              </a:rPr>
              <a:t>POGOTOWIE RATUNKOWE </a:t>
            </a:r>
            <a:endParaRPr lang="pl-PL" sz="2400" dirty="0">
              <a:effectLst/>
              <a:latin typeface="+mj-lt"/>
            </a:endParaRPr>
          </a:p>
          <a:p>
            <a:endParaRPr lang="pl-GB" dirty="0"/>
          </a:p>
        </p:txBody>
      </p:sp>
    </p:spTree>
    <p:extLst>
      <p:ext uri="{BB962C8B-B14F-4D97-AF65-F5344CB8AC3E}">
        <p14:creationId xmlns:p14="http://schemas.microsoft.com/office/powerpoint/2010/main" val="1767156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E363E0-49E1-94F2-2131-D830FEFF1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pl-GB" sz="4000" b="1" kern="0" dirty="0">
                <a:effectLst/>
                <a:ea typeface="Times New Roman" panose="02020603050405020304" pitchFamily="18" charset="0"/>
              </a:rPr>
              <a:t>7 Światowy Tydzień Bezpieczeństwa </a:t>
            </a:r>
            <a:br>
              <a:rPr lang="pl-GB" sz="4000" b="1" kern="0" dirty="0">
                <a:effectLst/>
                <a:ea typeface="Times New Roman" panose="02020603050405020304" pitchFamily="18" charset="0"/>
              </a:rPr>
            </a:br>
            <a:r>
              <a:rPr lang="pl-GB" sz="4000" b="1" kern="0" dirty="0">
                <a:effectLst/>
                <a:ea typeface="Times New Roman" panose="02020603050405020304" pitchFamily="18" charset="0"/>
              </a:rPr>
              <a:t>Ruchu Drogowego </a:t>
            </a:r>
            <a:endParaRPr lang="pl-GB" sz="40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FEB80C-9F84-FEFB-0022-DB3564450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784142"/>
            <a:ext cx="10131425" cy="3464258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GB" sz="2800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W dniach 15-21.05.2023 r. jest organizowany Światowy Tydzień Bezpieczeństwa Ruchu Drogowego pod patronatem Międzynarodowej Organizacji Zdrowia.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GB" sz="2800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Hasło tegorocznego wydarzenia – </a:t>
            </a:r>
            <a:r>
              <a:rPr lang="pl-GB" sz="3000" b="1" kern="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Pomyśl o mobilności.</a:t>
            </a:r>
          </a:p>
          <a:p>
            <a:pPr marL="0" indent="0">
              <a:lnSpc>
                <a:spcPct val="120000"/>
              </a:lnSpc>
              <a:buNone/>
            </a:pPr>
            <a:endParaRPr lang="pl-GB" sz="3000" b="1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pl-GB" sz="2800" kern="0" dirty="0">
                <a:effectLst/>
                <a:latin typeface="+mj-lt"/>
                <a:ea typeface="Times New Roman" panose="02020603050405020304" pitchFamily="18" charset="0"/>
              </a:rPr>
              <a:t>Tegoroczna edycja koncentruje się na zrównoważonym transporcie, promocji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pl-GB" sz="2800" kern="0" dirty="0">
                <a:effectLst/>
                <a:latin typeface="+mj-lt"/>
                <a:ea typeface="Times New Roman" panose="02020603050405020304" pitchFamily="18" charset="0"/>
              </a:rPr>
              <a:t>w szczególności poruszania się pieszo, na rowerze, korzystania z transportu publicznego. </a:t>
            </a:r>
            <a:endParaRPr lang="pl-GB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24605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C19E78-5430-074D-98B0-AF463F8EA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200" b="1" dirty="0" err="1">
                <a:effectLst/>
              </a:rPr>
              <a:t>Jeżeli</a:t>
            </a:r>
            <a:r>
              <a:rPr lang="pl-PL" sz="3200" b="1" dirty="0">
                <a:effectLst/>
              </a:rPr>
              <a:t> osoba dorosła, pod </a:t>
            </a:r>
            <a:r>
              <a:rPr lang="pl-PL" sz="3200" b="1" dirty="0" err="1">
                <a:effectLst/>
              </a:rPr>
              <a:t>której</a:t>
            </a:r>
            <a:r>
              <a:rPr lang="pl-PL" sz="3200" b="1" dirty="0">
                <a:effectLst/>
              </a:rPr>
              <a:t> opieką znajduje </a:t>
            </a:r>
            <a:r>
              <a:rPr lang="pl-PL" sz="3200" b="1" dirty="0" err="1">
                <a:effectLst/>
              </a:rPr>
              <a:t>sie</a:t>
            </a:r>
            <a:r>
              <a:rPr lang="pl-PL" sz="3200" b="1" dirty="0">
                <a:effectLst/>
              </a:rPr>
              <a:t>̨, straci </a:t>
            </a:r>
            <a:r>
              <a:rPr lang="pl-PL" sz="3200" b="1" dirty="0" err="1">
                <a:effectLst/>
              </a:rPr>
              <a:t>przytomnośc</a:t>
            </a:r>
            <a:r>
              <a:rPr lang="pl-PL" sz="3200" b="1" dirty="0">
                <a:effectLst/>
              </a:rPr>
              <a:t>́, powinniśmy zadzwonić pod</a:t>
            </a:r>
            <a:br>
              <a:rPr lang="pl-PL" sz="3200" b="1" dirty="0">
                <a:effectLst/>
              </a:rPr>
            </a:br>
            <a:r>
              <a:rPr lang="pl-PL" sz="3200" b="1" dirty="0">
                <a:effectLst/>
              </a:rPr>
              <a:t>numer </a:t>
            </a:r>
            <a:r>
              <a:rPr lang="pl-PL" sz="3200" b="1" dirty="0">
                <a:solidFill>
                  <a:srgbClr val="FF0000"/>
                </a:solidFill>
                <a:effectLst/>
              </a:rPr>
              <a:t>112</a:t>
            </a:r>
            <a:r>
              <a:rPr lang="pl-PL" sz="3200" b="1" dirty="0">
                <a:effectLst/>
              </a:rPr>
              <a:t> lub </a:t>
            </a:r>
            <a:r>
              <a:rPr lang="pl-PL" sz="3200" b="1" dirty="0">
                <a:solidFill>
                  <a:srgbClr val="FF0000"/>
                </a:solidFill>
                <a:effectLst/>
              </a:rPr>
              <a:t>999. </a:t>
            </a:r>
            <a:br>
              <a:rPr lang="pl-PL" sz="3200" dirty="0"/>
            </a:br>
            <a:endParaRPr lang="pl-GB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24B79D-F74B-F1B2-AC41-590DF03F6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8"/>
            <a:ext cx="10131425" cy="456353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2400" b="1" u="sng" dirty="0">
                <a:effectLst/>
                <a:latin typeface="+mj-lt"/>
              </a:rPr>
              <a:t>Po </a:t>
            </a:r>
            <a:r>
              <a:rPr lang="pl-PL" sz="2400" b="1" u="sng" dirty="0" err="1">
                <a:effectLst/>
                <a:latin typeface="+mj-lt"/>
              </a:rPr>
              <a:t>połączeniu</a:t>
            </a:r>
            <a:r>
              <a:rPr lang="pl-PL" sz="2400" b="1" u="sng" dirty="0">
                <a:effectLst/>
                <a:latin typeface="+mj-lt"/>
              </a:rPr>
              <a:t> z pogotowiem </a:t>
            </a:r>
            <a:r>
              <a:rPr lang="pl-PL" sz="2400" b="1" u="sng" dirty="0" err="1">
                <a:effectLst/>
                <a:latin typeface="+mj-lt"/>
              </a:rPr>
              <a:t>należy</a:t>
            </a:r>
            <a:r>
              <a:rPr lang="pl-PL" sz="2400" b="1" u="sng" dirty="0">
                <a:effectLst/>
                <a:latin typeface="+mj-lt"/>
              </a:rPr>
              <a:t>: </a:t>
            </a:r>
          </a:p>
          <a:p>
            <a:pPr marL="0" indent="0">
              <a:buNone/>
            </a:pPr>
            <a:endParaRPr lang="pl-PL" sz="1200" u="sng" dirty="0">
              <a:latin typeface="+mj-lt"/>
            </a:endParaRPr>
          </a:p>
          <a:p>
            <a:pPr>
              <a:buFont typeface="+mj-lt"/>
              <a:buAutoNum type="arabicPeriod"/>
            </a:pPr>
            <a:r>
              <a:rPr lang="pl-PL" sz="2400" b="1" dirty="0" err="1">
                <a:effectLst/>
                <a:latin typeface="+mj-lt"/>
              </a:rPr>
              <a:t>Przedstawic</a:t>
            </a:r>
            <a:r>
              <a:rPr lang="pl-PL" sz="2400" b="1" dirty="0">
                <a:effectLst/>
                <a:latin typeface="+mj-lt"/>
              </a:rPr>
              <a:t>́ </a:t>
            </a:r>
            <a:r>
              <a:rPr lang="pl-PL" sz="2400" b="1" dirty="0" err="1">
                <a:effectLst/>
                <a:latin typeface="+mj-lt"/>
              </a:rPr>
              <a:t>sie</a:t>
            </a:r>
            <a:r>
              <a:rPr lang="pl-PL" sz="2400" b="1" dirty="0">
                <a:effectLst/>
                <a:latin typeface="+mj-lt"/>
              </a:rPr>
              <a:t>̨. </a:t>
            </a:r>
          </a:p>
          <a:p>
            <a:pPr>
              <a:buFont typeface="+mj-lt"/>
              <a:buAutoNum type="arabicPeriod"/>
            </a:pPr>
            <a:r>
              <a:rPr lang="pl-PL" sz="2400" b="1" dirty="0" err="1">
                <a:effectLst/>
                <a:latin typeface="+mj-lt"/>
              </a:rPr>
              <a:t>Powiedziec</a:t>
            </a:r>
            <a:r>
              <a:rPr lang="pl-PL" sz="2400" b="1" dirty="0">
                <a:effectLst/>
                <a:latin typeface="+mj-lt"/>
              </a:rPr>
              <a:t>́, ile ma </a:t>
            </a:r>
            <a:r>
              <a:rPr lang="pl-PL" sz="2400" b="1" dirty="0" err="1">
                <a:effectLst/>
                <a:latin typeface="+mj-lt"/>
              </a:rPr>
              <a:t>sie</a:t>
            </a:r>
            <a:r>
              <a:rPr lang="pl-PL" sz="2400" b="1" dirty="0">
                <a:effectLst/>
                <a:latin typeface="+mj-lt"/>
              </a:rPr>
              <a:t>̨ lat. </a:t>
            </a:r>
          </a:p>
          <a:p>
            <a:pPr>
              <a:buFont typeface="+mj-lt"/>
              <a:buAutoNum type="arabicPeriod"/>
            </a:pPr>
            <a:r>
              <a:rPr lang="pl-PL" sz="2400" b="1" dirty="0" err="1">
                <a:effectLst/>
                <a:latin typeface="+mj-lt"/>
              </a:rPr>
              <a:t>Powiedziec</a:t>
            </a:r>
            <a:r>
              <a:rPr lang="pl-PL" sz="2400" b="1" dirty="0">
                <a:effectLst/>
                <a:latin typeface="+mj-lt"/>
              </a:rPr>
              <a:t>́, gdzie </a:t>
            </a:r>
            <a:r>
              <a:rPr lang="pl-PL" sz="2400" b="1" dirty="0" err="1">
                <a:effectLst/>
                <a:latin typeface="+mj-lt"/>
              </a:rPr>
              <a:t>sie</a:t>
            </a:r>
            <a:r>
              <a:rPr lang="pl-PL" sz="2400" b="1" dirty="0">
                <a:effectLst/>
                <a:latin typeface="+mj-lt"/>
              </a:rPr>
              <a:t>̨ znajduje. </a:t>
            </a:r>
          </a:p>
          <a:p>
            <a:pPr>
              <a:buFont typeface="+mj-lt"/>
              <a:buAutoNum type="arabicPeriod"/>
            </a:pPr>
            <a:r>
              <a:rPr lang="pl-PL" sz="2400" b="1" dirty="0" err="1">
                <a:effectLst/>
                <a:latin typeface="+mj-lt"/>
              </a:rPr>
              <a:t>Powiedziec</a:t>
            </a:r>
            <a:r>
              <a:rPr lang="pl-PL" sz="2400" b="1" dirty="0">
                <a:effectLst/>
                <a:latin typeface="+mj-lt"/>
              </a:rPr>
              <a:t>́, co </a:t>
            </a:r>
            <a:r>
              <a:rPr lang="pl-PL" sz="2400" b="1" dirty="0" err="1">
                <a:effectLst/>
                <a:latin typeface="+mj-lt"/>
              </a:rPr>
              <a:t>sie</a:t>
            </a:r>
            <a:r>
              <a:rPr lang="pl-PL" sz="2400" b="1" dirty="0">
                <a:effectLst/>
                <a:latin typeface="+mj-lt"/>
              </a:rPr>
              <a:t>̨ stało i dlaczego potrzebna jest pomoc. </a:t>
            </a:r>
          </a:p>
          <a:p>
            <a:pPr>
              <a:buFont typeface="+mj-lt"/>
              <a:buAutoNum type="arabicPeriod"/>
            </a:pPr>
            <a:r>
              <a:rPr lang="pl-PL" sz="2400" b="1" dirty="0" err="1">
                <a:effectLst/>
                <a:latin typeface="+mj-lt"/>
              </a:rPr>
              <a:t>Ważne</a:t>
            </a:r>
            <a:r>
              <a:rPr lang="pl-PL" sz="2400" b="1" dirty="0">
                <a:effectLst/>
                <a:latin typeface="+mj-lt"/>
              </a:rPr>
              <a:t>, by w takiej sytuacji </a:t>
            </a:r>
            <a:r>
              <a:rPr lang="pl-PL" sz="2400" b="1" dirty="0" err="1">
                <a:effectLst/>
                <a:latin typeface="+mj-lt"/>
              </a:rPr>
              <a:t>starac</a:t>
            </a:r>
            <a:r>
              <a:rPr lang="pl-PL" sz="2400" b="1" dirty="0">
                <a:effectLst/>
                <a:latin typeface="+mj-lt"/>
              </a:rPr>
              <a:t>́ </a:t>
            </a:r>
            <a:r>
              <a:rPr lang="pl-PL" sz="2400" b="1" dirty="0" err="1">
                <a:effectLst/>
                <a:latin typeface="+mj-lt"/>
              </a:rPr>
              <a:t>sie</a:t>
            </a:r>
            <a:r>
              <a:rPr lang="pl-PL" sz="2400" b="1" dirty="0">
                <a:effectLst/>
                <a:latin typeface="+mj-lt"/>
              </a:rPr>
              <a:t>̨ </a:t>
            </a:r>
            <a:r>
              <a:rPr lang="pl-PL" sz="2400" b="1" dirty="0" err="1">
                <a:effectLst/>
                <a:latin typeface="+mj-lt"/>
              </a:rPr>
              <a:t>byc</a:t>
            </a:r>
            <a:r>
              <a:rPr lang="pl-PL" sz="2400" b="1" dirty="0">
                <a:effectLst/>
                <a:latin typeface="+mj-lt"/>
              </a:rPr>
              <a:t>́ spokojnym, </a:t>
            </a:r>
            <a:r>
              <a:rPr lang="pl-PL" sz="2400" b="1" dirty="0" err="1">
                <a:effectLst/>
                <a:latin typeface="+mj-lt"/>
              </a:rPr>
              <a:t>odpowiadac</a:t>
            </a:r>
            <a:r>
              <a:rPr lang="pl-PL" sz="2400" b="1" dirty="0">
                <a:effectLst/>
                <a:latin typeface="+mj-lt"/>
              </a:rPr>
              <a:t>́ na wszystkie pytania i </a:t>
            </a:r>
            <a:r>
              <a:rPr lang="pl-PL" sz="2400" b="1" dirty="0" err="1">
                <a:effectLst/>
                <a:latin typeface="+mj-lt"/>
              </a:rPr>
              <a:t>uważnie</a:t>
            </a:r>
            <a:r>
              <a:rPr lang="pl-PL" sz="2400" b="1" dirty="0">
                <a:effectLst/>
                <a:latin typeface="+mj-lt"/>
              </a:rPr>
              <a:t> </a:t>
            </a:r>
            <a:r>
              <a:rPr lang="pl-PL" sz="2400" b="1" dirty="0" err="1">
                <a:effectLst/>
                <a:latin typeface="+mj-lt"/>
              </a:rPr>
              <a:t>słuchac</a:t>
            </a:r>
            <a:r>
              <a:rPr lang="pl-PL" sz="2400" b="1" dirty="0">
                <a:effectLst/>
                <a:latin typeface="+mj-lt"/>
              </a:rPr>
              <a:t>́ .</a:t>
            </a:r>
          </a:p>
        </p:txBody>
      </p:sp>
    </p:spTree>
    <p:extLst>
      <p:ext uri="{BB962C8B-B14F-4D97-AF65-F5344CB8AC3E}">
        <p14:creationId xmlns:p14="http://schemas.microsoft.com/office/powerpoint/2010/main" val="31317760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E9B1CD-EDE6-70FC-931B-5D12675B7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80110"/>
            <a:ext cx="10131425" cy="1468582"/>
          </a:xfrm>
        </p:spPr>
        <p:txBody>
          <a:bodyPr>
            <a:normAutofit/>
          </a:bodyPr>
          <a:lstStyle/>
          <a:p>
            <a:pPr algn="ctr"/>
            <a:r>
              <a:rPr lang="pl-PL" sz="2800" b="1" i="0" u="none" strike="noStrike" dirty="0">
                <a:solidFill>
                  <a:schemeClr val="tx1">
                    <a:lumMod val="95000"/>
                  </a:schemeClr>
                </a:solidFill>
                <a:effectLst/>
              </a:rPr>
              <a:t>,,</a:t>
            </a:r>
            <a:r>
              <a:rPr lang="pl-PL" sz="2800" b="1" i="1" u="none" strike="noStrike" dirty="0">
                <a:solidFill>
                  <a:schemeClr val="tx1">
                    <a:lumMod val="95000"/>
                  </a:schemeClr>
                </a:solidFill>
                <a:effectLst/>
              </a:rPr>
              <a:t>Bezpieczeństwo w domu</a:t>
            </a:r>
            <a:r>
              <a:rPr lang="pl-PL" sz="2800" b="1" i="0" u="none" strike="noStrike" dirty="0">
                <a:solidFill>
                  <a:schemeClr val="tx1">
                    <a:lumMod val="95000"/>
                  </a:schemeClr>
                </a:solidFill>
                <a:effectLst/>
              </a:rPr>
              <a:t>”</a:t>
            </a:r>
            <a:br>
              <a:rPr lang="pl-PL" b="1" i="0" u="none" strike="noStrike" dirty="0">
                <a:solidFill>
                  <a:srgbClr val="0F0F0F"/>
                </a:solidFill>
                <a:effectLst/>
                <a:latin typeface="YouTube Sans"/>
              </a:rPr>
            </a:br>
            <a:endParaRPr lang="pl-GB" dirty="0"/>
          </a:p>
        </p:txBody>
      </p:sp>
      <p:pic>
        <p:nvPicPr>
          <p:cNvPr id="4" name="Multimedia online 3" descr="Bezpieczeństwo w domu">
            <a:hlinkClick r:id="" action="ppaction://media"/>
            <a:extLst>
              <a:ext uri="{FF2B5EF4-FFF2-40B4-BE49-F238E27FC236}">
                <a16:creationId xmlns:a16="http://schemas.microsoft.com/office/drawing/2014/main" id="{F031CD18-3F11-E3C2-646E-B1CDDEC4E107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57909" y="1106076"/>
            <a:ext cx="9382382" cy="544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14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A6EB58-A6C4-21BB-C294-DA265D532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3600" b="1" dirty="0">
                <a:effectLst/>
                <a:latin typeface="+mj-lt"/>
              </a:rPr>
              <a:t>Dzieci w sieci </a:t>
            </a:r>
            <a:endParaRPr lang="pl-PL" sz="3600" b="1" dirty="0">
              <a:latin typeface="+mj-lt"/>
            </a:endParaRPr>
          </a:p>
          <a:p>
            <a:pPr marL="0" indent="0">
              <a:buNone/>
            </a:pPr>
            <a:endParaRPr lang="pl-GB" dirty="0"/>
          </a:p>
        </p:txBody>
      </p:sp>
    </p:spTree>
    <p:extLst>
      <p:ext uri="{BB962C8B-B14F-4D97-AF65-F5344CB8AC3E}">
        <p14:creationId xmlns:p14="http://schemas.microsoft.com/office/powerpoint/2010/main" val="23406599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EA8331-9D8D-56D1-8BB6-FCD9ECEC5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2400" b="1" dirty="0">
                <a:effectLst/>
                <a:latin typeface="+mj-lt"/>
              </a:rPr>
              <a:t>Komputer z </a:t>
            </a:r>
            <a:r>
              <a:rPr lang="pl-PL" sz="2400" b="1" dirty="0" err="1">
                <a:effectLst/>
                <a:latin typeface="+mj-lt"/>
              </a:rPr>
              <a:t>dostępem</a:t>
            </a:r>
            <a:r>
              <a:rPr lang="pl-PL" sz="2400" b="1" dirty="0">
                <a:effectLst/>
                <a:latin typeface="+mj-lt"/>
              </a:rPr>
              <a:t> do Internetu jest </a:t>
            </a:r>
            <a:r>
              <a:rPr lang="pl-PL" sz="2400" b="1" dirty="0" err="1">
                <a:effectLst/>
                <a:latin typeface="+mj-lt"/>
              </a:rPr>
              <a:t>nieodłącznym</a:t>
            </a:r>
            <a:r>
              <a:rPr lang="pl-PL" sz="2400" b="1" dirty="0">
                <a:effectLst/>
                <a:latin typeface="+mj-lt"/>
              </a:rPr>
              <a:t> elementem </a:t>
            </a:r>
            <a:r>
              <a:rPr lang="pl-PL" sz="2400" b="1" dirty="0" err="1">
                <a:effectLst/>
                <a:latin typeface="+mj-lt"/>
              </a:rPr>
              <a:t>współczesnego</a:t>
            </a:r>
            <a:r>
              <a:rPr lang="pl-PL" sz="2400" b="1" dirty="0">
                <a:effectLst/>
                <a:latin typeface="+mj-lt"/>
              </a:rPr>
              <a:t> </a:t>
            </a:r>
            <a:r>
              <a:rPr lang="pl-PL" sz="2400" b="1" dirty="0" err="1">
                <a:effectLst/>
                <a:latin typeface="+mj-lt"/>
              </a:rPr>
              <a:t>życia</a:t>
            </a:r>
            <a:r>
              <a:rPr lang="pl-PL" sz="2400" b="1" dirty="0">
                <a:effectLst/>
                <a:latin typeface="+mj-lt"/>
              </a:rPr>
              <a:t>. </a:t>
            </a:r>
            <a:r>
              <a:rPr lang="pl-PL" sz="2400" b="1" dirty="0" err="1">
                <a:effectLst/>
                <a:latin typeface="+mj-lt"/>
              </a:rPr>
              <a:t>Dzięki</a:t>
            </a:r>
            <a:r>
              <a:rPr lang="pl-PL" sz="2400" b="1" dirty="0">
                <a:effectLst/>
                <a:latin typeface="+mj-lt"/>
              </a:rPr>
              <a:t> temu poznajemy </a:t>
            </a:r>
            <a:r>
              <a:rPr lang="pl-PL" sz="2400" b="1" dirty="0" err="1">
                <a:effectLst/>
                <a:latin typeface="+mj-lt"/>
              </a:rPr>
              <a:t>świat</a:t>
            </a:r>
            <a:r>
              <a:rPr lang="pl-PL" sz="2400" b="1" dirty="0">
                <a:effectLst/>
                <a:latin typeface="+mj-lt"/>
              </a:rPr>
              <a:t>, uczymy </a:t>
            </a:r>
            <a:r>
              <a:rPr lang="pl-PL" sz="2400" b="1" dirty="0" err="1">
                <a:effectLst/>
                <a:latin typeface="+mj-lt"/>
              </a:rPr>
              <a:t>sie</a:t>
            </a:r>
            <a:r>
              <a:rPr lang="pl-PL" sz="2400" b="1" dirty="0">
                <a:effectLst/>
                <a:latin typeface="+mj-lt"/>
              </a:rPr>
              <a:t>̨, kontaktujemy z </a:t>
            </a:r>
            <a:r>
              <a:rPr lang="pl-PL" sz="2400" b="1" dirty="0" err="1">
                <a:effectLst/>
                <a:latin typeface="+mj-lt"/>
              </a:rPr>
              <a:t>rówieśnikami</a:t>
            </a:r>
            <a:r>
              <a:rPr lang="pl-PL" sz="2400" b="1" dirty="0">
                <a:effectLst/>
                <a:latin typeface="+mj-lt"/>
              </a:rPr>
              <a:t>. Pozytywnych stron Internetu jest bardzo wiele, niesie on jednak ze </a:t>
            </a:r>
            <a:r>
              <a:rPr lang="pl-PL" sz="2400" b="1" dirty="0" err="1">
                <a:effectLst/>
                <a:latin typeface="+mj-lt"/>
              </a:rPr>
              <a:t>soba</a:t>
            </a:r>
            <a:r>
              <a:rPr lang="pl-PL" sz="2400" b="1" dirty="0">
                <a:effectLst/>
                <a:latin typeface="+mj-lt"/>
              </a:rPr>
              <a:t>̨ </a:t>
            </a:r>
            <a:r>
              <a:rPr lang="pl-PL" sz="2400" b="1" dirty="0" err="1">
                <a:effectLst/>
                <a:latin typeface="+mj-lt"/>
              </a:rPr>
              <a:t>także</a:t>
            </a:r>
            <a:r>
              <a:rPr lang="pl-PL" sz="2400" b="1" dirty="0">
                <a:effectLst/>
                <a:latin typeface="+mj-lt"/>
              </a:rPr>
              <a:t> wiele </a:t>
            </a:r>
            <a:r>
              <a:rPr lang="pl-PL" sz="2400" b="1" dirty="0" err="1">
                <a:effectLst/>
                <a:latin typeface="+mj-lt"/>
              </a:rPr>
              <a:t>zagrożen</a:t>
            </a:r>
            <a:r>
              <a:rPr lang="pl-PL" sz="2400" b="1" dirty="0">
                <a:effectLst/>
                <a:latin typeface="+mj-lt"/>
              </a:rPr>
              <a:t>́ dla </a:t>
            </a:r>
            <a:r>
              <a:rPr lang="pl-PL" sz="2400" b="1" dirty="0" err="1">
                <a:effectLst/>
                <a:latin typeface="+mj-lt"/>
              </a:rPr>
              <a:t>każdego</a:t>
            </a:r>
            <a:r>
              <a:rPr lang="pl-PL" sz="2400" b="1" dirty="0">
                <a:effectLst/>
                <a:latin typeface="+mj-lt"/>
              </a:rPr>
              <a:t> </a:t>
            </a:r>
            <a:r>
              <a:rPr lang="pl-PL" sz="2400" b="1" dirty="0" err="1">
                <a:effectLst/>
                <a:latin typeface="+mj-lt"/>
              </a:rPr>
              <a:t>użytkownika</a:t>
            </a:r>
            <a:r>
              <a:rPr lang="pl-PL" sz="2400" b="1" dirty="0">
                <a:effectLst/>
                <a:latin typeface="+mj-lt"/>
              </a:rPr>
              <a:t>. </a:t>
            </a:r>
            <a:endParaRPr lang="pl-PL" sz="2400" dirty="0">
              <a:latin typeface="+mj-lt"/>
            </a:endParaRPr>
          </a:p>
          <a:p>
            <a:pPr marL="0" indent="0">
              <a:buNone/>
            </a:pPr>
            <a:endParaRPr lang="pl-GB" dirty="0"/>
          </a:p>
        </p:txBody>
      </p:sp>
    </p:spTree>
    <p:extLst>
      <p:ext uri="{BB962C8B-B14F-4D97-AF65-F5344CB8AC3E}">
        <p14:creationId xmlns:p14="http://schemas.microsoft.com/office/powerpoint/2010/main" val="11004267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28D981-0E69-D668-F211-B13988625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>
                <a:effectLst/>
              </a:rPr>
              <a:t>zasad bezpiecznego korzystania z Internetu</a:t>
            </a:r>
            <a:endParaRPr lang="pl-GB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C401FB-D7AF-3384-B5A4-D07D3E092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8"/>
            <a:ext cx="10131425" cy="4563532"/>
          </a:xfrm>
        </p:spPr>
        <p:txBody>
          <a:bodyPr>
            <a:normAutofit/>
          </a:bodyPr>
          <a:lstStyle/>
          <a:p>
            <a:r>
              <a:rPr lang="pl-PL" sz="2400" b="1" dirty="0">
                <a:effectLst/>
                <a:latin typeface="+mj-lt"/>
              </a:rPr>
              <a:t>Dobrze, </a:t>
            </a:r>
            <a:r>
              <a:rPr lang="pl-PL" sz="2400" b="1" dirty="0" err="1">
                <a:effectLst/>
                <a:latin typeface="+mj-lt"/>
              </a:rPr>
              <a:t>jeśli</a:t>
            </a:r>
            <a:r>
              <a:rPr lang="pl-PL" sz="2400" b="1" dirty="0">
                <a:effectLst/>
                <a:latin typeface="+mj-lt"/>
              </a:rPr>
              <a:t> dziecko odkrywa Internet </a:t>
            </a:r>
            <a:r>
              <a:rPr lang="pl-PL" sz="2400" b="1" dirty="0" err="1">
                <a:effectLst/>
                <a:latin typeface="+mj-lt"/>
              </a:rPr>
              <a:t>wspólnie</a:t>
            </a:r>
            <a:r>
              <a:rPr lang="pl-PL" sz="2400" b="1" dirty="0">
                <a:effectLst/>
                <a:latin typeface="+mj-lt"/>
              </a:rPr>
              <a:t> z Rodzicami. </a:t>
            </a:r>
            <a:endParaRPr lang="pl-PL" sz="2400" dirty="0">
              <a:latin typeface="+mj-lt"/>
            </a:endParaRPr>
          </a:p>
          <a:p>
            <a:r>
              <a:rPr lang="pl-PL" sz="2400" b="1" dirty="0">
                <a:effectLst/>
                <a:latin typeface="+mj-lt"/>
              </a:rPr>
              <a:t>Uczniowie powinni </a:t>
            </a:r>
            <a:r>
              <a:rPr lang="pl-PL" sz="2400" b="1" dirty="0" err="1">
                <a:effectLst/>
                <a:latin typeface="+mj-lt"/>
              </a:rPr>
              <a:t>wiedziec</a:t>
            </a:r>
            <a:r>
              <a:rPr lang="pl-PL" sz="2400" b="1" dirty="0">
                <a:effectLst/>
                <a:latin typeface="+mj-lt"/>
              </a:rPr>
              <a:t>́, </a:t>
            </a:r>
            <a:r>
              <a:rPr lang="pl-PL" sz="2400" b="1" dirty="0" err="1">
                <a:effectLst/>
                <a:latin typeface="+mj-lt"/>
              </a:rPr>
              <a:t>że</a:t>
            </a:r>
            <a:r>
              <a:rPr lang="pl-PL" sz="2400" b="1" dirty="0">
                <a:effectLst/>
                <a:latin typeface="+mj-lt"/>
              </a:rPr>
              <a:t> nie wszystkie podane w Internecie informacje </a:t>
            </a:r>
            <a:r>
              <a:rPr lang="pl-PL" sz="2400" b="1" dirty="0" err="1">
                <a:effectLst/>
                <a:latin typeface="+mj-lt"/>
              </a:rPr>
              <a:t>sa</a:t>
            </a:r>
            <a:r>
              <a:rPr lang="pl-PL" sz="2400" b="1" dirty="0">
                <a:effectLst/>
                <a:latin typeface="+mj-lt"/>
              </a:rPr>
              <a:t>̨ wiarygodne</a:t>
            </a:r>
            <a:r>
              <a:rPr lang="pl-PL" sz="2400" dirty="0">
                <a:effectLst/>
                <a:latin typeface="+mj-lt"/>
              </a:rPr>
              <a:t>. </a:t>
            </a:r>
            <a:endParaRPr lang="pl-PL" sz="2400" dirty="0">
              <a:latin typeface="+mj-lt"/>
            </a:endParaRPr>
          </a:p>
          <a:p>
            <a:r>
              <a:rPr lang="pl-PL" sz="2400" b="1" dirty="0">
                <a:effectLst/>
                <a:latin typeface="+mj-lt"/>
              </a:rPr>
              <a:t>Dzieci muszą </a:t>
            </a:r>
            <a:r>
              <a:rPr lang="pl-PL" sz="2400" b="1" dirty="0" err="1">
                <a:effectLst/>
                <a:latin typeface="+mj-lt"/>
              </a:rPr>
              <a:t>zachowac</a:t>
            </a:r>
            <a:r>
              <a:rPr lang="pl-PL" sz="2400" b="1" dirty="0">
                <a:effectLst/>
                <a:latin typeface="+mj-lt"/>
              </a:rPr>
              <a:t>́ </a:t>
            </a:r>
            <a:r>
              <a:rPr lang="pl-PL" sz="2400" b="1" dirty="0" err="1">
                <a:effectLst/>
                <a:latin typeface="+mj-lt"/>
              </a:rPr>
              <a:t>szczególna</a:t>
            </a:r>
            <a:r>
              <a:rPr lang="pl-PL" sz="2400" b="1" dirty="0">
                <a:effectLst/>
                <a:latin typeface="+mj-lt"/>
              </a:rPr>
              <a:t>̨ </a:t>
            </a:r>
            <a:r>
              <a:rPr lang="pl-PL" sz="2400" b="1" dirty="0" err="1">
                <a:effectLst/>
                <a:latin typeface="+mj-lt"/>
              </a:rPr>
              <a:t>ostrożnośc</a:t>
            </a:r>
            <a:r>
              <a:rPr lang="pl-PL" sz="2400" b="1" dirty="0">
                <a:effectLst/>
                <a:latin typeface="+mj-lt"/>
              </a:rPr>
              <a:t>́ w </a:t>
            </a:r>
            <a:r>
              <a:rPr lang="pl-PL" sz="2400" b="1" dirty="0" err="1">
                <a:effectLst/>
                <a:latin typeface="+mj-lt"/>
              </a:rPr>
              <a:t>nawiązywaniu</a:t>
            </a:r>
            <a:r>
              <a:rPr lang="pl-PL" sz="2400" b="1" dirty="0">
                <a:effectLst/>
                <a:latin typeface="+mj-lt"/>
              </a:rPr>
              <a:t> nowych </a:t>
            </a:r>
            <a:r>
              <a:rPr lang="pl-PL" sz="2400" b="1" dirty="0" err="1">
                <a:effectLst/>
                <a:latin typeface="+mj-lt"/>
              </a:rPr>
              <a:t>znajomości</a:t>
            </a:r>
            <a:r>
              <a:rPr lang="pl-PL" sz="2400" b="1" dirty="0">
                <a:effectLst/>
                <a:latin typeface="+mj-lt"/>
              </a:rPr>
              <a:t> przez Internet.</a:t>
            </a:r>
            <a:endParaRPr lang="pl-PL" sz="2400" dirty="0">
              <a:latin typeface="+mj-lt"/>
            </a:endParaRPr>
          </a:p>
          <a:p>
            <a:r>
              <a:rPr lang="pl-PL" sz="2400" b="1" dirty="0">
                <a:latin typeface="+mj-lt"/>
              </a:rPr>
              <a:t>N</a:t>
            </a:r>
            <a:r>
              <a:rPr lang="pl-PL" sz="2400" b="1" dirty="0">
                <a:effectLst/>
                <a:latin typeface="+mj-lt"/>
              </a:rPr>
              <a:t>ie powinniśmy </a:t>
            </a:r>
            <a:r>
              <a:rPr lang="pl-PL" sz="2400" b="1" dirty="0" err="1">
                <a:effectLst/>
                <a:latin typeface="+mj-lt"/>
              </a:rPr>
              <a:t>podawac</a:t>
            </a:r>
            <a:r>
              <a:rPr lang="pl-PL" sz="2400" b="1" dirty="0">
                <a:effectLst/>
                <a:latin typeface="+mj-lt"/>
              </a:rPr>
              <a:t>́ nigdzie swoich danych osobowych bez zgody </a:t>
            </a:r>
            <a:r>
              <a:rPr lang="pl-PL" sz="2400" b="1" dirty="0" err="1">
                <a:effectLst/>
                <a:latin typeface="+mj-lt"/>
              </a:rPr>
              <a:t>Rodziców</a:t>
            </a:r>
            <a:r>
              <a:rPr lang="pl-PL" sz="2400" b="1" dirty="0">
                <a:latin typeface="+mj-lt"/>
              </a:rPr>
              <a:t>.</a:t>
            </a:r>
            <a:endParaRPr lang="pl-PL" sz="2400" b="1" dirty="0">
              <a:effectLst/>
              <a:latin typeface="+mj-lt"/>
            </a:endParaRPr>
          </a:p>
          <a:p>
            <a:r>
              <a:rPr lang="pl-PL" sz="2400" b="1" dirty="0" err="1">
                <a:effectLst/>
                <a:latin typeface="+mj-lt"/>
              </a:rPr>
              <a:t>Jeśli</a:t>
            </a:r>
            <a:r>
              <a:rPr lang="pl-PL" sz="2400" b="1" dirty="0">
                <a:effectLst/>
                <a:latin typeface="+mj-lt"/>
              </a:rPr>
              <a:t> natrafimy w Sieci na strony przeznaczone dla dorosłych lub </a:t>
            </a:r>
            <a:r>
              <a:rPr lang="pl-PL" sz="2400" b="1" dirty="0" err="1">
                <a:effectLst/>
                <a:latin typeface="+mj-lt"/>
              </a:rPr>
              <a:t>jeśli</a:t>
            </a:r>
            <a:r>
              <a:rPr lang="pl-PL" sz="2400" b="1" dirty="0">
                <a:effectLst/>
                <a:latin typeface="+mj-lt"/>
              </a:rPr>
              <a:t> otrzymamy od </a:t>
            </a:r>
            <a:r>
              <a:rPr lang="pl-PL" sz="2400" b="1" dirty="0" err="1">
                <a:effectLst/>
                <a:latin typeface="+mj-lt"/>
              </a:rPr>
              <a:t>kogos</a:t>
            </a:r>
            <a:r>
              <a:rPr lang="pl-PL" sz="2400" b="1" dirty="0">
                <a:effectLst/>
                <a:latin typeface="+mj-lt"/>
              </a:rPr>
              <a:t>́ nieprzyjemne </a:t>
            </a:r>
            <a:r>
              <a:rPr lang="pl-PL" sz="2400" b="1" dirty="0" err="1">
                <a:effectLst/>
                <a:latin typeface="+mj-lt"/>
              </a:rPr>
              <a:t>wiadomości</a:t>
            </a:r>
            <a:r>
              <a:rPr lang="pl-PL" sz="2400" b="1" dirty="0">
                <a:effectLst/>
                <a:latin typeface="+mj-lt"/>
              </a:rPr>
              <a:t> – powinniśmy </a:t>
            </a:r>
            <a:r>
              <a:rPr lang="pl-PL" sz="2400" b="1" dirty="0" err="1">
                <a:effectLst/>
                <a:latin typeface="+mj-lt"/>
              </a:rPr>
              <a:t>powiadomic</a:t>
            </a:r>
            <a:r>
              <a:rPr lang="pl-PL" sz="2400" b="1" dirty="0">
                <a:effectLst/>
                <a:latin typeface="+mj-lt"/>
              </a:rPr>
              <a:t>́ o tym </a:t>
            </a:r>
            <a:r>
              <a:rPr lang="pl-PL" sz="2400" b="1" dirty="0" err="1">
                <a:effectLst/>
                <a:latin typeface="+mj-lt"/>
              </a:rPr>
              <a:t>Rodziców</a:t>
            </a:r>
            <a:r>
              <a:rPr lang="pl-PL" sz="2400" dirty="0">
                <a:effectLst/>
                <a:latin typeface="+mj-lt"/>
              </a:rPr>
              <a:t>. </a:t>
            </a:r>
            <a:endParaRPr lang="pl-PL" sz="2400" dirty="0">
              <a:latin typeface="+mj-lt"/>
            </a:endParaRPr>
          </a:p>
          <a:p>
            <a:endParaRPr lang="pl-GB" dirty="0"/>
          </a:p>
        </p:txBody>
      </p:sp>
    </p:spTree>
    <p:extLst>
      <p:ext uri="{BB962C8B-B14F-4D97-AF65-F5344CB8AC3E}">
        <p14:creationId xmlns:p14="http://schemas.microsoft.com/office/powerpoint/2010/main" val="12983076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F61E3F-09B4-6139-B0BE-630BF9856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"/>
            <a:ext cx="10131425" cy="1318556"/>
          </a:xfrm>
        </p:spPr>
        <p:txBody>
          <a:bodyPr>
            <a:normAutofit/>
          </a:bodyPr>
          <a:lstStyle/>
          <a:p>
            <a:pPr algn="ctr"/>
            <a:r>
              <a:rPr lang="pl-PL" sz="2800" b="1" i="1" u="none" strike="noStrike" dirty="0">
                <a:solidFill>
                  <a:schemeClr val="tx1">
                    <a:lumMod val="95000"/>
                  </a:schemeClr>
                </a:solidFill>
                <a:effectLst/>
              </a:rPr>
              <a:t>,,10 zasad bezpiecznego korzystania z Internetu’’</a:t>
            </a:r>
            <a:endParaRPr lang="pl-GB" sz="2800" i="1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4" name="Multimedia online 3" descr="10 zasad bezpiecznego korzystania z Internetu">
            <a:hlinkClick r:id="" action="ppaction://media"/>
            <a:extLst>
              <a:ext uri="{FF2B5EF4-FFF2-40B4-BE49-F238E27FC236}">
                <a16:creationId xmlns:a16="http://schemas.microsoft.com/office/drawing/2014/main" id="{9FEB45DB-9DBD-4E62-B8DB-FCAFAD671454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85801" y="1318556"/>
            <a:ext cx="10403786" cy="5428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92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E1E2CE-7D8C-A2B8-9EC7-E4DB75EFD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5306291"/>
          </a:xfrm>
        </p:spPr>
        <p:txBody>
          <a:bodyPr/>
          <a:lstStyle/>
          <a:p>
            <a:pPr algn="ctr"/>
            <a:r>
              <a:rPr lang="pl-PL" b="1" dirty="0"/>
              <a:t>Z</a:t>
            </a:r>
            <a:r>
              <a:rPr lang="pl-GB" b="1" dirty="0"/>
              <a:t>abawy na podwórku</a:t>
            </a:r>
          </a:p>
        </p:txBody>
      </p:sp>
    </p:spTree>
    <p:extLst>
      <p:ext uri="{BB962C8B-B14F-4D97-AF65-F5344CB8AC3E}">
        <p14:creationId xmlns:p14="http://schemas.microsoft.com/office/powerpoint/2010/main" val="41667062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B14724-688E-EC2D-1D37-71C7A52E6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66256"/>
            <a:ext cx="10131425" cy="1440871"/>
          </a:xfrm>
        </p:spPr>
        <p:txBody>
          <a:bodyPr/>
          <a:lstStyle/>
          <a:p>
            <a:pPr algn="ctr"/>
            <a:r>
              <a:rPr lang="pl-GB" b="1" dirty="0"/>
              <a:t>Podstawowe zasady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CC2177-5F96-C70D-3D49-FE59DF011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6"/>
            <a:ext cx="10131425" cy="4715933"/>
          </a:xfrm>
        </p:spPr>
        <p:txBody>
          <a:bodyPr>
            <a:normAutofit/>
          </a:bodyPr>
          <a:lstStyle/>
          <a:p>
            <a:r>
              <a:rPr lang="pl-PL" sz="1800" dirty="0">
                <a:effectLst/>
                <a:latin typeface="+mj-lt"/>
              </a:rPr>
              <a:t>Nie </a:t>
            </a:r>
            <a:r>
              <a:rPr lang="pl-PL" sz="1800" dirty="0" err="1">
                <a:effectLst/>
                <a:latin typeface="+mj-lt"/>
              </a:rPr>
              <a:t>można</a:t>
            </a:r>
            <a:r>
              <a:rPr lang="pl-PL" sz="1800" dirty="0">
                <a:effectLst/>
                <a:latin typeface="+mj-lt"/>
              </a:rPr>
              <a:t> </a:t>
            </a:r>
            <a:r>
              <a:rPr lang="pl-PL" sz="1800" dirty="0" err="1">
                <a:effectLst/>
                <a:latin typeface="+mj-lt"/>
              </a:rPr>
              <a:t>wychodzic</a:t>
            </a:r>
            <a:r>
              <a:rPr lang="pl-PL" sz="1800" dirty="0">
                <a:effectLst/>
                <a:latin typeface="+mj-lt"/>
              </a:rPr>
              <a:t>́ z domu bez powiadomienia o tym </a:t>
            </a:r>
            <a:r>
              <a:rPr lang="pl-PL" sz="1800" dirty="0" err="1">
                <a:effectLst/>
                <a:latin typeface="+mj-lt"/>
              </a:rPr>
              <a:t>Rodziców</a:t>
            </a:r>
            <a:r>
              <a:rPr lang="pl-PL" sz="1800" dirty="0">
                <a:effectLst/>
                <a:latin typeface="+mj-lt"/>
              </a:rPr>
              <a:t> lub </a:t>
            </a:r>
            <a:r>
              <a:rPr lang="pl-PL" sz="1800" dirty="0" err="1">
                <a:effectLst/>
                <a:latin typeface="+mj-lt"/>
              </a:rPr>
              <a:t>Opiekunów</a:t>
            </a:r>
            <a:r>
              <a:rPr lang="pl-PL" sz="1800" dirty="0">
                <a:effectLst/>
                <a:latin typeface="+mj-lt"/>
              </a:rPr>
              <a:t>. </a:t>
            </a:r>
            <a:endParaRPr lang="pl-PL" dirty="0">
              <a:latin typeface="+mj-lt"/>
            </a:endParaRPr>
          </a:p>
          <a:p>
            <a:r>
              <a:rPr lang="pl-PL" sz="1800" dirty="0" err="1">
                <a:effectLst/>
                <a:latin typeface="+mj-lt"/>
              </a:rPr>
              <a:t>Wychodząc</a:t>
            </a:r>
            <a:r>
              <a:rPr lang="pl-PL" sz="1800" dirty="0">
                <a:effectLst/>
                <a:latin typeface="+mj-lt"/>
              </a:rPr>
              <a:t> z domu dziecko nie powinno </a:t>
            </a:r>
            <a:r>
              <a:rPr lang="pl-PL" sz="1800" dirty="0" err="1">
                <a:effectLst/>
                <a:latin typeface="+mj-lt"/>
              </a:rPr>
              <a:t>nosic</a:t>
            </a:r>
            <a:r>
              <a:rPr lang="pl-PL" sz="1800" dirty="0">
                <a:effectLst/>
                <a:latin typeface="+mj-lt"/>
              </a:rPr>
              <a:t>́ klucza w widocznym miejscu. </a:t>
            </a:r>
            <a:endParaRPr lang="pl-PL" dirty="0">
              <a:latin typeface="+mj-lt"/>
            </a:endParaRPr>
          </a:p>
          <a:p>
            <a:r>
              <a:rPr lang="pl-PL" sz="1800" dirty="0">
                <a:effectLst/>
                <a:latin typeface="+mj-lt"/>
              </a:rPr>
              <a:t>Nie </a:t>
            </a:r>
            <a:r>
              <a:rPr lang="pl-PL" sz="1800" dirty="0" err="1">
                <a:effectLst/>
                <a:latin typeface="+mj-lt"/>
              </a:rPr>
              <a:t>należy</a:t>
            </a:r>
            <a:r>
              <a:rPr lang="pl-PL" sz="1800" dirty="0">
                <a:effectLst/>
                <a:latin typeface="+mj-lt"/>
              </a:rPr>
              <a:t> </a:t>
            </a:r>
            <a:r>
              <a:rPr lang="pl-PL" sz="1800" dirty="0" err="1">
                <a:effectLst/>
                <a:latin typeface="+mj-lt"/>
              </a:rPr>
              <a:t>bawic</a:t>
            </a:r>
            <a:r>
              <a:rPr lang="pl-PL" sz="1800" dirty="0">
                <a:effectLst/>
                <a:latin typeface="+mj-lt"/>
              </a:rPr>
              <a:t>́ </a:t>
            </a:r>
            <a:r>
              <a:rPr lang="pl-PL" sz="1800" dirty="0" err="1">
                <a:effectLst/>
                <a:latin typeface="+mj-lt"/>
              </a:rPr>
              <a:t>sie</a:t>
            </a:r>
            <a:r>
              <a:rPr lang="pl-PL" sz="1800" dirty="0">
                <a:effectLst/>
                <a:latin typeface="+mj-lt"/>
              </a:rPr>
              <a:t>̨ na </a:t>
            </a:r>
            <a:r>
              <a:rPr lang="pl-PL" sz="1800" dirty="0" err="1">
                <a:effectLst/>
                <a:latin typeface="+mj-lt"/>
              </a:rPr>
              <a:t>podwórku</a:t>
            </a:r>
            <a:r>
              <a:rPr lang="pl-PL" sz="1800" dirty="0">
                <a:effectLst/>
                <a:latin typeface="+mj-lt"/>
              </a:rPr>
              <a:t> po zmroku, ani w odludnych miejscach. </a:t>
            </a:r>
            <a:endParaRPr lang="pl-PL" dirty="0">
              <a:latin typeface="+mj-lt"/>
            </a:endParaRPr>
          </a:p>
          <a:p>
            <a:r>
              <a:rPr lang="pl-PL" sz="1800" dirty="0">
                <a:effectLst/>
                <a:latin typeface="+mj-lt"/>
              </a:rPr>
              <a:t>Wobec obcych </a:t>
            </a:r>
            <a:r>
              <a:rPr lang="pl-PL" sz="1800" dirty="0" err="1">
                <a:effectLst/>
                <a:latin typeface="+mj-lt"/>
              </a:rPr>
              <a:t>należy</a:t>
            </a:r>
            <a:r>
              <a:rPr lang="pl-PL" sz="1800" dirty="0">
                <a:effectLst/>
                <a:latin typeface="+mj-lt"/>
              </a:rPr>
              <a:t> </a:t>
            </a:r>
            <a:r>
              <a:rPr lang="pl-PL" sz="1800" dirty="0" err="1">
                <a:effectLst/>
                <a:latin typeface="+mj-lt"/>
              </a:rPr>
              <a:t>zachowac</a:t>
            </a:r>
            <a:r>
              <a:rPr lang="pl-PL" sz="1800" dirty="0">
                <a:effectLst/>
                <a:latin typeface="+mj-lt"/>
              </a:rPr>
              <a:t>́ </a:t>
            </a:r>
            <a:r>
              <a:rPr lang="pl-PL" sz="1800" dirty="0" err="1">
                <a:effectLst/>
                <a:latin typeface="+mj-lt"/>
              </a:rPr>
              <a:t>ostrożnośc</a:t>
            </a:r>
            <a:r>
              <a:rPr lang="pl-PL" sz="1800" dirty="0">
                <a:effectLst/>
                <a:latin typeface="+mj-lt"/>
              </a:rPr>
              <a:t>́. </a:t>
            </a:r>
            <a:endParaRPr lang="pl-PL" dirty="0">
              <a:latin typeface="+mj-lt"/>
            </a:endParaRPr>
          </a:p>
          <a:p>
            <a:r>
              <a:rPr lang="pl-PL" sz="1800" dirty="0" err="1">
                <a:effectLst/>
                <a:latin typeface="+mj-lt"/>
              </a:rPr>
              <a:t>Bawiąc</a:t>
            </a:r>
            <a:r>
              <a:rPr lang="pl-PL" sz="1800" dirty="0">
                <a:effectLst/>
                <a:latin typeface="+mj-lt"/>
              </a:rPr>
              <a:t> </a:t>
            </a:r>
            <a:r>
              <a:rPr lang="pl-PL" sz="1800" dirty="0" err="1">
                <a:effectLst/>
                <a:latin typeface="+mj-lt"/>
              </a:rPr>
              <a:t>sie</a:t>
            </a:r>
            <a:r>
              <a:rPr lang="pl-PL" sz="1800" dirty="0">
                <a:effectLst/>
                <a:latin typeface="+mj-lt"/>
              </a:rPr>
              <a:t>̨ na </a:t>
            </a:r>
            <a:r>
              <a:rPr lang="pl-PL" sz="1800" dirty="0" err="1">
                <a:effectLst/>
                <a:latin typeface="+mj-lt"/>
              </a:rPr>
              <a:t>zewnątrz</a:t>
            </a:r>
            <a:r>
              <a:rPr lang="pl-PL" sz="1800" dirty="0">
                <a:effectLst/>
                <a:latin typeface="+mj-lt"/>
              </a:rPr>
              <a:t> trzeba </a:t>
            </a:r>
            <a:r>
              <a:rPr lang="pl-PL" sz="1800" dirty="0" err="1">
                <a:effectLst/>
                <a:latin typeface="+mj-lt"/>
              </a:rPr>
              <a:t>uważac</a:t>
            </a:r>
            <a:r>
              <a:rPr lang="pl-PL" sz="1800" dirty="0">
                <a:effectLst/>
                <a:latin typeface="+mj-lt"/>
              </a:rPr>
              <a:t>́ na nieznajome </a:t>
            </a:r>
            <a:r>
              <a:rPr lang="pl-PL" sz="1800" dirty="0" err="1">
                <a:effectLst/>
                <a:latin typeface="+mj-lt"/>
              </a:rPr>
              <a:t>zwierzęta</a:t>
            </a:r>
            <a:r>
              <a:rPr lang="pl-PL" sz="1800" dirty="0">
                <a:effectLst/>
                <a:latin typeface="+mj-lt"/>
              </a:rPr>
              <a:t>. Trzeba </a:t>
            </a:r>
            <a:r>
              <a:rPr lang="pl-PL" sz="1800" dirty="0" err="1">
                <a:effectLst/>
                <a:latin typeface="+mj-lt"/>
              </a:rPr>
              <a:t>pamiętac</a:t>
            </a:r>
            <a:r>
              <a:rPr lang="pl-PL" sz="1800" dirty="0">
                <a:effectLst/>
                <a:latin typeface="+mj-lt"/>
              </a:rPr>
              <a:t>́,</a:t>
            </a:r>
            <a:r>
              <a:rPr lang="pl-PL" sz="1800" dirty="0" err="1">
                <a:effectLst/>
                <a:latin typeface="+mj-lt"/>
              </a:rPr>
              <a:t>że</a:t>
            </a:r>
            <a:r>
              <a:rPr lang="pl-PL" sz="1800" dirty="0">
                <a:effectLst/>
                <a:latin typeface="+mj-lt"/>
              </a:rPr>
              <a:t> w przypadku zaatakowania przez psa najbezpieczniej jest </a:t>
            </a:r>
            <a:r>
              <a:rPr lang="pl-PL" sz="1800" dirty="0" err="1">
                <a:effectLst/>
                <a:latin typeface="+mj-lt"/>
              </a:rPr>
              <a:t>przyjąc</a:t>
            </a:r>
            <a:r>
              <a:rPr lang="pl-PL" sz="1800" dirty="0">
                <a:effectLst/>
                <a:latin typeface="+mj-lt"/>
              </a:rPr>
              <a:t>́ pozycję </a:t>
            </a:r>
            <a:r>
              <a:rPr lang="pl-PL" sz="1800" dirty="0" err="1">
                <a:effectLst/>
                <a:latin typeface="+mj-lt"/>
              </a:rPr>
              <a:t>żółwia</a:t>
            </a:r>
            <a:r>
              <a:rPr lang="pl-PL" sz="1800" dirty="0">
                <a:effectLst/>
                <a:latin typeface="+mj-lt"/>
              </a:rPr>
              <a:t>. </a:t>
            </a:r>
            <a:endParaRPr lang="pl-PL" dirty="0">
              <a:latin typeface="+mj-lt"/>
            </a:endParaRPr>
          </a:p>
          <a:p>
            <a:r>
              <a:rPr lang="pl-PL" sz="1800" dirty="0">
                <a:effectLst/>
                <a:latin typeface="+mj-lt"/>
              </a:rPr>
              <a:t>Dzieci nie powinny </a:t>
            </a:r>
            <a:r>
              <a:rPr lang="pl-PL" sz="1800" dirty="0" err="1">
                <a:effectLst/>
                <a:latin typeface="+mj-lt"/>
              </a:rPr>
              <a:t>sie</a:t>
            </a:r>
            <a:r>
              <a:rPr lang="pl-PL" sz="1800" dirty="0">
                <a:effectLst/>
                <a:latin typeface="+mj-lt"/>
              </a:rPr>
              <a:t>̨ </a:t>
            </a:r>
            <a:r>
              <a:rPr lang="pl-PL" sz="1800" dirty="0" err="1">
                <a:effectLst/>
                <a:latin typeface="+mj-lt"/>
              </a:rPr>
              <a:t>bawic</a:t>
            </a:r>
            <a:r>
              <a:rPr lang="pl-PL" sz="1800" dirty="0">
                <a:effectLst/>
                <a:latin typeface="+mj-lt"/>
              </a:rPr>
              <a:t>́ znalezionymi, nieznanymi przedmiotami ani pojemnikami niewiadomego pochodzenia. </a:t>
            </a:r>
            <a:endParaRPr lang="pl-PL" dirty="0">
              <a:latin typeface="+mj-lt"/>
            </a:endParaRPr>
          </a:p>
          <a:p>
            <a:r>
              <a:rPr lang="pl-PL" sz="1800" dirty="0">
                <a:effectLst/>
                <a:latin typeface="+mj-lt"/>
              </a:rPr>
              <a:t>Osoby niepełnoletnie nie </a:t>
            </a:r>
            <a:r>
              <a:rPr lang="pl-PL" sz="1800" dirty="0" err="1">
                <a:effectLst/>
                <a:latin typeface="+mj-lt"/>
              </a:rPr>
              <a:t>moga</a:t>
            </a:r>
            <a:r>
              <a:rPr lang="pl-PL" sz="1800" dirty="0">
                <a:effectLst/>
                <a:latin typeface="+mj-lt"/>
              </a:rPr>
              <a:t>̨ </a:t>
            </a:r>
            <a:r>
              <a:rPr lang="pl-PL" sz="1800" dirty="0" err="1">
                <a:effectLst/>
                <a:latin typeface="+mj-lt"/>
              </a:rPr>
              <a:t>bawic</a:t>
            </a:r>
            <a:r>
              <a:rPr lang="pl-PL" sz="1800" dirty="0">
                <a:effectLst/>
                <a:latin typeface="+mj-lt"/>
              </a:rPr>
              <a:t>́ </a:t>
            </a:r>
            <a:r>
              <a:rPr lang="pl-PL" sz="1800" dirty="0" err="1">
                <a:effectLst/>
                <a:latin typeface="+mj-lt"/>
              </a:rPr>
              <a:t>sie</a:t>
            </a:r>
            <a:r>
              <a:rPr lang="pl-PL" sz="1800" dirty="0">
                <a:effectLst/>
                <a:latin typeface="+mj-lt"/>
              </a:rPr>
              <a:t>̨ petardami czy fajerwerkami. </a:t>
            </a:r>
            <a:endParaRPr lang="pl-PL" dirty="0">
              <a:latin typeface="+mj-lt"/>
            </a:endParaRPr>
          </a:p>
          <a:p>
            <a:r>
              <a:rPr lang="pl-PL" sz="1800" dirty="0">
                <a:effectLst/>
                <a:latin typeface="+mj-lt"/>
              </a:rPr>
              <a:t>Nie </a:t>
            </a:r>
            <a:r>
              <a:rPr lang="pl-PL" sz="1800" dirty="0" err="1">
                <a:effectLst/>
                <a:latin typeface="+mj-lt"/>
              </a:rPr>
              <a:t>należy</a:t>
            </a:r>
            <a:r>
              <a:rPr lang="pl-PL" sz="1800" dirty="0">
                <a:effectLst/>
                <a:latin typeface="+mj-lt"/>
              </a:rPr>
              <a:t> </a:t>
            </a:r>
            <a:r>
              <a:rPr lang="pl-PL" sz="1800" dirty="0" err="1">
                <a:effectLst/>
                <a:latin typeface="+mj-lt"/>
              </a:rPr>
              <a:t>bawic</a:t>
            </a:r>
            <a:r>
              <a:rPr lang="pl-PL" sz="1800" dirty="0">
                <a:effectLst/>
                <a:latin typeface="+mj-lt"/>
              </a:rPr>
              <a:t>́ </a:t>
            </a:r>
            <a:r>
              <a:rPr lang="pl-PL" sz="1800" dirty="0" err="1">
                <a:effectLst/>
                <a:latin typeface="+mj-lt"/>
              </a:rPr>
              <a:t>sie</a:t>
            </a:r>
            <a:r>
              <a:rPr lang="pl-PL" sz="1800" dirty="0">
                <a:effectLst/>
                <a:latin typeface="+mj-lt"/>
              </a:rPr>
              <a:t>̨ w miejscach niebezpiecznych: blisko drogi, torowiska, w opuszczonych budynkach. </a:t>
            </a:r>
            <a:endParaRPr lang="pl-PL" dirty="0">
              <a:latin typeface="+mj-lt"/>
            </a:endParaRPr>
          </a:p>
          <a:p>
            <a:r>
              <a:rPr lang="pl-PL" sz="1800" dirty="0">
                <a:effectLst/>
                <a:latin typeface="+mj-lt"/>
              </a:rPr>
              <a:t>W </a:t>
            </a:r>
            <a:r>
              <a:rPr lang="pl-PL" sz="1800" dirty="0" err="1">
                <a:effectLst/>
                <a:latin typeface="+mj-lt"/>
              </a:rPr>
              <a:t>piłke</a:t>
            </a:r>
            <a:r>
              <a:rPr lang="pl-PL" sz="1800" dirty="0">
                <a:effectLst/>
                <a:latin typeface="+mj-lt"/>
              </a:rPr>
              <a:t>̨ najlepiej </a:t>
            </a:r>
            <a:r>
              <a:rPr lang="pl-PL" sz="1800" dirty="0" err="1">
                <a:effectLst/>
                <a:latin typeface="+mj-lt"/>
              </a:rPr>
              <a:t>grac</a:t>
            </a:r>
            <a:r>
              <a:rPr lang="pl-PL" sz="1800" dirty="0">
                <a:effectLst/>
                <a:latin typeface="+mj-lt"/>
              </a:rPr>
              <a:t>́ na boisku, z dala od okien </a:t>
            </a:r>
            <a:r>
              <a:rPr lang="pl-PL" sz="1800" dirty="0" err="1">
                <a:effectLst/>
                <a:latin typeface="+mj-lt"/>
              </a:rPr>
              <a:t>budynków</a:t>
            </a:r>
            <a:r>
              <a:rPr lang="pl-PL" sz="1800" dirty="0">
                <a:effectLst/>
                <a:latin typeface="+mj-lt"/>
              </a:rPr>
              <a:t> mieszkalnych. Pod </a:t>
            </a:r>
            <a:r>
              <a:rPr lang="pl-PL" sz="1800" dirty="0" err="1">
                <a:effectLst/>
                <a:latin typeface="+mj-lt"/>
              </a:rPr>
              <a:t>żadnym</a:t>
            </a:r>
            <a:r>
              <a:rPr lang="pl-PL" sz="1800" dirty="0">
                <a:effectLst/>
                <a:latin typeface="+mj-lt"/>
              </a:rPr>
              <a:t> pozorem nie </a:t>
            </a:r>
            <a:r>
              <a:rPr lang="pl-PL" sz="1800" dirty="0" err="1">
                <a:effectLst/>
                <a:latin typeface="+mj-lt"/>
              </a:rPr>
              <a:t>należy</a:t>
            </a:r>
            <a:r>
              <a:rPr lang="pl-PL" sz="1800" dirty="0">
                <a:effectLst/>
                <a:latin typeface="+mj-lt"/>
              </a:rPr>
              <a:t> </a:t>
            </a:r>
            <a:r>
              <a:rPr lang="pl-PL" sz="1800" dirty="0" err="1">
                <a:effectLst/>
                <a:latin typeface="+mj-lt"/>
              </a:rPr>
              <a:t>wbiegac</a:t>
            </a:r>
            <a:r>
              <a:rPr lang="pl-PL" sz="1800" dirty="0">
                <a:effectLst/>
                <a:latin typeface="+mj-lt"/>
              </a:rPr>
              <a:t>́ za piłką na ulicę. </a:t>
            </a:r>
            <a:endParaRPr lang="pl-PL" dirty="0">
              <a:latin typeface="+mj-lt"/>
            </a:endParaRPr>
          </a:p>
          <a:p>
            <a:endParaRPr lang="pl-PL" dirty="0"/>
          </a:p>
          <a:p>
            <a:endParaRPr lang="pl-GB" dirty="0"/>
          </a:p>
        </p:txBody>
      </p:sp>
    </p:spTree>
    <p:extLst>
      <p:ext uri="{BB962C8B-B14F-4D97-AF65-F5344CB8AC3E}">
        <p14:creationId xmlns:p14="http://schemas.microsoft.com/office/powerpoint/2010/main" val="41215827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BF15E0-CEEF-B128-70AB-DA7A63800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5126182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effectLst/>
              </a:rPr>
              <a:t>Bezpieczne wakacje </a:t>
            </a:r>
            <a:endParaRPr lang="pl-GB" dirty="0"/>
          </a:p>
        </p:txBody>
      </p:sp>
    </p:spTree>
    <p:extLst>
      <p:ext uri="{BB962C8B-B14F-4D97-AF65-F5344CB8AC3E}">
        <p14:creationId xmlns:p14="http://schemas.microsoft.com/office/powerpoint/2010/main" val="35565138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F58840-2A0F-A0CB-A61D-2E8226392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52400"/>
            <a:ext cx="10131425" cy="1913467"/>
          </a:xfrm>
        </p:spPr>
        <p:txBody>
          <a:bodyPr/>
          <a:lstStyle/>
          <a:p>
            <a:pPr algn="ctr"/>
            <a:r>
              <a:rPr lang="pl-PL" sz="3200" b="1" dirty="0">
                <a:effectLst/>
              </a:rPr>
              <a:t>I. Bezpiecznie na kolonii i wycieczce </a:t>
            </a:r>
            <a:br>
              <a:rPr lang="pl-PL" dirty="0"/>
            </a:br>
            <a:endParaRPr lang="pl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D694F0-CE1E-BDA2-FB58-BDC79FCEE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02872"/>
            <a:ext cx="10131425" cy="450272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pl-PL" sz="2400" dirty="0" err="1">
                <a:effectLst/>
                <a:latin typeface="+mj-lt"/>
              </a:rPr>
              <a:t>Wybierając</a:t>
            </a:r>
            <a:r>
              <a:rPr lang="pl-PL" sz="2400" dirty="0">
                <a:effectLst/>
                <a:latin typeface="+mj-lt"/>
              </a:rPr>
              <a:t> </a:t>
            </a:r>
            <a:r>
              <a:rPr lang="pl-PL" sz="2400" dirty="0" err="1">
                <a:effectLst/>
                <a:latin typeface="+mj-lt"/>
              </a:rPr>
              <a:t>sie</a:t>
            </a:r>
            <a:r>
              <a:rPr lang="pl-PL" sz="2400" dirty="0">
                <a:effectLst/>
                <a:latin typeface="+mj-lt"/>
              </a:rPr>
              <a:t>̨ na </a:t>
            </a:r>
            <a:r>
              <a:rPr lang="pl-PL" sz="2400" dirty="0" err="1">
                <a:effectLst/>
                <a:latin typeface="+mj-lt"/>
              </a:rPr>
              <a:t>wycieczke</a:t>
            </a:r>
            <a:r>
              <a:rPr lang="pl-PL" sz="2400" dirty="0">
                <a:effectLst/>
                <a:latin typeface="+mj-lt"/>
              </a:rPr>
              <a:t>̨ w </a:t>
            </a:r>
            <a:r>
              <a:rPr lang="pl-PL" sz="2400" dirty="0" err="1">
                <a:effectLst/>
                <a:latin typeface="+mj-lt"/>
              </a:rPr>
              <a:t>góry</a:t>
            </a:r>
            <a:r>
              <a:rPr lang="pl-PL" sz="2400" dirty="0">
                <a:effectLst/>
                <a:latin typeface="+mj-lt"/>
              </a:rPr>
              <a:t> </a:t>
            </a:r>
            <a:r>
              <a:rPr lang="pl-PL" sz="2400" dirty="0" err="1">
                <a:effectLst/>
                <a:latin typeface="+mj-lt"/>
              </a:rPr>
              <a:t>należy</a:t>
            </a:r>
            <a:r>
              <a:rPr lang="pl-PL" sz="2400" dirty="0">
                <a:effectLst/>
                <a:latin typeface="+mj-lt"/>
              </a:rPr>
              <a:t> </a:t>
            </a:r>
            <a:r>
              <a:rPr lang="pl-PL" sz="2400" dirty="0" err="1">
                <a:effectLst/>
                <a:latin typeface="+mj-lt"/>
              </a:rPr>
              <a:t>zadbac</a:t>
            </a:r>
            <a:r>
              <a:rPr lang="pl-PL" sz="2400" dirty="0">
                <a:effectLst/>
                <a:latin typeface="+mj-lt"/>
              </a:rPr>
              <a:t>́ o </a:t>
            </a:r>
            <a:r>
              <a:rPr lang="pl-PL" sz="2400" dirty="0" err="1">
                <a:effectLst/>
                <a:latin typeface="+mj-lt"/>
              </a:rPr>
              <a:t>właściwy</a:t>
            </a:r>
            <a:r>
              <a:rPr lang="pl-PL" sz="2400" dirty="0">
                <a:effectLst/>
                <a:latin typeface="+mj-lt"/>
              </a:rPr>
              <a:t> </a:t>
            </a:r>
            <a:r>
              <a:rPr lang="pl-PL" sz="2400" dirty="0" err="1">
                <a:effectLst/>
                <a:latin typeface="+mj-lt"/>
              </a:rPr>
              <a:t>ubiór</a:t>
            </a:r>
            <a:r>
              <a:rPr lang="pl-PL" sz="2400" dirty="0">
                <a:effectLst/>
                <a:latin typeface="+mj-lt"/>
              </a:rPr>
              <a:t>. </a:t>
            </a:r>
            <a:endParaRPr lang="pl-PL" sz="2400" dirty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pl-PL" sz="2400" dirty="0">
                <a:effectLst/>
                <a:latin typeface="+mj-lt"/>
              </a:rPr>
              <a:t>Nigdy nie </a:t>
            </a:r>
            <a:r>
              <a:rPr lang="pl-PL" sz="2400" dirty="0" err="1">
                <a:effectLst/>
                <a:latin typeface="+mj-lt"/>
              </a:rPr>
              <a:t>można</a:t>
            </a:r>
            <a:r>
              <a:rPr lang="pl-PL" sz="2400" dirty="0">
                <a:effectLst/>
                <a:latin typeface="+mj-lt"/>
              </a:rPr>
              <a:t> </a:t>
            </a:r>
            <a:r>
              <a:rPr lang="pl-PL" sz="2400" dirty="0" err="1">
                <a:effectLst/>
                <a:latin typeface="+mj-lt"/>
              </a:rPr>
              <a:t>oddalac</a:t>
            </a:r>
            <a:r>
              <a:rPr lang="pl-PL" sz="2400" dirty="0">
                <a:effectLst/>
                <a:latin typeface="+mj-lt"/>
              </a:rPr>
              <a:t>́ </a:t>
            </a:r>
            <a:r>
              <a:rPr lang="pl-PL" sz="2400" dirty="0" err="1">
                <a:effectLst/>
                <a:latin typeface="+mj-lt"/>
              </a:rPr>
              <a:t>sie</a:t>
            </a:r>
            <a:r>
              <a:rPr lang="pl-PL" sz="2400" dirty="0">
                <a:effectLst/>
                <a:latin typeface="+mj-lt"/>
              </a:rPr>
              <a:t>̨ od grupy </a:t>
            </a:r>
            <a:endParaRPr lang="pl-PL" sz="2400" dirty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pl-PL" sz="2400" dirty="0">
                <a:effectLst/>
                <a:latin typeface="+mj-lt"/>
              </a:rPr>
              <a:t>Przed wyprawą do lasu dobrze jest </a:t>
            </a:r>
            <a:r>
              <a:rPr lang="pl-PL" sz="2400" dirty="0" err="1">
                <a:effectLst/>
                <a:latin typeface="+mj-lt"/>
              </a:rPr>
              <a:t>użyc</a:t>
            </a:r>
            <a:r>
              <a:rPr lang="pl-PL" sz="2400" dirty="0">
                <a:effectLst/>
                <a:latin typeface="+mj-lt"/>
              </a:rPr>
              <a:t>́ preparatu </a:t>
            </a:r>
            <a:r>
              <a:rPr lang="pl-PL" sz="2400" dirty="0" err="1">
                <a:effectLst/>
                <a:latin typeface="+mj-lt"/>
              </a:rPr>
              <a:t>odstraszającego</a:t>
            </a:r>
            <a:r>
              <a:rPr lang="pl-PL" sz="2400" dirty="0">
                <a:effectLst/>
                <a:latin typeface="+mj-lt"/>
              </a:rPr>
              <a:t> kleszcze i komary. </a:t>
            </a:r>
          </a:p>
          <a:p>
            <a:pPr>
              <a:lnSpc>
                <a:spcPct val="120000"/>
              </a:lnSpc>
            </a:pPr>
            <a:r>
              <a:rPr lang="pl-PL" sz="2400" dirty="0">
                <a:effectLst/>
                <a:latin typeface="+mj-lt"/>
              </a:rPr>
              <a:t>W lesie dzieci nie powinny </a:t>
            </a:r>
            <a:r>
              <a:rPr lang="pl-PL" sz="2400" dirty="0" err="1">
                <a:effectLst/>
                <a:latin typeface="+mj-lt"/>
              </a:rPr>
              <a:t>schodzic</a:t>
            </a:r>
            <a:r>
              <a:rPr lang="pl-PL" sz="2400" dirty="0">
                <a:effectLst/>
                <a:latin typeface="+mj-lt"/>
              </a:rPr>
              <a:t>́ ze szlaku</a:t>
            </a:r>
            <a:r>
              <a:rPr lang="pl-PL" sz="2400" dirty="0">
                <a:latin typeface="+mj-lt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pl-PL" sz="2400" dirty="0" err="1">
                <a:effectLst/>
                <a:latin typeface="+mj-lt"/>
              </a:rPr>
              <a:t>Jeśli</a:t>
            </a:r>
            <a:r>
              <a:rPr lang="pl-PL" sz="2400" dirty="0">
                <a:effectLst/>
                <a:latin typeface="+mj-lt"/>
              </a:rPr>
              <a:t> dziecko </a:t>
            </a:r>
            <a:r>
              <a:rPr lang="pl-PL" sz="2400" dirty="0" err="1">
                <a:effectLst/>
                <a:latin typeface="+mj-lt"/>
              </a:rPr>
              <a:t>wyjeżdża</a:t>
            </a:r>
            <a:r>
              <a:rPr lang="pl-PL" sz="2400" dirty="0">
                <a:effectLst/>
                <a:latin typeface="+mj-lt"/>
              </a:rPr>
              <a:t> na </a:t>
            </a:r>
            <a:r>
              <a:rPr lang="pl-PL" sz="2400" dirty="0" err="1">
                <a:effectLst/>
                <a:latin typeface="+mj-lt"/>
              </a:rPr>
              <a:t>wycieczke</a:t>
            </a:r>
            <a:r>
              <a:rPr lang="pl-PL" sz="2400" dirty="0">
                <a:effectLst/>
                <a:latin typeface="+mj-lt"/>
              </a:rPr>
              <a:t>̨ zagraniczną powinno </a:t>
            </a:r>
            <a:r>
              <a:rPr lang="pl-PL" sz="2400" dirty="0" err="1">
                <a:effectLst/>
                <a:latin typeface="+mj-lt"/>
              </a:rPr>
              <a:t>przechowywac</a:t>
            </a:r>
            <a:r>
              <a:rPr lang="pl-PL" sz="2400" dirty="0">
                <a:effectLst/>
                <a:latin typeface="+mj-lt"/>
              </a:rPr>
              <a:t>́ paszport w bezpiecznym miejscu. </a:t>
            </a:r>
          </a:p>
          <a:p>
            <a:pPr>
              <a:lnSpc>
                <a:spcPct val="120000"/>
              </a:lnSpc>
            </a:pPr>
            <a:r>
              <a:rPr lang="pl-PL" sz="2400" dirty="0">
                <a:effectLst/>
                <a:latin typeface="+mj-lt"/>
              </a:rPr>
              <a:t> </a:t>
            </a:r>
            <a:r>
              <a:rPr lang="pl-PL" sz="2400" dirty="0" err="1">
                <a:effectLst/>
                <a:latin typeface="+mj-lt"/>
              </a:rPr>
              <a:t>Uczen</a:t>
            </a:r>
            <a:r>
              <a:rPr lang="pl-PL" sz="2400" dirty="0">
                <a:effectLst/>
                <a:latin typeface="+mj-lt"/>
              </a:rPr>
              <a:t>́ powinien zawsze </a:t>
            </a:r>
            <a:r>
              <a:rPr lang="pl-PL" sz="2400" dirty="0" err="1">
                <a:effectLst/>
                <a:latin typeface="+mj-lt"/>
              </a:rPr>
              <a:t>miec</a:t>
            </a:r>
            <a:r>
              <a:rPr lang="pl-PL" sz="2400" dirty="0">
                <a:effectLst/>
                <a:latin typeface="+mj-lt"/>
              </a:rPr>
              <a:t>́ przy sobie numer telefonu do </a:t>
            </a:r>
            <a:r>
              <a:rPr lang="pl-PL" sz="2400" dirty="0" err="1">
                <a:effectLst/>
                <a:latin typeface="+mj-lt"/>
              </a:rPr>
              <a:t>rodziców</a:t>
            </a:r>
            <a:r>
              <a:rPr lang="pl-PL" sz="2400" dirty="0">
                <a:effectLst/>
                <a:latin typeface="+mj-lt"/>
              </a:rPr>
              <a:t> i do opiekuna kolonii lub przewodnika wycieczki. </a:t>
            </a:r>
            <a:endParaRPr lang="pl-PL" sz="2400" dirty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pl-PL" sz="2400" dirty="0" err="1">
                <a:effectLst/>
                <a:latin typeface="+mj-lt"/>
              </a:rPr>
              <a:t>Większa</a:t>
            </a:r>
            <a:r>
              <a:rPr lang="pl-PL" sz="2400" dirty="0">
                <a:effectLst/>
                <a:latin typeface="+mj-lt"/>
              </a:rPr>
              <a:t>̨ </a:t>
            </a:r>
            <a:r>
              <a:rPr lang="pl-PL" sz="2400" dirty="0" err="1">
                <a:effectLst/>
                <a:latin typeface="+mj-lt"/>
              </a:rPr>
              <a:t>sume</a:t>
            </a:r>
            <a:r>
              <a:rPr lang="pl-PL" sz="2400" dirty="0">
                <a:effectLst/>
                <a:latin typeface="+mj-lt"/>
              </a:rPr>
              <a:t>̨ </a:t>
            </a:r>
            <a:r>
              <a:rPr lang="pl-PL" sz="2400" dirty="0" err="1">
                <a:effectLst/>
                <a:latin typeface="+mj-lt"/>
              </a:rPr>
              <a:t>pieniędzy</a:t>
            </a:r>
            <a:r>
              <a:rPr lang="pl-PL" sz="2400" dirty="0">
                <a:effectLst/>
                <a:latin typeface="+mj-lt"/>
              </a:rPr>
              <a:t> lepiej </a:t>
            </a:r>
            <a:r>
              <a:rPr lang="pl-PL" sz="2400" dirty="0" err="1">
                <a:effectLst/>
                <a:latin typeface="+mj-lt"/>
              </a:rPr>
              <a:t>powierzyc</a:t>
            </a:r>
            <a:r>
              <a:rPr lang="pl-PL" sz="2400" dirty="0">
                <a:effectLst/>
                <a:latin typeface="+mj-lt"/>
              </a:rPr>
              <a:t>́ wychowawcy, a przy sobie </a:t>
            </a:r>
            <a:r>
              <a:rPr lang="pl-PL" sz="2400" dirty="0" err="1">
                <a:effectLst/>
                <a:latin typeface="+mj-lt"/>
              </a:rPr>
              <a:t>nosic</a:t>
            </a:r>
            <a:r>
              <a:rPr lang="pl-PL" sz="2400" dirty="0">
                <a:effectLst/>
                <a:latin typeface="+mj-lt"/>
              </a:rPr>
              <a:t>́ mniejsze kwoty. </a:t>
            </a:r>
          </a:p>
          <a:p>
            <a:pPr>
              <a:lnSpc>
                <a:spcPct val="120000"/>
              </a:lnSpc>
            </a:pPr>
            <a:r>
              <a:rPr lang="pl-PL" sz="2400" dirty="0">
                <a:effectLst/>
                <a:latin typeface="+mj-lt"/>
              </a:rPr>
              <a:t>Dziecko nie powinno </a:t>
            </a:r>
            <a:r>
              <a:rPr lang="pl-PL" sz="2400" dirty="0" err="1">
                <a:effectLst/>
                <a:latin typeface="+mj-lt"/>
              </a:rPr>
              <a:t>chwalic</a:t>
            </a:r>
            <a:r>
              <a:rPr lang="pl-PL" sz="2400" dirty="0">
                <a:effectLst/>
                <a:latin typeface="+mj-lt"/>
              </a:rPr>
              <a:t>́ </a:t>
            </a:r>
            <a:r>
              <a:rPr lang="pl-PL" sz="2400" dirty="0" err="1">
                <a:effectLst/>
                <a:latin typeface="+mj-lt"/>
              </a:rPr>
              <a:t>sie</a:t>
            </a:r>
            <a:r>
              <a:rPr lang="pl-PL" sz="2400" dirty="0">
                <a:effectLst/>
                <a:latin typeface="+mj-lt"/>
              </a:rPr>
              <a:t>̨, ile kieszonkowego przekazali mu Rodzice na wyjazd. </a:t>
            </a:r>
            <a:endParaRPr lang="pl-PL" sz="2400" dirty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pl-PL" sz="2400" dirty="0" err="1">
                <a:effectLst/>
                <a:latin typeface="+mj-lt"/>
              </a:rPr>
              <a:t>Należy</a:t>
            </a:r>
            <a:r>
              <a:rPr lang="pl-PL" sz="2400" dirty="0">
                <a:effectLst/>
                <a:latin typeface="+mj-lt"/>
              </a:rPr>
              <a:t> </a:t>
            </a:r>
            <a:r>
              <a:rPr lang="pl-PL" sz="2400" dirty="0" err="1">
                <a:effectLst/>
                <a:latin typeface="+mj-lt"/>
              </a:rPr>
              <a:t>uważac</a:t>
            </a:r>
            <a:r>
              <a:rPr lang="pl-PL" sz="2400" dirty="0">
                <a:effectLst/>
                <a:latin typeface="+mj-lt"/>
              </a:rPr>
              <a:t>́ na dzikie </a:t>
            </a:r>
            <a:r>
              <a:rPr lang="pl-PL" sz="2400" dirty="0" err="1">
                <a:effectLst/>
                <a:latin typeface="+mj-lt"/>
              </a:rPr>
              <a:t>zwierzęta</a:t>
            </a:r>
            <a:r>
              <a:rPr lang="pl-PL" sz="2400" dirty="0">
                <a:effectLst/>
                <a:latin typeface="+mj-lt"/>
              </a:rPr>
              <a:t>, spotkane na łonie przyrody, a </a:t>
            </a:r>
            <a:r>
              <a:rPr lang="pl-PL" sz="2400" dirty="0" err="1">
                <a:effectLst/>
                <a:latin typeface="+mj-lt"/>
              </a:rPr>
              <a:t>także</a:t>
            </a:r>
            <a:r>
              <a:rPr lang="pl-PL" sz="2400" dirty="0">
                <a:effectLst/>
                <a:latin typeface="+mj-lt"/>
              </a:rPr>
              <a:t> na </a:t>
            </a:r>
            <a:r>
              <a:rPr lang="pl-PL" sz="2400" dirty="0" err="1">
                <a:effectLst/>
                <a:latin typeface="+mj-lt"/>
              </a:rPr>
              <a:t>bezpańskie</a:t>
            </a:r>
            <a:r>
              <a:rPr lang="pl-PL" sz="2400" dirty="0">
                <a:effectLst/>
                <a:latin typeface="+mj-lt"/>
              </a:rPr>
              <a:t> psy.</a:t>
            </a:r>
            <a:endParaRPr lang="pl-PL" sz="2400" dirty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pl-PL" sz="2400" dirty="0">
                <a:effectLst/>
                <a:latin typeface="+mj-lt"/>
              </a:rPr>
              <a:t>W czasie kolonii czy na wycieczce dzieci powinny </a:t>
            </a:r>
            <a:r>
              <a:rPr lang="pl-PL" sz="2400" dirty="0" err="1">
                <a:effectLst/>
                <a:latin typeface="+mj-lt"/>
              </a:rPr>
              <a:t>zachowac</a:t>
            </a:r>
            <a:r>
              <a:rPr lang="pl-PL" sz="2400" dirty="0">
                <a:effectLst/>
                <a:latin typeface="+mj-lt"/>
              </a:rPr>
              <a:t>́ </a:t>
            </a:r>
            <a:r>
              <a:rPr lang="pl-PL" sz="2400" dirty="0" err="1">
                <a:effectLst/>
                <a:latin typeface="+mj-lt"/>
              </a:rPr>
              <a:t>ostrożnośc</a:t>
            </a:r>
            <a:r>
              <a:rPr lang="pl-PL" sz="2400" dirty="0">
                <a:effectLst/>
                <a:latin typeface="+mj-lt"/>
              </a:rPr>
              <a:t>́ w kontaktach z nowopoznanymi osobami. </a:t>
            </a:r>
            <a:endParaRPr lang="pl-PL" sz="2400" dirty="0">
              <a:latin typeface="+mj-lt"/>
            </a:endParaRPr>
          </a:p>
          <a:p>
            <a:endParaRPr lang="pl-PL" dirty="0"/>
          </a:p>
          <a:p>
            <a:endParaRPr lang="pl-PL" dirty="0"/>
          </a:p>
          <a:p>
            <a:endParaRPr lang="pl-GB" dirty="0"/>
          </a:p>
        </p:txBody>
      </p:sp>
    </p:spTree>
    <p:extLst>
      <p:ext uri="{BB962C8B-B14F-4D97-AF65-F5344CB8AC3E}">
        <p14:creationId xmlns:p14="http://schemas.microsoft.com/office/powerpoint/2010/main" val="4215759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A2D49B8-E925-C8DE-8CC1-991F8CA49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GB"/>
          </a:p>
        </p:txBody>
      </p:sp>
      <p:pic>
        <p:nvPicPr>
          <p:cNvPr id="1025" name="Obraz 2" descr="Obraz zawierający tekst, rower, koło, pojazd&#10;&#10;Opis wygenerowany automatycznie">
            <a:extLst>
              <a:ext uri="{FF2B5EF4-FFF2-40B4-BE49-F238E27FC236}">
                <a16:creationId xmlns:a16="http://schemas.microsoft.com/office/drawing/2014/main" id="{16261ED4-F362-E5C6-BD59-F035500632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665" y="400129"/>
            <a:ext cx="9334005" cy="5979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05349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7E49B7-54E5-09CA-01BE-417574844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77092"/>
            <a:ext cx="10131425" cy="1788776"/>
          </a:xfrm>
        </p:spPr>
        <p:txBody>
          <a:bodyPr>
            <a:normAutofit/>
          </a:bodyPr>
          <a:lstStyle/>
          <a:p>
            <a:pPr algn="ctr"/>
            <a:r>
              <a:rPr lang="pl-GB" b="1" dirty="0"/>
              <a:t>ii. </a:t>
            </a:r>
            <a:r>
              <a:rPr lang="pl-PL" b="1" dirty="0">
                <a:effectLst/>
              </a:rPr>
              <a:t>Bezpiecznie nad wodą </a:t>
            </a:r>
            <a:endParaRPr lang="pl-GB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9A3992-7A19-F701-FF45-CFF52FD8E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6"/>
            <a:ext cx="10131425" cy="4715933"/>
          </a:xfrm>
        </p:spPr>
        <p:txBody>
          <a:bodyPr>
            <a:normAutofit/>
          </a:bodyPr>
          <a:lstStyle/>
          <a:p>
            <a:r>
              <a:rPr lang="pl-PL" sz="2400" dirty="0" err="1">
                <a:effectLst/>
                <a:latin typeface="+mj-lt"/>
              </a:rPr>
              <a:t>Pływac</a:t>
            </a:r>
            <a:r>
              <a:rPr lang="pl-PL" sz="2400" dirty="0">
                <a:effectLst/>
                <a:latin typeface="+mj-lt"/>
              </a:rPr>
              <a:t>́ </a:t>
            </a:r>
            <a:r>
              <a:rPr lang="pl-PL" sz="2400" dirty="0" err="1">
                <a:effectLst/>
                <a:latin typeface="+mj-lt"/>
              </a:rPr>
              <a:t>należy</a:t>
            </a:r>
            <a:r>
              <a:rPr lang="pl-PL" sz="2400" dirty="0">
                <a:effectLst/>
                <a:latin typeface="+mj-lt"/>
              </a:rPr>
              <a:t> tylko w miejscach </a:t>
            </a:r>
            <a:r>
              <a:rPr lang="pl-PL" sz="2400" dirty="0" err="1">
                <a:effectLst/>
                <a:latin typeface="+mj-lt"/>
              </a:rPr>
              <a:t>strzeżonych</a:t>
            </a:r>
            <a:r>
              <a:rPr lang="pl-PL" sz="2400" dirty="0">
                <a:effectLst/>
                <a:latin typeface="+mj-lt"/>
              </a:rPr>
              <a:t> – tam, gdzie nad zabawą czuwa ratownik. </a:t>
            </a:r>
            <a:endParaRPr lang="pl-PL" sz="2400" dirty="0">
              <a:latin typeface="+mj-lt"/>
            </a:endParaRPr>
          </a:p>
          <a:p>
            <a:r>
              <a:rPr lang="pl-PL" sz="2400" dirty="0">
                <a:effectLst/>
                <a:latin typeface="+mj-lt"/>
              </a:rPr>
              <a:t>Nie </a:t>
            </a:r>
            <a:r>
              <a:rPr lang="pl-PL" sz="2400" dirty="0" err="1">
                <a:effectLst/>
                <a:latin typeface="+mj-lt"/>
              </a:rPr>
              <a:t>należy</a:t>
            </a:r>
            <a:r>
              <a:rPr lang="pl-PL" sz="2400" dirty="0">
                <a:effectLst/>
                <a:latin typeface="+mj-lt"/>
              </a:rPr>
              <a:t> </a:t>
            </a:r>
            <a:r>
              <a:rPr lang="pl-PL" sz="2400" dirty="0" err="1">
                <a:effectLst/>
                <a:latin typeface="+mj-lt"/>
              </a:rPr>
              <a:t>wskakiwac</a:t>
            </a:r>
            <a:r>
              <a:rPr lang="pl-PL" sz="2400" dirty="0">
                <a:effectLst/>
                <a:latin typeface="+mj-lt"/>
              </a:rPr>
              <a:t>́ do wody, gdy ciało jest rozgrzane .</a:t>
            </a:r>
          </a:p>
          <a:p>
            <a:r>
              <a:rPr lang="pl-PL" sz="2400" dirty="0">
                <a:effectLst/>
                <a:latin typeface="+mj-lt"/>
              </a:rPr>
              <a:t>Wskakiwanie do wody „na </a:t>
            </a:r>
            <a:r>
              <a:rPr lang="pl-PL" sz="2400" dirty="0" err="1">
                <a:effectLst/>
                <a:latin typeface="+mj-lt"/>
              </a:rPr>
              <a:t>główke</a:t>
            </a:r>
            <a:r>
              <a:rPr lang="pl-PL" sz="2400" dirty="0">
                <a:effectLst/>
                <a:latin typeface="+mj-lt"/>
              </a:rPr>
              <a:t>̨” jest bezpieczne tylko na basenie, pod okiem </a:t>
            </a:r>
            <a:r>
              <a:rPr lang="pl-PL" sz="2400" dirty="0" err="1">
                <a:effectLst/>
                <a:latin typeface="+mj-lt"/>
              </a:rPr>
              <a:t>ratowników</a:t>
            </a:r>
            <a:r>
              <a:rPr lang="pl-PL" sz="2400" dirty="0">
                <a:effectLst/>
                <a:latin typeface="+mj-lt"/>
              </a:rPr>
              <a:t>. </a:t>
            </a:r>
            <a:endParaRPr lang="pl-PL" sz="2400" dirty="0">
              <a:latin typeface="+mj-lt"/>
            </a:endParaRPr>
          </a:p>
          <a:p>
            <a:r>
              <a:rPr lang="pl-PL" sz="2400" dirty="0">
                <a:effectLst/>
                <a:latin typeface="+mj-lt"/>
              </a:rPr>
              <a:t>Nie </a:t>
            </a:r>
            <a:r>
              <a:rPr lang="pl-PL" sz="2400" dirty="0" err="1">
                <a:effectLst/>
                <a:latin typeface="+mj-lt"/>
              </a:rPr>
              <a:t>należy</a:t>
            </a:r>
            <a:r>
              <a:rPr lang="pl-PL" sz="2400" dirty="0">
                <a:effectLst/>
                <a:latin typeface="+mj-lt"/>
              </a:rPr>
              <a:t> </a:t>
            </a:r>
            <a:r>
              <a:rPr lang="pl-PL" sz="2400" dirty="0" err="1">
                <a:effectLst/>
                <a:latin typeface="+mj-lt"/>
              </a:rPr>
              <a:t>pływac</a:t>
            </a:r>
            <a:r>
              <a:rPr lang="pl-PL" sz="2400" dirty="0">
                <a:effectLst/>
                <a:latin typeface="+mj-lt"/>
              </a:rPr>
              <a:t>́ </a:t>
            </a:r>
            <a:r>
              <a:rPr lang="pl-PL" sz="2400" dirty="0" err="1">
                <a:effectLst/>
                <a:latin typeface="+mj-lt"/>
              </a:rPr>
              <a:t>bezpośrednio</a:t>
            </a:r>
            <a:r>
              <a:rPr lang="pl-PL" sz="2400" dirty="0">
                <a:effectLst/>
                <a:latin typeface="+mj-lt"/>
              </a:rPr>
              <a:t> po posiłku .</a:t>
            </a:r>
          </a:p>
          <a:p>
            <a:r>
              <a:rPr lang="pl-PL" sz="2400" dirty="0">
                <a:effectLst/>
                <a:latin typeface="+mj-lt"/>
              </a:rPr>
              <a:t>Nad wodą bardzo łatwo o oparzenia słoneczne, </a:t>
            </a:r>
            <a:r>
              <a:rPr lang="pl-PL" sz="2400" dirty="0" err="1">
                <a:effectLst/>
                <a:latin typeface="+mj-lt"/>
              </a:rPr>
              <a:t>więc</a:t>
            </a:r>
            <a:r>
              <a:rPr lang="pl-PL" sz="2400" dirty="0">
                <a:effectLst/>
                <a:latin typeface="+mj-lt"/>
              </a:rPr>
              <a:t> przed </a:t>
            </a:r>
            <a:r>
              <a:rPr lang="pl-PL" sz="2400" dirty="0" err="1">
                <a:effectLst/>
                <a:latin typeface="+mj-lt"/>
              </a:rPr>
              <a:t>wyjściem</a:t>
            </a:r>
            <a:r>
              <a:rPr lang="pl-PL" sz="2400" dirty="0">
                <a:effectLst/>
                <a:latin typeface="+mj-lt"/>
              </a:rPr>
              <a:t> na </a:t>
            </a:r>
            <a:r>
              <a:rPr lang="pl-PL" sz="2400" dirty="0" err="1">
                <a:effectLst/>
                <a:latin typeface="+mj-lt"/>
              </a:rPr>
              <a:t>kąpielisko</a:t>
            </a:r>
            <a:r>
              <a:rPr lang="pl-PL" sz="2400" dirty="0">
                <a:effectLst/>
                <a:latin typeface="+mj-lt"/>
              </a:rPr>
              <a:t> trzeba </a:t>
            </a:r>
            <a:r>
              <a:rPr lang="pl-PL" sz="2400" dirty="0" err="1">
                <a:effectLst/>
                <a:latin typeface="+mj-lt"/>
              </a:rPr>
              <a:t>użyc</a:t>
            </a:r>
            <a:r>
              <a:rPr lang="pl-PL" sz="2400" dirty="0">
                <a:effectLst/>
                <a:latin typeface="+mj-lt"/>
              </a:rPr>
              <a:t>́ </a:t>
            </a:r>
            <a:r>
              <a:rPr lang="pl-PL" sz="2400" dirty="0" err="1">
                <a:effectLst/>
                <a:latin typeface="+mj-lt"/>
              </a:rPr>
              <a:t>wodood</a:t>
            </a:r>
            <a:r>
              <a:rPr lang="pl-PL" sz="2400" dirty="0">
                <a:effectLst/>
                <a:latin typeface="+mj-lt"/>
              </a:rPr>
              <a:t>- </a:t>
            </a:r>
            <a:r>
              <a:rPr lang="pl-PL" sz="2400" dirty="0" err="1">
                <a:effectLst/>
                <a:latin typeface="+mj-lt"/>
              </a:rPr>
              <a:t>pornego</a:t>
            </a:r>
            <a:r>
              <a:rPr lang="pl-PL" sz="2400" dirty="0">
                <a:effectLst/>
                <a:latin typeface="+mj-lt"/>
              </a:rPr>
              <a:t> kremu z </a:t>
            </a:r>
            <a:r>
              <a:rPr lang="pl-PL" sz="2400" dirty="0" err="1">
                <a:effectLst/>
                <a:latin typeface="+mj-lt"/>
              </a:rPr>
              <a:t>dużym</a:t>
            </a:r>
            <a:r>
              <a:rPr lang="pl-PL" sz="2400" dirty="0">
                <a:effectLst/>
                <a:latin typeface="+mj-lt"/>
              </a:rPr>
              <a:t> filtrem. </a:t>
            </a:r>
            <a:endParaRPr lang="pl-PL" sz="2400" dirty="0">
              <a:latin typeface="+mj-lt"/>
            </a:endParaRPr>
          </a:p>
          <a:p>
            <a:endParaRPr lang="pl-PL" dirty="0"/>
          </a:p>
          <a:p>
            <a:endParaRPr lang="pl-PL" dirty="0"/>
          </a:p>
          <a:p>
            <a:endParaRPr lang="pl-GB" dirty="0"/>
          </a:p>
        </p:txBody>
      </p:sp>
    </p:spTree>
    <p:extLst>
      <p:ext uri="{BB962C8B-B14F-4D97-AF65-F5344CB8AC3E}">
        <p14:creationId xmlns:p14="http://schemas.microsoft.com/office/powerpoint/2010/main" val="21822791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00789F-992E-7642-692B-1D8276FA0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"/>
            <a:ext cx="10131425" cy="1468582"/>
          </a:xfrm>
        </p:spPr>
        <p:txBody>
          <a:bodyPr>
            <a:normAutofit/>
          </a:bodyPr>
          <a:lstStyle/>
          <a:p>
            <a:pPr algn="ctr"/>
            <a:r>
              <a:rPr lang="pl-PL" sz="2800" b="1" i="0" u="none" strike="noStrike" dirty="0" err="1">
                <a:effectLst/>
              </a:rPr>
              <a:t>EduKredka</a:t>
            </a:r>
            <a:r>
              <a:rPr lang="pl-PL" sz="2800" b="1" i="0" u="none" strike="noStrike" dirty="0">
                <a:effectLst/>
              </a:rPr>
              <a:t> – ,,</a:t>
            </a:r>
            <a:r>
              <a:rPr lang="pl-PL" sz="2800" b="1" i="1" u="none" strike="noStrike" dirty="0">
                <a:effectLst/>
              </a:rPr>
              <a:t>Bezpieczne wakacje</a:t>
            </a:r>
            <a:r>
              <a:rPr lang="pl-PL" sz="2800" b="1" i="0" u="none" strike="noStrike" dirty="0">
                <a:effectLst/>
              </a:rPr>
              <a:t>” </a:t>
            </a:r>
            <a:br>
              <a:rPr lang="pl-PL" b="1" i="0" u="none" strike="noStrike" dirty="0">
                <a:effectLst/>
              </a:rPr>
            </a:br>
            <a:endParaRPr lang="pl-GB" dirty="0"/>
          </a:p>
        </p:txBody>
      </p:sp>
      <p:pic>
        <p:nvPicPr>
          <p:cNvPr id="4" name="Multimedia online 3" descr="EduKredka – Bezpieczne wakacje / Film edukacyjny #17">
            <a:hlinkClick r:id="" action="ppaction://media"/>
            <a:extLst>
              <a:ext uri="{FF2B5EF4-FFF2-40B4-BE49-F238E27FC236}">
                <a16:creationId xmlns:a16="http://schemas.microsoft.com/office/drawing/2014/main" id="{FDEA7E03-277A-C45E-83A7-4888585340A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52500" y="855884"/>
            <a:ext cx="10286999" cy="581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2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D37890-DF98-B1E5-4D14-780E3838E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95004"/>
            <a:ext cx="10131425" cy="1581396"/>
          </a:xfrm>
        </p:spPr>
        <p:txBody>
          <a:bodyPr/>
          <a:lstStyle/>
          <a:p>
            <a:pPr algn="ctr"/>
            <a:r>
              <a:rPr lang="pl-GB" b="1" dirty="0"/>
              <a:t>Bibliografia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2F7749-EB00-BB67-6A07-063126EB9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76400"/>
            <a:ext cx="10131425" cy="47719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GB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- </a:t>
            </a:r>
            <a:r>
              <a:rPr lang="pl-GB" sz="20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Materiały udostepnione przez ,,Klub Bezpiecznego Puchatka”  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tx1">
                    <a:lumMod val="95000"/>
                  </a:schemeClr>
                </a:solidFill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https://cloudc.edupage.org/cloud/materialy_dla_nauczycieli_i_rodzicow.pdf?z%3ArtPaRJC1hpvC%2FcjocQIWrXUM8t0WDxIuj3K9%2FM%2B0Y7FFPON3AMSgNnRerT5wJy9P</a:t>
            </a:r>
            <a:endParaRPr lang="pl-PL" sz="2000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pl-PL" sz="20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-</a:t>
            </a:r>
            <a:r>
              <a:rPr lang="pl-PL" sz="20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EduKredka</a:t>
            </a:r>
            <a:r>
              <a:rPr lang="pl-PL" sz="20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-  </a:t>
            </a:r>
            <a:r>
              <a:rPr lang="pl-PL" sz="2000" dirty="0">
                <a:solidFill>
                  <a:schemeClr val="tx1">
                    <a:lumMod val="95000"/>
                  </a:schemeClr>
                </a:solidFill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https://www.youtube.com/watch?v=lCHdJWTGiC4</a:t>
            </a:r>
            <a:endParaRPr lang="pl-PL" sz="2000" dirty="0">
              <a:solidFill>
                <a:schemeClr val="tx1">
                  <a:lumMod val="95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pl-GB" sz="20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-</a:t>
            </a:r>
            <a:r>
              <a:rPr lang="pl-PL" sz="2000" i="1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+mj-lt"/>
              </a:rPr>
              <a:t> </a:t>
            </a:r>
            <a:r>
              <a:rPr lang="pl-PL" sz="200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+mj-lt"/>
              </a:rPr>
              <a:t>Bezpieczeństwo w domu -</a:t>
            </a:r>
            <a:r>
              <a:rPr lang="pl-PL" sz="20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 </a:t>
            </a:r>
            <a:r>
              <a:rPr lang="pl-PL" sz="20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https</a:t>
            </a:r>
            <a:r>
              <a:rPr lang="pl-PL" sz="20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://</a:t>
            </a:r>
            <a:r>
              <a:rPr lang="pl-PL" sz="20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www.youtube.com</a:t>
            </a:r>
            <a:r>
              <a:rPr lang="pl-PL" sz="20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/</a:t>
            </a:r>
            <a:r>
              <a:rPr lang="pl-PL" sz="2000" dirty="0" err="1">
                <a:solidFill>
                  <a:schemeClr val="tx1">
                    <a:lumMod val="95000"/>
                  </a:schemeClr>
                </a:solidFill>
                <a:latin typeface="+mj-lt"/>
              </a:rPr>
              <a:t>watch?v</a:t>
            </a:r>
            <a:r>
              <a:rPr lang="pl-PL" sz="20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=WbnCIkwpj3M</a:t>
            </a:r>
          </a:p>
          <a:p>
            <a:pPr marL="0" indent="0">
              <a:buNone/>
            </a:pPr>
            <a:r>
              <a:rPr lang="pl-GB" sz="20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-</a:t>
            </a:r>
            <a:r>
              <a:rPr lang="pl-PL" sz="200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+mj-lt"/>
              </a:rPr>
              <a:t>10 zasad bezpiecznego korzystania z Internetu- </a:t>
            </a:r>
            <a:r>
              <a:rPr lang="pl-PL" sz="2000" i="1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https://www.youtube.com/watch?v=B7fA1zfGn8Q&amp;embeds_euri=https%3A%2F%2Fhubblecontent.osi.office.net%2F&amp;source_ve_path=Mjg2NjY&amp;feature=emb_logo</a:t>
            </a:r>
            <a:r>
              <a:rPr lang="pl-PL" sz="2000" i="1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pl-PL" sz="20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-</a:t>
            </a:r>
            <a:r>
              <a:rPr lang="pl-PL" sz="200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+mj-lt"/>
              </a:rPr>
              <a:t>Bezpieczeństwo dzieci na drodze- </a:t>
            </a:r>
            <a:r>
              <a:rPr lang="pl-PL" sz="200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+mj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https://www.youtube.com/watch?v=AKqDTOp5En4</a:t>
            </a:r>
            <a:endParaRPr lang="pl-PL" sz="2000" i="0" u="none" strike="noStrike" dirty="0">
              <a:solidFill>
                <a:schemeClr val="tx1">
                  <a:lumMod val="95000"/>
                </a:schemeClr>
              </a:solidFill>
              <a:effectLst/>
              <a:latin typeface="+mj-lt"/>
            </a:endParaRPr>
          </a:p>
          <a:p>
            <a:pPr marL="0" indent="0">
              <a:buNone/>
            </a:pPr>
            <a:r>
              <a:rPr lang="pl-PL" sz="200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-</a:t>
            </a:r>
            <a:r>
              <a:rPr lang="pl-PL" sz="200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+mj-lt"/>
              </a:rPr>
              <a:t>Elementarz bezpiecznego poruszania się na rowerze, rolkach i hulajnodze</a:t>
            </a:r>
            <a:r>
              <a:rPr lang="pl-GB" sz="200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+mj-lt"/>
              </a:rPr>
              <a:t>- </a:t>
            </a:r>
            <a:r>
              <a:rPr lang="pl-PL" sz="2000" i="0" u="none" strike="noStrike" dirty="0">
                <a:solidFill>
                  <a:schemeClr val="tx1">
                    <a:lumMod val="95000"/>
                  </a:schemeClr>
                </a:solidFill>
                <a:effectLst/>
                <a:latin typeface="+mj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https://www.youtube.com/watch?v=-nZ2JdyCkk8</a:t>
            </a:r>
            <a:endParaRPr lang="pl-GB" sz="2000" i="0" u="none" strike="noStrike" dirty="0">
              <a:solidFill>
                <a:schemeClr val="tx1">
                  <a:lumMod val="95000"/>
                </a:schemeClr>
              </a:solidFill>
              <a:effectLst/>
              <a:latin typeface="+mj-lt"/>
            </a:endParaRPr>
          </a:p>
          <a:p>
            <a:pPr marL="0" indent="0">
              <a:buNone/>
            </a:pPr>
            <a:r>
              <a:rPr lang="pl-GB" sz="2000" b="1" dirty="0">
                <a:solidFill>
                  <a:srgbClr val="00B0F0"/>
                </a:solidFill>
                <a:latin typeface="+mj-lt"/>
              </a:rPr>
              <a:t>-</a:t>
            </a:r>
            <a:endParaRPr lang="pl-PL" sz="2000" b="1" i="0" u="none" strike="noStrike" dirty="0">
              <a:solidFill>
                <a:srgbClr val="0F0F0F"/>
              </a:solidFill>
              <a:effectLst/>
              <a:latin typeface="YouTube Sans"/>
            </a:endParaRPr>
          </a:p>
        </p:txBody>
      </p:sp>
    </p:spTree>
    <p:extLst>
      <p:ext uri="{BB962C8B-B14F-4D97-AF65-F5344CB8AC3E}">
        <p14:creationId xmlns:p14="http://schemas.microsoft.com/office/powerpoint/2010/main" val="820927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446F1C-ED89-1796-6EBA-994138767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5327176"/>
          </a:xfrm>
        </p:spPr>
        <p:txBody>
          <a:bodyPr/>
          <a:lstStyle/>
          <a:p>
            <a:pPr algn="ctr"/>
            <a:r>
              <a:rPr lang="pl-GB" b="1" dirty="0"/>
              <a:t>Bezpieczeństwo dzieci na drodze</a:t>
            </a:r>
          </a:p>
        </p:txBody>
      </p:sp>
    </p:spTree>
    <p:extLst>
      <p:ext uri="{BB962C8B-B14F-4D97-AF65-F5344CB8AC3E}">
        <p14:creationId xmlns:p14="http://schemas.microsoft.com/office/powerpoint/2010/main" val="586611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97858A-AF1B-79C1-0CAD-CF1BDC8E7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b="0" dirty="0">
                <a:effectLst/>
              </a:rPr>
              <a:t>i. PORUSZANIE SIĘ PO DRODZE </a:t>
            </a:r>
            <a:br>
              <a:rPr lang="pl-PL" dirty="0"/>
            </a:br>
            <a:endParaRPr lang="pl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4581A99-C588-CAEE-6052-12F3392AB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2177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dirty="0">
                <a:solidFill>
                  <a:srgbClr val="FF0000"/>
                </a:solidFill>
                <a:effectLst/>
                <a:latin typeface="+mj-lt"/>
              </a:rPr>
              <a:t>1</a:t>
            </a:r>
            <a:r>
              <a:rPr lang="pl-PL" sz="2200" dirty="0">
                <a:effectLst/>
                <a:latin typeface="+mj-lt"/>
              </a:rPr>
              <a:t> Pieszy </a:t>
            </a:r>
            <a:r>
              <a:rPr lang="pl-PL" sz="2200" dirty="0" err="1">
                <a:effectLst/>
                <a:latin typeface="+mj-lt"/>
              </a:rPr>
              <a:t>może</a:t>
            </a:r>
            <a:r>
              <a:rPr lang="pl-PL" sz="2200" dirty="0">
                <a:effectLst/>
                <a:latin typeface="+mj-lt"/>
              </a:rPr>
              <a:t> </a:t>
            </a:r>
            <a:r>
              <a:rPr lang="pl-PL" sz="2200" dirty="0" err="1">
                <a:effectLst/>
                <a:latin typeface="+mj-lt"/>
              </a:rPr>
              <a:t>poruszac</a:t>
            </a:r>
            <a:r>
              <a:rPr lang="pl-PL" sz="2200" dirty="0">
                <a:effectLst/>
                <a:latin typeface="+mj-lt"/>
              </a:rPr>
              <a:t>́ </a:t>
            </a:r>
            <a:r>
              <a:rPr lang="pl-PL" sz="2200" dirty="0" err="1">
                <a:effectLst/>
                <a:latin typeface="+mj-lt"/>
              </a:rPr>
              <a:t>sie</a:t>
            </a:r>
            <a:r>
              <a:rPr lang="pl-PL" sz="2200" dirty="0">
                <a:effectLst/>
                <a:latin typeface="+mj-lt"/>
              </a:rPr>
              <a:t>̨ jedynie po chodniku lub drodze dla pieszych. </a:t>
            </a:r>
          </a:p>
          <a:p>
            <a:pPr marL="0" indent="0">
              <a:buNone/>
            </a:pPr>
            <a:r>
              <a:rPr lang="pl-PL" sz="2200" dirty="0">
                <a:solidFill>
                  <a:srgbClr val="FF0000"/>
                </a:solidFill>
                <a:effectLst/>
                <a:latin typeface="+mj-lt"/>
              </a:rPr>
              <a:t>2</a:t>
            </a:r>
            <a:r>
              <a:rPr lang="pl-PL" sz="2200" dirty="0">
                <a:effectLst/>
                <a:latin typeface="+mj-lt"/>
              </a:rPr>
              <a:t> </a:t>
            </a:r>
            <a:r>
              <a:rPr lang="pl-PL" sz="2200" dirty="0" err="1">
                <a:effectLst/>
                <a:latin typeface="+mj-lt"/>
              </a:rPr>
              <a:t>Idąc</a:t>
            </a:r>
            <a:r>
              <a:rPr lang="pl-PL" sz="2200" dirty="0">
                <a:effectLst/>
                <a:latin typeface="+mj-lt"/>
              </a:rPr>
              <a:t> poboczem lub jezdnią pieszy ma obowiązek poruszać </a:t>
            </a:r>
            <a:r>
              <a:rPr lang="pl-PL" sz="2200" dirty="0" err="1">
                <a:effectLst/>
                <a:latin typeface="+mj-lt"/>
              </a:rPr>
              <a:t>sie</a:t>
            </a:r>
            <a:r>
              <a:rPr lang="pl-PL" sz="2200" dirty="0">
                <a:effectLst/>
                <a:latin typeface="+mj-lt"/>
              </a:rPr>
              <a:t>̨ lewą stroną drogi.</a:t>
            </a:r>
            <a:br>
              <a:rPr lang="pl-PL" sz="2200" dirty="0">
                <a:effectLst/>
                <a:latin typeface="+mj-lt"/>
              </a:rPr>
            </a:br>
            <a:r>
              <a:rPr lang="pl-PL" sz="2200" dirty="0">
                <a:solidFill>
                  <a:srgbClr val="FF0000"/>
                </a:solidFill>
                <a:effectLst/>
                <a:latin typeface="+mj-lt"/>
              </a:rPr>
              <a:t>3</a:t>
            </a:r>
            <a:r>
              <a:rPr lang="pl-PL" sz="2200" dirty="0">
                <a:effectLst/>
                <a:latin typeface="+mj-lt"/>
              </a:rPr>
              <a:t> </a:t>
            </a:r>
            <a:r>
              <a:rPr lang="pl-PL" sz="2200" dirty="0" err="1">
                <a:effectLst/>
                <a:latin typeface="+mj-lt"/>
              </a:rPr>
              <a:t>Jeżeli</a:t>
            </a:r>
            <a:r>
              <a:rPr lang="pl-PL" sz="2200" dirty="0">
                <a:effectLst/>
                <a:latin typeface="+mj-lt"/>
              </a:rPr>
              <a:t> piesi </a:t>
            </a:r>
            <a:r>
              <a:rPr lang="pl-PL" sz="2200" dirty="0" err="1">
                <a:effectLst/>
                <a:latin typeface="+mj-lt"/>
              </a:rPr>
              <a:t>ida</a:t>
            </a:r>
            <a:r>
              <a:rPr lang="pl-PL" sz="2200" dirty="0">
                <a:effectLst/>
                <a:latin typeface="+mj-lt"/>
              </a:rPr>
              <a:t>̨ jezdnią, powinni poruszać </a:t>
            </a:r>
            <a:r>
              <a:rPr lang="pl-PL" sz="2200" dirty="0" err="1">
                <a:effectLst/>
                <a:latin typeface="+mj-lt"/>
              </a:rPr>
              <a:t>sie</a:t>
            </a:r>
            <a:r>
              <a:rPr lang="pl-PL" sz="2200" dirty="0">
                <a:effectLst/>
                <a:latin typeface="+mj-lt"/>
              </a:rPr>
              <a:t>̨ „</a:t>
            </a:r>
            <a:r>
              <a:rPr lang="pl-PL" sz="2200" dirty="0" err="1">
                <a:effectLst/>
                <a:latin typeface="+mj-lt"/>
              </a:rPr>
              <a:t>gęsiego</a:t>
            </a:r>
            <a:r>
              <a:rPr lang="pl-PL" sz="2200" dirty="0">
                <a:effectLst/>
                <a:latin typeface="+mj-lt"/>
              </a:rPr>
              <a:t>” – jeden za drugim. </a:t>
            </a:r>
          </a:p>
          <a:p>
            <a:pPr marL="0" indent="0">
              <a:buNone/>
            </a:pPr>
            <a:r>
              <a:rPr lang="pl-PL" sz="2200" dirty="0">
                <a:solidFill>
                  <a:srgbClr val="FF0000"/>
                </a:solidFill>
                <a:effectLst/>
                <a:latin typeface="+mj-lt"/>
              </a:rPr>
              <a:t>4 </a:t>
            </a:r>
            <a:r>
              <a:rPr lang="pl-PL" sz="2200" dirty="0">
                <a:effectLst/>
                <a:latin typeface="+mj-lt"/>
              </a:rPr>
              <a:t>W razie braku pobocza lub chodnika pieszy </a:t>
            </a:r>
            <a:r>
              <a:rPr lang="pl-PL" sz="2200" dirty="0" err="1">
                <a:effectLst/>
                <a:latin typeface="+mj-lt"/>
              </a:rPr>
              <a:t>może</a:t>
            </a:r>
            <a:r>
              <a:rPr lang="pl-PL" sz="2200" dirty="0">
                <a:effectLst/>
                <a:latin typeface="+mj-lt"/>
              </a:rPr>
              <a:t> </a:t>
            </a:r>
            <a:r>
              <a:rPr lang="pl-PL" sz="2200" dirty="0" err="1">
                <a:effectLst/>
                <a:latin typeface="+mj-lt"/>
              </a:rPr>
              <a:t>korzystac</a:t>
            </a:r>
            <a:r>
              <a:rPr lang="pl-PL" sz="2200" dirty="0">
                <a:effectLst/>
                <a:latin typeface="+mj-lt"/>
              </a:rPr>
              <a:t>́ z drogi dla </a:t>
            </a:r>
            <a:r>
              <a:rPr lang="pl-PL" sz="2200" dirty="0" err="1">
                <a:effectLst/>
                <a:latin typeface="+mj-lt"/>
              </a:rPr>
              <a:t>rowerów</a:t>
            </a:r>
            <a:r>
              <a:rPr lang="pl-PL" sz="2200" dirty="0">
                <a:effectLst/>
                <a:latin typeface="+mj-lt"/>
              </a:rPr>
              <a:t>. </a:t>
            </a:r>
            <a:endParaRPr lang="pl-PL" sz="2200" dirty="0">
              <a:latin typeface="+mj-lt"/>
            </a:endParaRPr>
          </a:p>
          <a:p>
            <a:pPr marL="0" indent="0">
              <a:buNone/>
            </a:pPr>
            <a:r>
              <a:rPr lang="pl-PL" sz="2200" dirty="0">
                <a:solidFill>
                  <a:srgbClr val="FF0000"/>
                </a:solidFill>
                <a:effectLst/>
                <a:latin typeface="+mj-lt"/>
              </a:rPr>
              <a:t>5</a:t>
            </a:r>
            <a:r>
              <a:rPr lang="pl-PL" sz="2200" dirty="0">
                <a:effectLst/>
                <a:latin typeface="+mj-lt"/>
              </a:rPr>
              <a:t> Kolumna pieszych w wieku do 10 lat </a:t>
            </a:r>
            <a:r>
              <a:rPr lang="pl-PL" sz="2200" dirty="0" err="1">
                <a:effectLst/>
                <a:latin typeface="+mj-lt"/>
              </a:rPr>
              <a:t>obowiązkowo</a:t>
            </a:r>
            <a:r>
              <a:rPr lang="pl-PL" sz="2200" dirty="0">
                <a:effectLst/>
                <a:latin typeface="+mj-lt"/>
              </a:rPr>
              <a:t> porusza </a:t>
            </a:r>
            <a:r>
              <a:rPr lang="pl-PL" sz="2200" dirty="0" err="1">
                <a:effectLst/>
                <a:latin typeface="+mj-lt"/>
              </a:rPr>
              <a:t>sie</a:t>
            </a:r>
            <a:r>
              <a:rPr lang="pl-PL" sz="2200" dirty="0">
                <a:effectLst/>
                <a:latin typeface="+mj-lt"/>
              </a:rPr>
              <a:t>̨ po chodniku. </a:t>
            </a:r>
          </a:p>
          <a:p>
            <a:pPr marL="0" indent="0">
              <a:buNone/>
            </a:pPr>
            <a:r>
              <a:rPr lang="pl-PL" sz="2200" dirty="0">
                <a:solidFill>
                  <a:srgbClr val="FF0000"/>
                </a:solidFill>
                <a:effectLst/>
                <a:latin typeface="+mj-lt"/>
              </a:rPr>
              <a:t>6</a:t>
            </a:r>
            <a:r>
              <a:rPr lang="pl-PL" sz="2200" dirty="0">
                <a:effectLst/>
                <a:latin typeface="+mj-lt"/>
              </a:rPr>
              <a:t> </a:t>
            </a:r>
            <a:r>
              <a:rPr lang="pl-PL" sz="2200" dirty="0" err="1">
                <a:effectLst/>
                <a:latin typeface="+mj-lt"/>
              </a:rPr>
              <a:t>Wyjątkowym</a:t>
            </a:r>
            <a:r>
              <a:rPr lang="pl-PL" sz="2200" dirty="0">
                <a:effectLst/>
                <a:latin typeface="+mj-lt"/>
              </a:rPr>
              <a:t> miejscem jest strefa zamieszkania, oznaczona specjalnym znakiem. W tej strefie pieszy ma </a:t>
            </a:r>
            <a:r>
              <a:rPr lang="pl-PL" sz="2200" dirty="0" err="1">
                <a:effectLst/>
                <a:latin typeface="+mj-lt"/>
              </a:rPr>
              <a:t>pierwszeństwo</a:t>
            </a:r>
            <a:r>
              <a:rPr lang="pl-PL" sz="2200" dirty="0">
                <a:effectLst/>
                <a:latin typeface="+mj-lt"/>
              </a:rPr>
              <a:t> przed pojazdami. </a:t>
            </a:r>
          </a:p>
          <a:p>
            <a:pPr marL="0" indent="0">
              <a:buNone/>
            </a:pPr>
            <a:r>
              <a:rPr lang="pl-PL" sz="2200" dirty="0">
                <a:solidFill>
                  <a:srgbClr val="FF0000"/>
                </a:solidFill>
                <a:effectLst/>
                <a:latin typeface="+mj-lt"/>
              </a:rPr>
              <a:t>7</a:t>
            </a:r>
            <a:r>
              <a:rPr lang="pl-PL" sz="2200" dirty="0">
                <a:effectLst/>
                <a:latin typeface="+mj-lt"/>
              </a:rPr>
              <a:t> Dziecko w wieku do 15 lat </a:t>
            </a:r>
            <a:r>
              <a:rPr lang="pl-PL" sz="2200" dirty="0" err="1">
                <a:effectLst/>
                <a:latin typeface="+mj-lt"/>
              </a:rPr>
              <a:t>poruszające</a:t>
            </a:r>
            <a:r>
              <a:rPr lang="pl-PL" sz="2200" dirty="0">
                <a:effectLst/>
                <a:latin typeface="+mj-lt"/>
              </a:rPr>
              <a:t> </a:t>
            </a:r>
            <a:r>
              <a:rPr lang="pl-PL" sz="2200" dirty="0" err="1">
                <a:effectLst/>
                <a:latin typeface="+mj-lt"/>
              </a:rPr>
              <a:t>sie</a:t>
            </a:r>
            <a:r>
              <a:rPr lang="pl-PL" sz="2200" dirty="0">
                <a:effectLst/>
                <a:latin typeface="+mj-lt"/>
              </a:rPr>
              <a:t>̨ po drodze po zmierzchu, poza obszarem zabudowanym, jest </a:t>
            </a:r>
            <a:r>
              <a:rPr lang="pl-PL" sz="2200" dirty="0" err="1">
                <a:effectLst/>
                <a:latin typeface="+mj-lt"/>
              </a:rPr>
              <a:t>zobowiązane</a:t>
            </a:r>
            <a:r>
              <a:rPr lang="pl-PL" sz="2200" dirty="0">
                <a:effectLst/>
                <a:latin typeface="+mj-lt"/>
              </a:rPr>
              <a:t> </a:t>
            </a:r>
            <a:r>
              <a:rPr lang="pl-PL" sz="2200" dirty="0" err="1">
                <a:effectLst/>
                <a:latin typeface="+mj-lt"/>
              </a:rPr>
              <a:t>używac</a:t>
            </a:r>
            <a:r>
              <a:rPr lang="pl-PL" sz="2200" dirty="0">
                <a:effectLst/>
                <a:latin typeface="+mj-lt"/>
              </a:rPr>
              <a:t>́ </a:t>
            </a:r>
            <a:r>
              <a:rPr lang="pl-PL" sz="2200" dirty="0" err="1">
                <a:effectLst/>
                <a:latin typeface="+mj-lt"/>
              </a:rPr>
              <a:t>elementów</a:t>
            </a:r>
            <a:r>
              <a:rPr lang="pl-PL" sz="2200" dirty="0">
                <a:effectLst/>
                <a:latin typeface="+mj-lt"/>
              </a:rPr>
              <a:t> odblaskowych. </a:t>
            </a:r>
            <a:endParaRPr lang="pl-PL" sz="2200" dirty="0">
              <a:latin typeface="+mj-lt"/>
            </a:endParaRPr>
          </a:p>
          <a:p>
            <a:pPr marL="0" indent="0">
              <a:buNone/>
            </a:pPr>
            <a:r>
              <a:rPr lang="pl-PL" sz="2200" dirty="0">
                <a:solidFill>
                  <a:srgbClr val="FF0000"/>
                </a:solidFill>
                <a:effectLst/>
                <a:latin typeface="+mj-lt"/>
              </a:rPr>
              <a:t>8</a:t>
            </a:r>
            <a:r>
              <a:rPr lang="pl-PL" sz="2200" dirty="0">
                <a:effectLst/>
                <a:latin typeface="+mj-lt"/>
              </a:rPr>
              <a:t> Nigdy nie wolno </a:t>
            </a:r>
            <a:r>
              <a:rPr lang="pl-PL" sz="2200" dirty="0" err="1">
                <a:effectLst/>
                <a:latin typeface="+mj-lt"/>
              </a:rPr>
              <a:t>wsiadac</a:t>
            </a:r>
            <a:r>
              <a:rPr lang="pl-PL" sz="2200" dirty="0">
                <a:effectLst/>
                <a:latin typeface="+mj-lt"/>
              </a:rPr>
              <a:t>́ do samochodu obcej osoby.</a:t>
            </a:r>
            <a:endParaRPr lang="pl-PL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37652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ECC4A2-CF99-C872-FA2D-A7CEABDF5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GB" b="1" dirty="0"/>
              <a:t>ii. </a:t>
            </a:r>
            <a:r>
              <a:rPr lang="pl-PL" b="1" dirty="0">
                <a:effectLst/>
              </a:rPr>
              <a:t>PRZECHODZENIE PRZEZ JEZDNIĘ </a:t>
            </a:r>
            <a:endParaRPr lang="pl-GB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5CEE38-3F5D-D7F0-4D0D-D0E083EE5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3578509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pl-PL" sz="2400" dirty="0" err="1">
                <a:effectLst/>
                <a:latin typeface="+mj-lt"/>
              </a:rPr>
              <a:t>Przechodzic</a:t>
            </a:r>
            <a:r>
              <a:rPr lang="pl-PL" sz="2400" dirty="0">
                <a:effectLst/>
                <a:latin typeface="+mj-lt"/>
              </a:rPr>
              <a:t>́ przez jezdnię </a:t>
            </a:r>
            <a:r>
              <a:rPr lang="pl-PL" sz="2400" dirty="0" err="1">
                <a:effectLst/>
                <a:latin typeface="+mj-lt"/>
              </a:rPr>
              <a:t>należy</a:t>
            </a:r>
            <a:r>
              <a:rPr lang="pl-PL" sz="2400" dirty="0">
                <a:effectLst/>
                <a:latin typeface="+mj-lt"/>
              </a:rPr>
              <a:t> zawsze po </a:t>
            </a:r>
            <a:r>
              <a:rPr lang="pl-PL" sz="2400" dirty="0" err="1">
                <a:effectLst/>
                <a:latin typeface="+mj-lt"/>
              </a:rPr>
              <a:t>przejściu</a:t>
            </a:r>
            <a:r>
              <a:rPr lang="pl-PL" sz="2400" dirty="0">
                <a:effectLst/>
                <a:latin typeface="+mj-lt"/>
              </a:rPr>
              <a:t> dla pieszych – wtedy pieszy ma </a:t>
            </a:r>
            <a:r>
              <a:rPr lang="pl-PL" sz="2400" dirty="0" err="1">
                <a:effectLst/>
                <a:latin typeface="+mj-lt"/>
              </a:rPr>
              <a:t>pierwszeństwo</a:t>
            </a:r>
            <a:r>
              <a:rPr lang="pl-PL" sz="2400" dirty="0">
                <a:effectLst/>
                <a:latin typeface="+mj-lt"/>
              </a:rPr>
              <a:t> przed pojazdem. </a:t>
            </a:r>
            <a:r>
              <a:rPr lang="pl-PL" sz="2400" dirty="0" err="1">
                <a:effectLst/>
                <a:latin typeface="+mj-lt"/>
              </a:rPr>
              <a:t>Przejścia</a:t>
            </a:r>
            <a:r>
              <a:rPr lang="pl-PL" sz="2400" dirty="0">
                <a:effectLst/>
                <a:latin typeface="+mj-lt"/>
              </a:rPr>
              <a:t> dla pieszych </a:t>
            </a:r>
            <a:r>
              <a:rPr lang="pl-PL" sz="2400" dirty="0" err="1">
                <a:effectLst/>
                <a:latin typeface="+mj-lt"/>
              </a:rPr>
              <a:t>sa</a:t>
            </a:r>
            <a:r>
              <a:rPr lang="pl-PL" sz="2400" dirty="0">
                <a:effectLst/>
                <a:latin typeface="+mj-lt"/>
              </a:rPr>
              <a:t>̨ zawsze specjalnie oznaczone znakami i namalowanymi pasami na jezdni. W bardziej ruchliwych miejscach </a:t>
            </a:r>
            <a:r>
              <a:rPr lang="pl-PL" sz="2400" dirty="0" err="1">
                <a:effectLst/>
                <a:latin typeface="+mj-lt"/>
              </a:rPr>
              <a:t>przejścia</a:t>
            </a:r>
            <a:r>
              <a:rPr lang="pl-PL" sz="2400" dirty="0">
                <a:effectLst/>
                <a:latin typeface="+mj-lt"/>
              </a:rPr>
              <a:t> </a:t>
            </a:r>
            <a:r>
              <a:rPr lang="pl-PL" sz="2400" dirty="0" err="1">
                <a:effectLst/>
                <a:latin typeface="+mj-lt"/>
              </a:rPr>
              <a:t>sa</a:t>
            </a:r>
            <a:r>
              <a:rPr lang="pl-PL" sz="2400" dirty="0">
                <a:effectLst/>
                <a:latin typeface="+mj-lt"/>
              </a:rPr>
              <a:t>̨ </a:t>
            </a:r>
            <a:r>
              <a:rPr lang="pl-PL" sz="2400" dirty="0" err="1">
                <a:effectLst/>
                <a:latin typeface="+mj-lt"/>
              </a:rPr>
              <a:t>wyposażone</a:t>
            </a:r>
            <a:r>
              <a:rPr lang="pl-PL" sz="2400" dirty="0">
                <a:effectLst/>
                <a:latin typeface="+mj-lt"/>
              </a:rPr>
              <a:t> w sygnalizację </a:t>
            </a:r>
            <a:r>
              <a:rPr lang="pl-PL" sz="2400" dirty="0" err="1">
                <a:effectLst/>
                <a:latin typeface="+mj-lt"/>
              </a:rPr>
              <a:t>świetlna</a:t>
            </a:r>
            <a:r>
              <a:rPr lang="pl-PL" sz="2400" dirty="0">
                <a:effectLst/>
                <a:latin typeface="+mj-lt"/>
              </a:rPr>
              <a:t>̨. </a:t>
            </a:r>
            <a:r>
              <a:rPr lang="pl-PL" sz="2400" dirty="0" err="1">
                <a:effectLst/>
                <a:latin typeface="+mj-lt"/>
              </a:rPr>
              <a:t>Światła</a:t>
            </a:r>
            <a:r>
              <a:rPr lang="pl-PL" sz="2400" dirty="0">
                <a:effectLst/>
                <a:latin typeface="+mj-lt"/>
              </a:rPr>
              <a:t> </a:t>
            </a:r>
            <a:r>
              <a:rPr lang="pl-PL" sz="2400" dirty="0" err="1">
                <a:effectLst/>
                <a:latin typeface="+mj-lt"/>
              </a:rPr>
              <a:t>pokazuja</a:t>
            </a:r>
            <a:r>
              <a:rPr lang="pl-PL" sz="2400" dirty="0">
                <a:effectLst/>
                <a:latin typeface="+mj-lt"/>
              </a:rPr>
              <a:t>̨ pieszemu moment, kiedy powinien </a:t>
            </a:r>
            <a:r>
              <a:rPr lang="pl-PL" sz="2400" dirty="0" err="1">
                <a:effectLst/>
                <a:latin typeface="+mj-lt"/>
              </a:rPr>
              <a:t>przejśc</a:t>
            </a:r>
            <a:r>
              <a:rPr lang="pl-PL" sz="2400" dirty="0">
                <a:effectLst/>
                <a:latin typeface="+mj-lt"/>
              </a:rPr>
              <a:t>́ przez jezdnię. Gdy sygnalizacji nie ma, trzeba samemu </a:t>
            </a:r>
            <a:r>
              <a:rPr lang="pl-PL" sz="2400" dirty="0" err="1">
                <a:effectLst/>
                <a:latin typeface="+mj-lt"/>
              </a:rPr>
              <a:t>zdecydowac</a:t>
            </a:r>
            <a:r>
              <a:rPr lang="pl-PL" sz="2400" dirty="0">
                <a:effectLst/>
                <a:latin typeface="+mj-lt"/>
              </a:rPr>
              <a:t>́, </a:t>
            </a:r>
            <a:r>
              <a:rPr lang="pl-PL" sz="2400" dirty="0" err="1">
                <a:effectLst/>
                <a:latin typeface="+mj-lt"/>
              </a:rPr>
              <a:t>który</a:t>
            </a:r>
            <a:r>
              <a:rPr lang="pl-PL" sz="2400" dirty="0">
                <a:effectLst/>
                <a:latin typeface="+mj-lt"/>
              </a:rPr>
              <a:t> moment jest najbezpieczniejszy. </a:t>
            </a:r>
            <a:endParaRPr lang="pl-PL" sz="2400" dirty="0">
              <a:latin typeface="+mj-lt"/>
            </a:endParaRPr>
          </a:p>
          <a:p>
            <a:endParaRPr lang="pl-GB" dirty="0"/>
          </a:p>
        </p:txBody>
      </p:sp>
    </p:spTree>
    <p:extLst>
      <p:ext uri="{BB962C8B-B14F-4D97-AF65-F5344CB8AC3E}">
        <p14:creationId xmlns:p14="http://schemas.microsoft.com/office/powerpoint/2010/main" val="77319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821E51-6458-9440-C06B-3BF53E1AE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100" b="1" dirty="0">
                <a:effectLst/>
              </a:rPr>
              <a:t>Mimo, </a:t>
            </a:r>
            <a:r>
              <a:rPr lang="pl-PL" sz="3100" b="1" dirty="0" err="1">
                <a:effectLst/>
              </a:rPr>
              <a:t>że</a:t>
            </a:r>
            <a:r>
              <a:rPr lang="pl-PL" sz="3100" b="1" dirty="0">
                <a:effectLst/>
              </a:rPr>
              <a:t> </a:t>
            </a:r>
            <a:r>
              <a:rPr lang="pl-PL" sz="3100" b="1" dirty="0" err="1">
                <a:effectLst/>
              </a:rPr>
              <a:t>światła</a:t>
            </a:r>
            <a:r>
              <a:rPr lang="pl-PL" sz="3100" b="1" dirty="0">
                <a:effectLst/>
              </a:rPr>
              <a:t> </a:t>
            </a:r>
            <a:r>
              <a:rPr lang="pl-PL" sz="3100" b="1" dirty="0" err="1">
                <a:effectLst/>
              </a:rPr>
              <a:t>pokazuja</a:t>
            </a:r>
            <a:r>
              <a:rPr lang="pl-PL" sz="3100" b="1" dirty="0">
                <a:effectLst/>
              </a:rPr>
              <a:t>̨, kiedy </a:t>
            </a:r>
            <a:r>
              <a:rPr lang="pl-PL" sz="3100" b="1" dirty="0" err="1">
                <a:effectLst/>
              </a:rPr>
              <a:t>przejśc</a:t>
            </a:r>
            <a:r>
              <a:rPr lang="pl-PL" sz="3100" b="1" dirty="0">
                <a:effectLst/>
              </a:rPr>
              <a:t>́ przez </a:t>
            </a:r>
            <a:r>
              <a:rPr lang="pl-PL" sz="3100" b="1" dirty="0" err="1">
                <a:effectLst/>
              </a:rPr>
              <a:t>droge</a:t>
            </a:r>
            <a:r>
              <a:rPr lang="pl-PL" sz="3100" b="1" dirty="0">
                <a:effectLst/>
              </a:rPr>
              <a:t>̨, trzeba </a:t>
            </a:r>
            <a:r>
              <a:rPr lang="pl-PL" sz="3100" b="1" dirty="0" err="1">
                <a:effectLst/>
              </a:rPr>
              <a:t>przestrzegac</a:t>
            </a:r>
            <a:r>
              <a:rPr lang="pl-PL" sz="3100" b="1" dirty="0">
                <a:effectLst/>
              </a:rPr>
              <a:t>́ kilku zasad: </a:t>
            </a:r>
            <a:br>
              <a:rPr lang="pl-PL" dirty="0"/>
            </a:br>
            <a:endParaRPr lang="pl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1573FF-F32F-C4D0-2F35-8C30F55A3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2141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sz="2400" b="1" dirty="0" err="1">
                <a:effectLst/>
                <a:latin typeface="+mj-lt"/>
              </a:rPr>
              <a:t>Czekając</a:t>
            </a:r>
            <a:r>
              <a:rPr lang="pl-PL" sz="2400" b="1" dirty="0">
                <a:effectLst/>
                <a:latin typeface="+mj-lt"/>
              </a:rPr>
              <a:t> na zapalenie </a:t>
            </a:r>
            <a:r>
              <a:rPr lang="pl-PL" sz="2400" b="1" dirty="0" err="1">
                <a:effectLst/>
                <a:latin typeface="+mj-lt"/>
              </a:rPr>
              <a:t>sie</a:t>
            </a:r>
            <a:r>
              <a:rPr lang="pl-PL" sz="2400" b="1" dirty="0">
                <a:effectLst/>
                <a:latin typeface="+mj-lt"/>
              </a:rPr>
              <a:t>̨ </a:t>
            </a:r>
            <a:r>
              <a:rPr lang="pl-PL" sz="2400" b="1" dirty="0" err="1">
                <a:effectLst/>
                <a:latin typeface="+mj-lt"/>
              </a:rPr>
              <a:t>światła</a:t>
            </a:r>
            <a:r>
              <a:rPr lang="pl-PL" sz="2400" b="1" dirty="0">
                <a:effectLst/>
                <a:latin typeface="+mj-lt"/>
              </a:rPr>
              <a:t> zielonego nie </a:t>
            </a:r>
            <a:r>
              <a:rPr lang="pl-PL" sz="2400" b="1" dirty="0" err="1">
                <a:effectLst/>
                <a:latin typeface="+mj-lt"/>
              </a:rPr>
              <a:t>można</a:t>
            </a:r>
            <a:r>
              <a:rPr lang="pl-PL" sz="2400" b="1" dirty="0">
                <a:effectLst/>
                <a:latin typeface="+mj-lt"/>
              </a:rPr>
              <a:t> </a:t>
            </a:r>
            <a:r>
              <a:rPr lang="pl-PL" sz="2400" b="1" dirty="0" err="1">
                <a:effectLst/>
                <a:latin typeface="+mj-lt"/>
              </a:rPr>
              <a:t>stac</a:t>
            </a:r>
            <a:r>
              <a:rPr lang="pl-PL" sz="2400" b="1" dirty="0">
                <a:effectLst/>
                <a:latin typeface="+mj-lt"/>
              </a:rPr>
              <a:t>́ blisko </a:t>
            </a:r>
            <a:r>
              <a:rPr lang="pl-PL" sz="2400" b="1" dirty="0" err="1">
                <a:effectLst/>
                <a:latin typeface="+mj-lt"/>
              </a:rPr>
              <a:t>krawędzi</a:t>
            </a:r>
            <a:r>
              <a:rPr lang="pl-PL" sz="2400" b="1" dirty="0">
                <a:effectLst/>
                <a:latin typeface="+mj-lt"/>
              </a:rPr>
              <a:t> chodnika.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 b="1" dirty="0">
                <a:effectLst/>
                <a:latin typeface="+mj-lt"/>
              </a:rPr>
              <a:t>Po zapaleniu </a:t>
            </a:r>
            <a:r>
              <a:rPr lang="pl-PL" sz="2400" b="1" dirty="0" err="1">
                <a:effectLst/>
                <a:latin typeface="+mj-lt"/>
              </a:rPr>
              <a:t>sie</a:t>
            </a:r>
            <a:r>
              <a:rPr lang="pl-PL" sz="2400" b="1" dirty="0">
                <a:effectLst/>
                <a:latin typeface="+mj-lt"/>
              </a:rPr>
              <a:t>̨ zielonego </a:t>
            </a:r>
            <a:r>
              <a:rPr lang="pl-PL" sz="2400" b="1" dirty="0" err="1">
                <a:effectLst/>
                <a:latin typeface="+mj-lt"/>
              </a:rPr>
              <a:t>światła</a:t>
            </a:r>
            <a:r>
              <a:rPr lang="pl-PL" sz="2400" b="1" dirty="0">
                <a:effectLst/>
                <a:latin typeface="+mj-lt"/>
              </a:rPr>
              <a:t> nie </a:t>
            </a:r>
            <a:r>
              <a:rPr lang="pl-PL" sz="2400" b="1" dirty="0" err="1">
                <a:effectLst/>
                <a:latin typeface="+mj-lt"/>
              </a:rPr>
              <a:t>należy</a:t>
            </a:r>
            <a:r>
              <a:rPr lang="pl-PL" sz="2400" b="1" dirty="0">
                <a:effectLst/>
                <a:latin typeface="+mj-lt"/>
              </a:rPr>
              <a:t> od razu </a:t>
            </a:r>
            <a:r>
              <a:rPr lang="pl-PL" sz="2400" b="1" dirty="0" err="1">
                <a:effectLst/>
                <a:latin typeface="+mj-lt"/>
              </a:rPr>
              <a:t>wchodzic</a:t>
            </a:r>
            <a:r>
              <a:rPr lang="pl-PL" sz="2400" b="1" dirty="0">
                <a:effectLst/>
                <a:latin typeface="+mj-lt"/>
              </a:rPr>
              <a:t>́ na jezdnię.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 dirty="0" err="1">
                <a:effectLst/>
                <a:latin typeface="+mj-lt"/>
              </a:rPr>
              <a:t>Należy</a:t>
            </a:r>
            <a:r>
              <a:rPr lang="pl-PL" sz="2400" dirty="0">
                <a:effectLst/>
                <a:latin typeface="+mj-lt"/>
              </a:rPr>
              <a:t> </a:t>
            </a:r>
            <a:r>
              <a:rPr lang="pl-PL" sz="2400" dirty="0" err="1">
                <a:effectLst/>
                <a:latin typeface="+mj-lt"/>
              </a:rPr>
              <a:t>upewnic</a:t>
            </a:r>
            <a:r>
              <a:rPr lang="pl-PL" sz="2400" dirty="0">
                <a:effectLst/>
                <a:latin typeface="+mj-lt"/>
              </a:rPr>
              <a:t>́ </a:t>
            </a:r>
            <a:r>
              <a:rPr lang="pl-PL" sz="2400" dirty="0" err="1">
                <a:effectLst/>
                <a:latin typeface="+mj-lt"/>
              </a:rPr>
              <a:t>sie</a:t>
            </a:r>
            <a:r>
              <a:rPr lang="pl-PL" sz="2400" dirty="0">
                <a:effectLst/>
                <a:latin typeface="+mj-lt"/>
              </a:rPr>
              <a:t>̨, </a:t>
            </a:r>
            <a:r>
              <a:rPr lang="pl-PL" sz="2400" dirty="0" err="1">
                <a:effectLst/>
                <a:latin typeface="+mj-lt"/>
              </a:rPr>
              <a:t>że</a:t>
            </a:r>
            <a:r>
              <a:rPr lang="pl-PL" sz="2400" dirty="0">
                <a:effectLst/>
                <a:latin typeface="+mj-lt"/>
              </a:rPr>
              <a:t> wszystkie pojazdy zjechały z </a:t>
            </a:r>
            <a:r>
              <a:rPr lang="pl-PL" sz="2400" dirty="0" err="1">
                <a:effectLst/>
                <a:latin typeface="+mj-lt"/>
              </a:rPr>
              <a:t>przejścia</a:t>
            </a:r>
            <a:r>
              <a:rPr lang="pl-PL" sz="2400" dirty="0">
                <a:effectLst/>
                <a:latin typeface="+mj-lt"/>
              </a:rPr>
              <a:t> dla pieszych.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 b="1" dirty="0">
                <a:effectLst/>
                <a:latin typeface="+mj-lt"/>
              </a:rPr>
              <a:t>Przez </a:t>
            </a:r>
            <a:r>
              <a:rPr lang="pl-PL" sz="2400" b="1" dirty="0" err="1">
                <a:effectLst/>
                <a:latin typeface="+mj-lt"/>
              </a:rPr>
              <a:t>droge</a:t>
            </a:r>
            <a:r>
              <a:rPr lang="pl-PL" sz="2400" b="1" dirty="0">
                <a:effectLst/>
                <a:latin typeface="+mj-lt"/>
              </a:rPr>
              <a:t>̨ nie wolno </a:t>
            </a:r>
            <a:r>
              <a:rPr lang="pl-PL" sz="2400" b="1" dirty="0" err="1">
                <a:effectLst/>
                <a:latin typeface="+mj-lt"/>
              </a:rPr>
              <a:t>przebiegac</a:t>
            </a:r>
            <a:r>
              <a:rPr lang="pl-PL" sz="2400" b="1" dirty="0">
                <a:effectLst/>
                <a:latin typeface="+mj-lt"/>
              </a:rPr>
              <a:t>́ ani </a:t>
            </a:r>
            <a:r>
              <a:rPr lang="pl-PL" sz="2400" b="1" dirty="0" err="1">
                <a:effectLst/>
                <a:latin typeface="+mj-lt"/>
              </a:rPr>
              <a:t>zatrzymywac</a:t>
            </a:r>
            <a:r>
              <a:rPr lang="pl-PL" sz="2400" b="1" dirty="0">
                <a:effectLst/>
                <a:latin typeface="+mj-lt"/>
              </a:rPr>
              <a:t>́ </a:t>
            </a:r>
            <a:r>
              <a:rPr lang="pl-PL" sz="2400" b="1" dirty="0" err="1">
                <a:effectLst/>
                <a:latin typeface="+mj-lt"/>
              </a:rPr>
              <a:t>sie</a:t>
            </a:r>
            <a:r>
              <a:rPr lang="pl-PL" sz="2400" b="1" dirty="0">
                <a:effectLst/>
                <a:latin typeface="+mj-lt"/>
              </a:rPr>
              <a:t>̨ na niej</a:t>
            </a:r>
            <a:r>
              <a:rPr lang="pl-PL" sz="2400" dirty="0">
                <a:effectLst/>
                <a:latin typeface="+mj-lt"/>
              </a:rPr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 dirty="0" err="1">
                <a:effectLst/>
                <a:latin typeface="+mj-lt"/>
              </a:rPr>
              <a:t>Należy</a:t>
            </a:r>
            <a:r>
              <a:rPr lang="pl-PL" sz="2400" dirty="0">
                <a:effectLst/>
                <a:latin typeface="+mj-lt"/>
              </a:rPr>
              <a:t> </a:t>
            </a:r>
            <a:r>
              <a:rPr lang="pl-PL" sz="2400" dirty="0" err="1">
                <a:effectLst/>
                <a:latin typeface="+mj-lt"/>
              </a:rPr>
              <a:t>przechodzic</a:t>
            </a:r>
            <a:r>
              <a:rPr lang="pl-PL" sz="2400" dirty="0">
                <a:effectLst/>
                <a:latin typeface="+mj-lt"/>
              </a:rPr>
              <a:t>́ szybkim, zdecydowanym krokiem.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 b="1" dirty="0">
                <a:effectLst/>
                <a:latin typeface="+mj-lt"/>
              </a:rPr>
              <a:t>Nie wolno </a:t>
            </a:r>
            <a:r>
              <a:rPr lang="pl-PL" sz="2400" b="1" dirty="0" err="1">
                <a:effectLst/>
                <a:latin typeface="+mj-lt"/>
              </a:rPr>
              <a:t>wchodzic</a:t>
            </a:r>
            <a:r>
              <a:rPr lang="pl-PL" sz="2400" b="1" dirty="0">
                <a:effectLst/>
                <a:latin typeface="+mj-lt"/>
              </a:rPr>
              <a:t>́ na </a:t>
            </a:r>
            <a:r>
              <a:rPr lang="pl-PL" sz="2400" b="1" dirty="0" err="1">
                <a:effectLst/>
                <a:latin typeface="+mj-lt"/>
              </a:rPr>
              <a:t>przejście</a:t>
            </a:r>
            <a:r>
              <a:rPr lang="pl-PL" sz="2400" b="1" dirty="0">
                <a:effectLst/>
                <a:latin typeface="+mj-lt"/>
              </a:rPr>
              <a:t> dla pieszych, gdy miga </a:t>
            </a:r>
            <a:r>
              <a:rPr lang="pl-PL" sz="2400" b="1" dirty="0" err="1">
                <a:effectLst/>
                <a:latin typeface="+mj-lt"/>
              </a:rPr>
              <a:t>światło</a:t>
            </a:r>
            <a:r>
              <a:rPr lang="pl-PL" sz="2400" b="1" dirty="0">
                <a:effectLst/>
                <a:latin typeface="+mj-lt"/>
              </a:rPr>
              <a:t> zielone lub, gdy dopiero </a:t>
            </a:r>
            <a:r>
              <a:rPr lang="pl-PL" sz="2400" b="1" dirty="0" err="1">
                <a:effectLst/>
                <a:latin typeface="+mj-lt"/>
              </a:rPr>
              <a:t>włączyło</a:t>
            </a:r>
            <a:r>
              <a:rPr lang="pl-PL" sz="2400" b="1" dirty="0">
                <a:effectLst/>
                <a:latin typeface="+mj-lt"/>
              </a:rPr>
              <a:t> </a:t>
            </a:r>
            <a:r>
              <a:rPr lang="pl-PL" sz="2400" b="1" dirty="0" err="1">
                <a:effectLst/>
                <a:latin typeface="+mj-lt"/>
              </a:rPr>
              <a:t>sie</a:t>
            </a:r>
            <a:r>
              <a:rPr lang="pl-PL" sz="2400" b="1" dirty="0">
                <a:effectLst/>
                <a:latin typeface="+mj-lt"/>
              </a:rPr>
              <a:t>̨ </a:t>
            </a:r>
            <a:r>
              <a:rPr lang="pl-PL" sz="2400" b="1" dirty="0" err="1">
                <a:effectLst/>
                <a:latin typeface="+mj-lt"/>
              </a:rPr>
              <a:t>światło</a:t>
            </a:r>
            <a:r>
              <a:rPr lang="pl-PL" sz="2400" b="1" dirty="0">
                <a:effectLst/>
                <a:latin typeface="+mj-lt"/>
              </a:rPr>
              <a:t> czerwone. </a:t>
            </a:r>
          </a:p>
          <a:p>
            <a:endParaRPr lang="pl-GB" dirty="0"/>
          </a:p>
        </p:txBody>
      </p:sp>
    </p:spTree>
    <p:extLst>
      <p:ext uri="{BB962C8B-B14F-4D97-AF65-F5344CB8AC3E}">
        <p14:creationId xmlns:p14="http://schemas.microsoft.com/office/powerpoint/2010/main" val="3861218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83DDDF-CCEB-B176-625D-9B741055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31229"/>
            <a:ext cx="10131425" cy="1429406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effectLst/>
              </a:rPr>
              <a:t>PRZEJŚCIE BEZ ŚWIATEŁ </a:t>
            </a:r>
            <a:br>
              <a:rPr lang="pl-PL" sz="3200" b="1" dirty="0"/>
            </a:br>
            <a:r>
              <a:rPr lang="pl-PL" sz="3200" b="1" dirty="0"/>
              <a:t>zasady</a:t>
            </a:r>
            <a:endParaRPr lang="pl-GB" sz="32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D397668-1E06-0CF9-93F7-033983448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60634"/>
            <a:ext cx="10131425" cy="4855779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pl-PL" sz="2900" dirty="0">
                <a:effectLst/>
                <a:latin typeface="+mj-lt"/>
              </a:rPr>
              <a:t>Przed </a:t>
            </a:r>
            <a:r>
              <a:rPr lang="pl-PL" sz="2900" dirty="0" err="1">
                <a:effectLst/>
                <a:latin typeface="+mj-lt"/>
              </a:rPr>
              <a:t>przejściem</a:t>
            </a:r>
            <a:r>
              <a:rPr lang="pl-PL" sz="2900" dirty="0">
                <a:effectLst/>
                <a:latin typeface="+mj-lt"/>
              </a:rPr>
              <a:t> zatrzymaj </a:t>
            </a:r>
            <a:r>
              <a:rPr lang="pl-PL" sz="2900" dirty="0" err="1">
                <a:effectLst/>
                <a:latin typeface="+mj-lt"/>
              </a:rPr>
              <a:t>sie</a:t>
            </a:r>
            <a:r>
              <a:rPr lang="pl-PL" sz="2900" dirty="0">
                <a:effectLst/>
                <a:latin typeface="+mj-lt"/>
              </a:rPr>
              <a:t>̨ przed jezdnią. Nie </a:t>
            </a:r>
            <a:r>
              <a:rPr lang="pl-PL" sz="2900" dirty="0" err="1">
                <a:effectLst/>
                <a:latin typeface="+mj-lt"/>
              </a:rPr>
              <a:t>stój</a:t>
            </a:r>
            <a:r>
              <a:rPr lang="pl-PL" sz="2900" dirty="0">
                <a:effectLst/>
                <a:latin typeface="+mj-lt"/>
              </a:rPr>
              <a:t> na </a:t>
            </a:r>
            <a:r>
              <a:rPr lang="pl-PL" sz="2900" dirty="0" err="1">
                <a:effectLst/>
                <a:latin typeface="+mj-lt"/>
              </a:rPr>
              <a:t>krawędzi</a:t>
            </a:r>
            <a:r>
              <a:rPr lang="pl-PL" sz="2900" dirty="0">
                <a:effectLst/>
                <a:latin typeface="+mj-lt"/>
              </a:rPr>
              <a:t> chodnika. 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pl-PL" sz="2900" dirty="0" err="1">
                <a:effectLst/>
                <a:latin typeface="+mj-lt"/>
              </a:rPr>
              <a:t>Spójrz</a:t>
            </a:r>
            <a:r>
              <a:rPr lang="pl-PL" sz="2900" dirty="0">
                <a:effectLst/>
                <a:latin typeface="+mj-lt"/>
              </a:rPr>
              <a:t> w lewą </a:t>
            </a:r>
            <a:r>
              <a:rPr lang="pl-PL" sz="2900" dirty="0" err="1">
                <a:effectLst/>
                <a:latin typeface="+mj-lt"/>
              </a:rPr>
              <a:t>strone</a:t>
            </a:r>
            <a:r>
              <a:rPr lang="pl-PL" sz="2900" dirty="0">
                <a:effectLst/>
                <a:latin typeface="+mj-lt"/>
              </a:rPr>
              <a:t>̨. 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pl-PL" sz="2900" dirty="0" err="1">
                <a:effectLst/>
                <a:latin typeface="+mj-lt"/>
              </a:rPr>
              <a:t>Spójrz</a:t>
            </a:r>
            <a:r>
              <a:rPr lang="pl-PL" sz="2900" dirty="0">
                <a:effectLst/>
                <a:latin typeface="+mj-lt"/>
              </a:rPr>
              <a:t> w prawą </a:t>
            </a:r>
            <a:r>
              <a:rPr lang="pl-PL" sz="2900" dirty="0" err="1">
                <a:effectLst/>
                <a:latin typeface="+mj-lt"/>
              </a:rPr>
              <a:t>strone</a:t>
            </a:r>
            <a:r>
              <a:rPr lang="pl-PL" sz="2900" dirty="0">
                <a:effectLst/>
                <a:latin typeface="+mj-lt"/>
              </a:rPr>
              <a:t>̨. 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pl-PL" sz="2900" dirty="0">
                <a:effectLst/>
                <a:latin typeface="+mj-lt"/>
              </a:rPr>
              <a:t>Ponownie popatrz w lewo. 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pl-PL" sz="2900" dirty="0" err="1">
                <a:effectLst/>
                <a:latin typeface="+mj-lt"/>
              </a:rPr>
              <a:t>Jeśli</a:t>
            </a:r>
            <a:r>
              <a:rPr lang="pl-PL" sz="2900" dirty="0">
                <a:effectLst/>
                <a:latin typeface="+mj-lt"/>
              </a:rPr>
              <a:t> nie </a:t>
            </a:r>
            <a:r>
              <a:rPr lang="pl-PL" sz="2900" dirty="0" err="1">
                <a:effectLst/>
                <a:latin typeface="+mj-lt"/>
              </a:rPr>
              <a:t>nadjeżdża</a:t>
            </a:r>
            <a:r>
              <a:rPr lang="pl-PL" sz="2900" dirty="0">
                <a:effectLst/>
                <a:latin typeface="+mj-lt"/>
              </a:rPr>
              <a:t> </a:t>
            </a:r>
            <a:r>
              <a:rPr lang="pl-PL" sz="2900" dirty="0" err="1">
                <a:effectLst/>
                <a:latin typeface="+mj-lt"/>
              </a:rPr>
              <a:t>żaden</a:t>
            </a:r>
            <a:r>
              <a:rPr lang="pl-PL" sz="2900" dirty="0">
                <a:effectLst/>
                <a:latin typeface="+mj-lt"/>
              </a:rPr>
              <a:t> pojazd, </a:t>
            </a:r>
            <a:r>
              <a:rPr lang="pl-PL" sz="2900" dirty="0" err="1">
                <a:effectLst/>
                <a:latin typeface="+mj-lt"/>
              </a:rPr>
              <a:t>możesz</a:t>
            </a:r>
            <a:r>
              <a:rPr lang="pl-PL" sz="2900" dirty="0">
                <a:effectLst/>
                <a:latin typeface="+mj-lt"/>
              </a:rPr>
              <a:t> </a:t>
            </a:r>
            <a:r>
              <a:rPr lang="pl-PL" sz="2900" dirty="0" err="1">
                <a:effectLst/>
                <a:latin typeface="+mj-lt"/>
              </a:rPr>
              <a:t>przejśc</a:t>
            </a:r>
            <a:r>
              <a:rPr lang="pl-PL" sz="2900" dirty="0">
                <a:effectLst/>
                <a:latin typeface="+mj-lt"/>
              </a:rPr>
              <a:t>́ przez jezdnię.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2900" b="1" dirty="0">
                <a:solidFill>
                  <a:srgbClr val="CC1619"/>
                </a:solidFill>
                <a:effectLst/>
                <a:latin typeface="+mj-lt"/>
              </a:rPr>
              <a:t>PAMIĘTAJ! </a:t>
            </a:r>
            <a:endParaRPr lang="pl-PL" sz="2900" dirty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pl-PL" sz="2900" b="1" dirty="0">
                <a:effectLst/>
                <a:latin typeface="+mj-lt"/>
              </a:rPr>
              <a:t>Nie </a:t>
            </a:r>
            <a:r>
              <a:rPr lang="pl-PL" sz="2900" b="1" dirty="0" err="1">
                <a:effectLst/>
                <a:latin typeface="+mj-lt"/>
              </a:rPr>
              <a:t>wchodz</a:t>
            </a:r>
            <a:r>
              <a:rPr lang="pl-PL" sz="2900" b="1" dirty="0">
                <a:effectLst/>
                <a:latin typeface="+mj-lt"/>
              </a:rPr>
              <a:t>́ gwałtownie na jezdnię.</a:t>
            </a:r>
          </a:p>
          <a:p>
            <a:pPr>
              <a:lnSpc>
                <a:spcPct val="120000"/>
              </a:lnSpc>
            </a:pPr>
            <a:r>
              <a:rPr lang="pl-PL" sz="2900" b="1" dirty="0">
                <a:effectLst/>
                <a:latin typeface="+mj-lt"/>
              </a:rPr>
              <a:t>Nie </a:t>
            </a:r>
            <a:r>
              <a:rPr lang="pl-PL" sz="2900" b="1" dirty="0" err="1">
                <a:effectLst/>
                <a:latin typeface="+mj-lt"/>
              </a:rPr>
              <a:t>wchodz</a:t>
            </a:r>
            <a:r>
              <a:rPr lang="pl-PL" sz="2900" b="1" dirty="0">
                <a:effectLst/>
                <a:latin typeface="+mj-lt"/>
              </a:rPr>
              <a:t>́ na </a:t>
            </a:r>
            <a:r>
              <a:rPr lang="pl-PL" sz="2900" b="1" dirty="0" err="1">
                <a:effectLst/>
                <a:latin typeface="+mj-lt"/>
              </a:rPr>
              <a:t>droge</a:t>
            </a:r>
            <a:r>
              <a:rPr lang="pl-PL" sz="2900" b="1" dirty="0">
                <a:effectLst/>
                <a:latin typeface="+mj-lt"/>
              </a:rPr>
              <a:t>̨, </a:t>
            </a:r>
            <a:r>
              <a:rPr lang="pl-PL" sz="2900" b="1" dirty="0" err="1">
                <a:effectLst/>
                <a:latin typeface="+mj-lt"/>
              </a:rPr>
              <a:t>jeśli</a:t>
            </a:r>
            <a:r>
              <a:rPr lang="pl-PL" sz="2900" b="1" dirty="0">
                <a:effectLst/>
                <a:latin typeface="+mj-lt"/>
              </a:rPr>
              <a:t> do </a:t>
            </a:r>
            <a:r>
              <a:rPr lang="pl-PL" sz="2900" b="1" dirty="0" err="1">
                <a:effectLst/>
                <a:latin typeface="+mj-lt"/>
              </a:rPr>
              <a:t>przejścia</a:t>
            </a:r>
            <a:r>
              <a:rPr lang="pl-PL" sz="2900" b="1" dirty="0">
                <a:effectLst/>
                <a:latin typeface="+mj-lt"/>
              </a:rPr>
              <a:t> </a:t>
            </a:r>
            <a:r>
              <a:rPr lang="pl-PL" sz="2900" b="1" dirty="0" err="1">
                <a:effectLst/>
                <a:latin typeface="+mj-lt"/>
              </a:rPr>
              <a:t>zbliża</a:t>
            </a:r>
            <a:r>
              <a:rPr lang="pl-PL" sz="2900" b="1" dirty="0">
                <a:effectLst/>
                <a:latin typeface="+mj-lt"/>
              </a:rPr>
              <a:t> </a:t>
            </a:r>
            <a:r>
              <a:rPr lang="pl-PL" sz="2900" b="1" dirty="0" err="1">
                <a:effectLst/>
                <a:latin typeface="+mj-lt"/>
              </a:rPr>
              <a:t>sie</a:t>
            </a:r>
            <a:r>
              <a:rPr lang="pl-PL" sz="2900" b="1" dirty="0">
                <a:effectLst/>
                <a:latin typeface="+mj-lt"/>
              </a:rPr>
              <a:t>̨ pojazd, nawet </a:t>
            </a:r>
            <a:r>
              <a:rPr lang="pl-PL" sz="2900" b="1" dirty="0" err="1">
                <a:effectLst/>
                <a:latin typeface="+mj-lt"/>
              </a:rPr>
              <a:t>jeśli</a:t>
            </a:r>
            <a:r>
              <a:rPr lang="pl-PL" sz="2900" b="1" dirty="0">
                <a:effectLst/>
                <a:latin typeface="+mj-lt"/>
              </a:rPr>
              <a:t> porusza </a:t>
            </a:r>
            <a:r>
              <a:rPr lang="pl-PL" sz="2900" b="1" dirty="0" err="1">
                <a:effectLst/>
                <a:latin typeface="+mj-lt"/>
              </a:rPr>
              <a:t>sie</a:t>
            </a:r>
            <a:r>
              <a:rPr lang="pl-PL" sz="2900" b="1" dirty="0">
                <a:effectLst/>
                <a:latin typeface="+mj-lt"/>
              </a:rPr>
              <a:t>̨ wolno</a:t>
            </a:r>
            <a:r>
              <a:rPr lang="pl-PL" sz="2900" dirty="0">
                <a:effectLst/>
                <a:latin typeface="+mj-lt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pl-PL" sz="2900" b="1" dirty="0">
                <a:effectLst/>
                <a:latin typeface="+mj-lt"/>
              </a:rPr>
              <a:t>Aby </a:t>
            </a:r>
            <a:r>
              <a:rPr lang="pl-PL" sz="2900" b="1" dirty="0" err="1">
                <a:effectLst/>
                <a:latin typeface="+mj-lt"/>
              </a:rPr>
              <a:t>byc</a:t>
            </a:r>
            <a:r>
              <a:rPr lang="pl-PL" sz="2900" b="1" dirty="0">
                <a:effectLst/>
                <a:latin typeface="+mj-lt"/>
              </a:rPr>
              <a:t>́ lepiej widocznym – </a:t>
            </a:r>
            <a:r>
              <a:rPr lang="pl-PL" sz="2900" b="1" dirty="0" err="1">
                <a:effectLst/>
                <a:latin typeface="+mj-lt"/>
              </a:rPr>
              <a:t>możesz</a:t>
            </a:r>
            <a:r>
              <a:rPr lang="pl-PL" sz="2900" b="1" dirty="0">
                <a:effectLst/>
                <a:latin typeface="+mj-lt"/>
              </a:rPr>
              <a:t> </a:t>
            </a:r>
            <a:r>
              <a:rPr lang="pl-PL" sz="2900" b="1" dirty="0" err="1">
                <a:effectLst/>
                <a:latin typeface="+mj-lt"/>
              </a:rPr>
              <a:t>podnieśc</a:t>
            </a:r>
            <a:r>
              <a:rPr lang="pl-PL" sz="2900" b="1" dirty="0">
                <a:effectLst/>
                <a:latin typeface="+mj-lt"/>
              </a:rPr>
              <a:t>́ </a:t>
            </a:r>
            <a:r>
              <a:rPr lang="pl-PL" sz="2900" b="1" dirty="0" err="1">
                <a:effectLst/>
                <a:latin typeface="+mj-lt"/>
              </a:rPr>
              <a:t>ręke</a:t>
            </a:r>
            <a:r>
              <a:rPr lang="pl-PL" sz="2900" b="1" dirty="0">
                <a:effectLst/>
                <a:latin typeface="+mj-lt"/>
              </a:rPr>
              <a:t>̨</a:t>
            </a:r>
            <a:r>
              <a:rPr lang="pl-PL" sz="2900" dirty="0">
                <a:effectLst/>
                <a:latin typeface="+mj-lt"/>
              </a:rPr>
              <a:t>. </a:t>
            </a:r>
            <a:r>
              <a:rPr lang="pl-PL" sz="2900" b="1" dirty="0">
                <a:effectLst/>
                <a:latin typeface="+mj-lt"/>
              </a:rPr>
              <a:t>Nigdy nie </a:t>
            </a:r>
            <a:r>
              <a:rPr lang="pl-PL" sz="2900" b="1" dirty="0" err="1">
                <a:effectLst/>
                <a:latin typeface="+mj-lt"/>
              </a:rPr>
              <a:t>przechodz</a:t>
            </a:r>
            <a:r>
              <a:rPr lang="pl-PL" sz="2900" b="1" dirty="0">
                <a:effectLst/>
                <a:latin typeface="+mj-lt"/>
              </a:rPr>
              <a:t>́ w miejscu, gdzie kierowcy nie </a:t>
            </a:r>
            <a:r>
              <a:rPr lang="pl-PL" sz="2900" b="1" dirty="0" err="1">
                <a:effectLst/>
                <a:latin typeface="+mj-lt"/>
              </a:rPr>
              <a:t>spodziewaja</a:t>
            </a:r>
            <a:r>
              <a:rPr lang="pl-PL" sz="2900" b="1" dirty="0">
                <a:effectLst/>
                <a:latin typeface="+mj-lt"/>
              </a:rPr>
              <a:t>̨ </a:t>
            </a:r>
            <a:r>
              <a:rPr lang="pl-PL" sz="2900" b="1" dirty="0" err="1">
                <a:effectLst/>
                <a:latin typeface="+mj-lt"/>
              </a:rPr>
              <a:t>sie</a:t>
            </a:r>
            <a:r>
              <a:rPr lang="pl-PL" sz="2900" b="1" dirty="0">
                <a:effectLst/>
                <a:latin typeface="+mj-lt"/>
              </a:rPr>
              <a:t>̨ pieszych</a:t>
            </a:r>
            <a:r>
              <a:rPr lang="pl-PL" sz="2900" dirty="0">
                <a:effectLst/>
                <a:latin typeface="+mj-lt"/>
              </a:rPr>
              <a:t>, np. tam gdzie barierki </a:t>
            </a:r>
            <a:r>
              <a:rPr lang="pl-PL" sz="2900" dirty="0" err="1">
                <a:effectLst/>
                <a:latin typeface="+mj-lt"/>
              </a:rPr>
              <a:t>oddzielaja</a:t>
            </a:r>
            <a:r>
              <a:rPr lang="pl-PL" sz="2900" dirty="0">
                <a:effectLst/>
                <a:latin typeface="+mj-lt"/>
              </a:rPr>
              <a:t>̨ jezdnię od chodnika. </a:t>
            </a:r>
            <a:endParaRPr lang="pl-PL" sz="2900" b="1" dirty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pl-PL" sz="2900" dirty="0" err="1">
                <a:effectLst/>
                <a:latin typeface="+mj-lt"/>
              </a:rPr>
              <a:t>Szczególnie</a:t>
            </a:r>
            <a:r>
              <a:rPr lang="pl-PL" sz="2900" dirty="0">
                <a:effectLst/>
                <a:latin typeface="+mj-lt"/>
              </a:rPr>
              <a:t> </a:t>
            </a:r>
            <a:r>
              <a:rPr lang="pl-PL" sz="2900" dirty="0" err="1">
                <a:effectLst/>
                <a:latin typeface="+mj-lt"/>
              </a:rPr>
              <a:t>uważaj</a:t>
            </a:r>
            <a:r>
              <a:rPr lang="pl-PL" sz="2900" dirty="0">
                <a:effectLst/>
                <a:latin typeface="+mj-lt"/>
              </a:rPr>
              <a:t> w czasie złej </a:t>
            </a:r>
            <a:r>
              <a:rPr lang="pl-PL" sz="2900" dirty="0" err="1">
                <a:effectLst/>
                <a:latin typeface="+mj-lt"/>
              </a:rPr>
              <a:t>widoczności</a:t>
            </a:r>
            <a:r>
              <a:rPr lang="pl-PL" sz="2900" dirty="0">
                <a:effectLst/>
                <a:latin typeface="+mj-lt"/>
              </a:rPr>
              <a:t>: deszczu, mgły oraz o zmroku. Kierowca wtedy </a:t>
            </a:r>
            <a:r>
              <a:rPr lang="pl-PL" sz="2900" dirty="0" err="1">
                <a:effectLst/>
                <a:latin typeface="+mj-lt"/>
              </a:rPr>
              <a:t>także</a:t>
            </a:r>
            <a:r>
              <a:rPr lang="pl-PL" sz="2900" dirty="0">
                <a:effectLst/>
                <a:latin typeface="+mj-lt"/>
              </a:rPr>
              <a:t> ma ograniczoną </a:t>
            </a:r>
            <a:r>
              <a:rPr lang="pl-PL" sz="2900" dirty="0" err="1">
                <a:effectLst/>
                <a:latin typeface="+mj-lt"/>
              </a:rPr>
              <a:t>widocznośc</a:t>
            </a:r>
            <a:r>
              <a:rPr lang="pl-PL" sz="2900" dirty="0">
                <a:effectLst/>
                <a:latin typeface="+mj-lt"/>
              </a:rPr>
              <a:t>́ i </a:t>
            </a:r>
            <a:r>
              <a:rPr lang="pl-PL" sz="2900" dirty="0" err="1">
                <a:effectLst/>
                <a:latin typeface="+mj-lt"/>
              </a:rPr>
              <a:t>później</a:t>
            </a:r>
            <a:r>
              <a:rPr lang="pl-PL" sz="2900" dirty="0">
                <a:effectLst/>
                <a:latin typeface="+mj-lt"/>
              </a:rPr>
              <a:t> </a:t>
            </a:r>
            <a:r>
              <a:rPr lang="pl-PL" sz="2900" dirty="0" err="1">
                <a:effectLst/>
                <a:latin typeface="+mj-lt"/>
              </a:rPr>
              <a:t>niz</a:t>
            </a:r>
            <a:r>
              <a:rPr lang="pl-PL" sz="2900" dirty="0">
                <a:effectLst/>
                <a:latin typeface="+mj-lt"/>
              </a:rPr>
              <a:t>̇ w </a:t>
            </a:r>
            <a:r>
              <a:rPr lang="pl-PL" sz="2900" dirty="0" err="1">
                <a:effectLst/>
                <a:latin typeface="+mj-lt"/>
              </a:rPr>
              <a:t>dzien</a:t>
            </a:r>
            <a:r>
              <a:rPr lang="pl-PL" sz="2900" dirty="0">
                <a:effectLst/>
                <a:latin typeface="+mj-lt"/>
              </a:rPr>
              <a:t>́ </a:t>
            </a:r>
            <a:r>
              <a:rPr lang="pl-PL" sz="2900" dirty="0" err="1">
                <a:effectLst/>
                <a:latin typeface="+mj-lt"/>
              </a:rPr>
              <a:t>zauważa</a:t>
            </a:r>
            <a:r>
              <a:rPr lang="pl-PL" sz="2900" dirty="0">
                <a:effectLst/>
                <a:latin typeface="+mj-lt"/>
              </a:rPr>
              <a:t> pieszego. </a:t>
            </a:r>
            <a:endParaRPr lang="pl-PL" sz="2900" dirty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pl-PL" sz="2900" dirty="0" err="1">
                <a:effectLst/>
                <a:latin typeface="+mj-lt"/>
              </a:rPr>
              <a:t>Jeśli</a:t>
            </a:r>
            <a:r>
              <a:rPr lang="pl-PL" sz="2900" dirty="0">
                <a:effectLst/>
                <a:latin typeface="+mj-lt"/>
              </a:rPr>
              <a:t> przechodzisz przez jezdnię dwupasmową zawsze </a:t>
            </a:r>
            <a:r>
              <a:rPr lang="pl-PL" sz="2900" b="1" dirty="0">
                <a:effectLst/>
                <a:latin typeface="+mj-lt"/>
              </a:rPr>
              <a:t>upewnij </a:t>
            </a:r>
            <a:r>
              <a:rPr lang="pl-PL" sz="2900" b="1" dirty="0" err="1">
                <a:effectLst/>
                <a:latin typeface="+mj-lt"/>
              </a:rPr>
              <a:t>sie</a:t>
            </a:r>
            <a:r>
              <a:rPr lang="pl-PL" sz="2900" b="1" dirty="0">
                <a:effectLst/>
                <a:latin typeface="+mj-lt"/>
              </a:rPr>
              <a:t>̨, czy przepuszczą </a:t>
            </a:r>
            <a:r>
              <a:rPr lang="pl-PL" sz="2900" b="1" dirty="0" err="1">
                <a:effectLst/>
                <a:latin typeface="+mj-lt"/>
              </a:rPr>
              <a:t>cie</a:t>
            </a:r>
            <a:r>
              <a:rPr lang="pl-PL" sz="2900" b="1" dirty="0">
                <a:effectLst/>
                <a:latin typeface="+mj-lt"/>
              </a:rPr>
              <a:t>̨ samochody </a:t>
            </a:r>
            <a:r>
              <a:rPr lang="pl-PL" sz="2900" b="1" dirty="0" err="1">
                <a:effectLst/>
                <a:latin typeface="+mj-lt"/>
              </a:rPr>
              <a:t>jadące</a:t>
            </a:r>
            <a:r>
              <a:rPr lang="pl-PL" sz="2900" b="1" dirty="0">
                <a:effectLst/>
                <a:latin typeface="+mj-lt"/>
              </a:rPr>
              <a:t> po obydwu pasach. </a:t>
            </a:r>
            <a:endParaRPr lang="pl-PL" sz="2900" dirty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pl-PL" sz="2900" b="1" dirty="0">
                <a:effectLst/>
                <a:latin typeface="+mj-lt"/>
              </a:rPr>
              <a:t>Noś elementy odblaskowe w </a:t>
            </a:r>
            <a:r>
              <a:rPr lang="pl-PL" sz="2900" b="1" dirty="0" err="1">
                <a:effectLst/>
                <a:latin typeface="+mj-lt"/>
              </a:rPr>
              <a:t>sposób</a:t>
            </a:r>
            <a:r>
              <a:rPr lang="pl-PL" sz="2900" b="1" dirty="0">
                <a:effectLst/>
                <a:latin typeface="+mj-lt"/>
              </a:rPr>
              <a:t> widoczny dla </a:t>
            </a:r>
            <a:r>
              <a:rPr lang="pl-PL" sz="2900" b="1" dirty="0" err="1">
                <a:effectLst/>
                <a:latin typeface="+mj-lt"/>
              </a:rPr>
              <a:t>kierowców</a:t>
            </a:r>
            <a:r>
              <a:rPr lang="pl-PL" sz="2900" dirty="0">
                <a:effectLst/>
                <a:latin typeface="+mj-lt"/>
              </a:rPr>
              <a:t>. </a:t>
            </a:r>
            <a:endParaRPr lang="pl-PL" sz="2900" dirty="0">
              <a:latin typeface="+mj-lt"/>
            </a:endParaRPr>
          </a:p>
          <a:p>
            <a:endParaRPr lang="pl-GB" dirty="0"/>
          </a:p>
        </p:txBody>
      </p:sp>
    </p:spTree>
    <p:extLst>
      <p:ext uri="{BB962C8B-B14F-4D97-AF65-F5344CB8AC3E}">
        <p14:creationId xmlns:p14="http://schemas.microsoft.com/office/powerpoint/2010/main" val="3784137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537341-6433-4948-E391-B62D0671D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743A1C-29A7-36FB-B2D0-35A9B5776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GB"/>
          </a:p>
        </p:txBody>
      </p:sp>
    </p:spTree>
    <p:extLst>
      <p:ext uri="{BB962C8B-B14F-4D97-AF65-F5344CB8AC3E}">
        <p14:creationId xmlns:p14="http://schemas.microsoft.com/office/powerpoint/2010/main" val="32539122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lepienie niebieskie">
  <a:themeElements>
    <a:clrScheme name="Sklepienie niebieski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Sklepienie niebieski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klepienie niebiesk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{05054295-1E38-1B49-A95E-ED9FFBAD4619}tf10001058</Template>
  <TotalTime>256</TotalTime>
  <Words>2265</Words>
  <Application>Microsoft Macintosh PowerPoint</Application>
  <PresentationFormat>Panoramiczny</PresentationFormat>
  <Paragraphs>140</Paragraphs>
  <Slides>32</Slides>
  <Notes>0</Notes>
  <HiddenSlides>0</HiddenSlides>
  <MMClips>5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YouTube Sans</vt:lpstr>
      <vt:lpstr>Sklepienie niebieskie</vt:lpstr>
      <vt:lpstr>       Mazowiecki Tydzień Bezpieczeństwa  11-19 maja 2023r. </vt:lpstr>
      <vt:lpstr>7 Światowy Tydzień Bezpieczeństwa  Ruchu Drogowego </vt:lpstr>
      <vt:lpstr>Prezentacja programu PowerPoint</vt:lpstr>
      <vt:lpstr>Bezpieczeństwo dzieci na drodze</vt:lpstr>
      <vt:lpstr>i. PORUSZANIE SIĘ PO DRODZE  </vt:lpstr>
      <vt:lpstr>ii. PRZECHODZENIE PRZEZ JEZDNIĘ </vt:lpstr>
      <vt:lpstr>Mimo, że światła pokazują, kiedy przejść przez drogę, trzeba przestrzegać kilku zasad:  </vt:lpstr>
      <vt:lpstr>PRZEJŚCIE BEZ ŚWIATEŁ  zasady</vt:lpstr>
      <vt:lpstr>Prezentacja programu PowerPoint</vt:lpstr>
      <vt:lpstr>Bezpieczeństwo dzieci na drodze </vt:lpstr>
      <vt:lpstr>iii. BEZPIECZNA JAZDA NA ROWERZE  </vt:lpstr>
      <vt:lpstr>zasady prawidłowej jazdy na rowerze </vt:lpstr>
      <vt:lpstr>Elementarz bezpiecznego poruszania się na rowerze, rolkach i hulajnodze </vt:lpstr>
      <vt:lpstr>BEZPIECZEŃSTWO W SZKOLE  </vt:lpstr>
      <vt:lpstr>i. W klasie </vt:lpstr>
      <vt:lpstr>ii. Na przerwie </vt:lpstr>
      <vt:lpstr>Prezentacja programu PowerPoint</vt:lpstr>
      <vt:lpstr>i. Gdy nie ma Rodziców  zasady </vt:lpstr>
      <vt:lpstr>Sytuacje niebezpieczne  Numery alarmowe:  </vt:lpstr>
      <vt:lpstr>Jeżeli osoba dorosła, pod której opieką znajduje się, straci przytomność, powinniśmy zadzwonić pod numer 112 lub 999.  </vt:lpstr>
      <vt:lpstr>,,Bezpieczeństwo w domu” </vt:lpstr>
      <vt:lpstr>Prezentacja programu PowerPoint</vt:lpstr>
      <vt:lpstr>Prezentacja programu PowerPoint</vt:lpstr>
      <vt:lpstr>zasad bezpiecznego korzystania z Internetu</vt:lpstr>
      <vt:lpstr>,,10 zasad bezpiecznego korzystania z Internetu’’</vt:lpstr>
      <vt:lpstr>Zabawy na podwórku</vt:lpstr>
      <vt:lpstr>Podstawowe zasady</vt:lpstr>
      <vt:lpstr>Bezpieczne wakacje </vt:lpstr>
      <vt:lpstr>I. Bezpiecznie na kolonii i wycieczce  </vt:lpstr>
      <vt:lpstr>ii. Bezpiecznie nad wodą </vt:lpstr>
      <vt:lpstr>EduKredka – ,,Bezpieczne wakacje”  </vt:lpstr>
      <vt:lpstr>Bibliografia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Mazowiecki Tydzień Bezpieczeństwa  11-19 maja 2023r. </dc:title>
  <dc:creator>Pytel Olga opp13677</dc:creator>
  <cp:lastModifiedBy>Pytel Olga opp13677</cp:lastModifiedBy>
  <cp:revision>4</cp:revision>
  <dcterms:created xsi:type="dcterms:W3CDTF">2023-05-09T16:34:17Z</dcterms:created>
  <dcterms:modified xsi:type="dcterms:W3CDTF">2023-05-09T20:51:06Z</dcterms:modified>
</cp:coreProperties>
</file>