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38"/>
  </p:notesMasterIdLst>
  <p:sldIdLst>
    <p:sldId id="256" r:id="rId3"/>
    <p:sldId id="259" r:id="rId4"/>
    <p:sldId id="2375" r:id="rId5"/>
    <p:sldId id="282" r:id="rId6"/>
    <p:sldId id="261" r:id="rId7"/>
    <p:sldId id="262" r:id="rId8"/>
    <p:sldId id="260" r:id="rId9"/>
    <p:sldId id="263" r:id="rId10"/>
    <p:sldId id="2366" r:id="rId11"/>
    <p:sldId id="264" r:id="rId12"/>
    <p:sldId id="265" r:id="rId13"/>
    <p:sldId id="269" r:id="rId14"/>
    <p:sldId id="270" r:id="rId15"/>
    <p:sldId id="2379" r:id="rId16"/>
    <p:sldId id="2381" r:id="rId17"/>
    <p:sldId id="284" r:id="rId18"/>
    <p:sldId id="2386" r:id="rId19"/>
    <p:sldId id="2387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91" r:id="rId29"/>
    <p:sldId id="287" r:id="rId30"/>
    <p:sldId id="288" r:id="rId31"/>
    <p:sldId id="290" r:id="rId32"/>
    <p:sldId id="289" r:id="rId33"/>
    <p:sldId id="279" r:id="rId34"/>
    <p:sldId id="280" r:id="rId35"/>
    <p:sldId id="281" r:id="rId36"/>
    <p:sldId id="28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6327"/>
  </p:normalViewPr>
  <p:slideViewPr>
    <p:cSldViewPr snapToGrid="0">
      <p:cViewPr varScale="1">
        <p:scale>
          <a:sx n="113" d="100"/>
          <a:sy n="113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cke.gov.pl/images/_EGZAMIN_MATURALNY_OD_2023/komunikaty/2024/20230817%20E8_EM_24%20Komunikat%20o%20przyborach%20FIN.pdf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cke.gov.pl/images/_EGZAMIN_MATURALNY_OD_2023/komunikaty/2024/20230817%20E8_EM_24%20Komunikat%20o%20przyborach%20FIN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E4642A-869D-4D89-A959-E58881CF7CF5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FF3A2-A016-41D7-98D5-65DB491A2104}">
      <dgm:prSet custT="1"/>
      <dgm:spPr/>
      <dgm:t>
        <a:bodyPr/>
        <a:lstStyle/>
        <a:p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Każdy zdający powinien mieć na egzaminie z każdego przedmiotu długopis (lub pióro)</a:t>
          </a:r>
          <a:b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2200" b="1" u="sng" dirty="0">
              <a:latin typeface="Calibri" panose="020F0502020204030204" pitchFamily="34" charset="0"/>
              <a:cs typeface="Calibri" panose="020F0502020204030204" pitchFamily="34" charset="0"/>
            </a:rPr>
            <a:t>czarnym tuszem (atramentem)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przeznaczony do zapisywania rozwiązań (odpowiedzi). Rysunki – jeżeli trzeba je wykonać – zdający wykonują długopisem. </a:t>
          </a:r>
          <a:r>
            <a:rPr lang="pl-PL" sz="2200" b="1" u="sng" dirty="0">
              <a:latin typeface="Calibri" panose="020F0502020204030204" pitchFamily="34" charset="0"/>
              <a:cs typeface="Calibri" panose="020F0502020204030204" pitchFamily="34" charset="0"/>
            </a:rPr>
            <a:t>Nie wykonuje się rysunków ołówkiem. </a:t>
          </a:r>
          <a:endParaRPr lang="en-US" sz="2200" b="1" u="sng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196D2F-F2C6-4A22-B134-86FB9DF21301}" type="parTrans" cxnId="{7BEA7DFC-22B2-4B6E-BF4E-6EAA7B158F56}">
      <dgm:prSet/>
      <dgm:spPr/>
      <dgm:t>
        <a:bodyPr/>
        <a:lstStyle/>
        <a:p>
          <a:endParaRPr lang="en-US"/>
        </a:p>
      </dgm:t>
    </dgm:pt>
    <dgm:pt modelId="{0721F8CC-35D1-441C-81E9-4DE8FE79819E}" type="sibTrans" cxnId="{7BEA7DFC-22B2-4B6E-BF4E-6EAA7B158F56}">
      <dgm:prSet/>
      <dgm:spPr/>
      <dgm:t>
        <a:bodyPr/>
        <a:lstStyle/>
        <a:p>
          <a:endParaRPr lang="en-US"/>
        </a:p>
      </dgm:t>
    </dgm:pt>
    <dgm:pt modelId="{ABBAED4F-2B62-4B3F-90FC-CDAC2831F0A0}">
      <dgm:prSet custT="1"/>
      <dgm:spPr/>
      <dgm:t>
        <a:bodyPr/>
        <a:lstStyle/>
        <a:p>
          <a:pPr algn="ctr"/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Publikacje zapewnia zdającym szkoła. Można je również pobrać ze strony internetowej Centralnej Komisji Egzaminacyjnej i okręgowych komisji egzaminacyjnych. </a:t>
          </a:r>
        </a:p>
        <a:p>
          <a:pPr algn="ctr"/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/>
            </a:rPr>
            <a:t>Komunikat dyrektora CKE w sprawie materiałów i przyborów pomocniczych</a:t>
          </a:r>
          <a:endParaRPr lang="en-US" sz="2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E8A6AF-4EC4-4538-907E-F1CDB90B5814}" type="parTrans" cxnId="{E7BCE696-5C0C-4C39-96C2-E05C616C1140}">
      <dgm:prSet/>
      <dgm:spPr/>
      <dgm:t>
        <a:bodyPr/>
        <a:lstStyle/>
        <a:p>
          <a:endParaRPr lang="en-US"/>
        </a:p>
      </dgm:t>
    </dgm:pt>
    <dgm:pt modelId="{DFFD1C6F-224D-46AB-8E9A-75E0535C701D}" type="sibTrans" cxnId="{E7BCE696-5C0C-4C39-96C2-E05C616C1140}">
      <dgm:prSet/>
      <dgm:spPr/>
      <dgm:t>
        <a:bodyPr/>
        <a:lstStyle/>
        <a:p>
          <a:endParaRPr lang="en-US"/>
        </a:p>
      </dgm:t>
    </dgm:pt>
    <dgm:pt modelId="{98C6A132-35F2-084E-9AD1-F93E8F28B408}" type="pres">
      <dgm:prSet presAssocID="{B5E4642A-869D-4D89-A959-E58881CF7C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CF16CD-DA4A-E540-BC97-855AD8D01382}" type="pres">
      <dgm:prSet presAssocID="{FEDFF3A2-A016-41D7-98D5-65DB491A2104}" presName="hierRoot1" presStyleCnt="0"/>
      <dgm:spPr/>
    </dgm:pt>
    <dgm:pt modelId="{B2FCCFE5-1176-4C4B-B68A-1BA5F29CC31C}" type="pres">
      <dgm:prSet presAssocID="{FEDFF3A2-A016-41D7-98D5-65DB491A2104}" presName="composite" presStyleCnt="0"/>
      <dgm:spPr/>
    </dgm:pt>
    <dgm:pt modelId="{3407E0EF-6CD4-1C46-BC9D-7B8AC3B8C574}" type="pres">
      <dgm:prSet presAssocID="{FEDFF3A2-A016-41D7-98D5-65DB491A2104}" presName="background" presStyleLbl="node0" presStyleIdx="0" presStyleCnt="2"/>
      <dgm:spPr/>
    </dgm:pt>
    <dgm:pt modelId="{5990E706-8369-954E-BFE2-E60B30A10DCD}" type="pres">
      <dgm:prSet presAssocID="{FEDFF3A2-A016-41D7-98D5-65DB491A2104}" presName="text" presStyleLbl="fgAcc0" presStyleIdx="0" presStyleCnt="2">
        <dgm:presLayoutVars>
          <dgm:chPref val="3"/>
        </dgm:presLayoutVars>
      </dgm:prSet>
      <dgm:spPr/>
    </dgm:pt>
    <dgm:pt modelId="{0F1F8FDA-BFD3-A947-B598-C93E65B99B5E}" type="pres">
      <dgm:prSet presAssocID="{FEDFF3A2-A016-41D7-98D5-65DB491A2104}" presName="hierChild2" presStyleCnt="0"/>
      <dgm:spPr/>
    </dgm:pt>
    <dgm:pt modelId="{1D042342-9067-634C-BACD-7C3357ED6181}" type="pres">
      <dgm:prSet presAssocID="{ABBAED4F-2B62-4B3F-90FC-CDAC2831F0A0}" presName="hierRoot1" presStyleCnt="0"/>
      <dgm:spPr/>
    </dgm:pt>
    <dgm:pt modelId="{B04C43A6-6F85-B349-B760-AE62B162D2BE}" type="pres">
      <dgm:prSet presAssocID="{ABBAED4F-2B62-4B3F-90FC-CDAC2831F0A0}" presName="composite" presStyleCnt="0"/>
      <dgm:spPr/>
    </dgm:pt>
    <dgm:pt modelId="{521DCAAF-8D29-5045-AB70-E8497C7D0963}" type="pres">
      <dgm:prSet presAssocID="{ABBAED4F-2B62-4B3F-90FC-CDAC2831F0A0}" presName="background" presStyleLbl="node0" presStyleIdx="1" presStyleCnt="2"/>
      <dgm:spPr/>
    </dgm:pt>
    <dgm:pt modelId="{124993E2-4DAD-6E4D-A34E-BC22FE18638F}" type="pres">
      <dgm:prSet presAssocID="{ABBAED4F-2B62-4B3F-90FC-CDAC2831F0A0}" presName="text" presStyleLbl="fgAcc0" presStyleIdx="1" presStyleCnt="2">
        <dgm:presLayoutVars>
          <dgm:chPref val="3"/>
        </dgm:presLayoutVars>
      </dgm:prSet>
      <dgm:spPr/>
    </dgm:pt>
    <dgm:pt modelId="{51D4728E-EE5C-6E42-8EE0-43162E80C1B3}" type="pres">
      <dgm:prSet presAssocID="{ABBAED4F-2B62-4B3F-90FC-CDAC2831F0A0}" presName="hierChild2" presStyleCnt="0"/>
      <dgm:spPr/>
    </dgm:pt>
  </dgm:ptLst>
  <dgm:cxnLst>
    <dgm:cxn modelId="{35940196-8919-F44F-9211-F02ED6E4FEC9}" type="presOf" srcId="{B5E4642A-869D-4D89-A959-E58881CF7CF5}" destId="{98C6A132-35F2-084E-9AD1-F93E8F28B408}" srcOrd="0" destOrd="0" presId="urn:microsoft.com/office/officeart/2005/8/layout/hierarchy1"/>
    <dgm:cxn modelId="{E7BCE696-5C0C-4C39-96C2-E05C616C1140}" srcId="{B5E4642A-869D-4D89-A959-E58881CF7CF5}" destId="{ABBAED4F-2B62-4B3F-90FC-CDAC2831F0A0}" srcOrd="1" destOrd="0" parTransId="{BDE8A6AF-4EC4-4538-907E-F1CDB90B5814}" sibTransId="{DFFD1C6F-224D-46AB-8E9A-75E0535C701D}"/>
    <dgm:cxn modelId="{32D2BDDD-2A68-684D-8327-A77D874E468C}" type="presOf" srcId="{ABBAED4F-2B62-4B3F-90FC-CDAC2831F0A0}" destId="{124993E2-4DAD-6E4D-A34E-BC22FE18638F}" srcOrd="0" destOrd="0" presId="urn:microsoft.com/office/officeart/2005/8/layout/hierarchy1"/>
    <dgm:cxn modelId="{D3BEA4E6-FB8C-2F40-A322-BB16AA09D773}" type="presOf" srcId="{FEDFF3A2-A016-41D7-98D5-65DB491A2104}" destId="{5990E706-8369-954E-BFE2-E60B30A10DCD}" srcOrd="0" destOrd="0" presId="urn:microsoft.com/office/officeart/2005/8/layout/hierarchy1"/>
    <dgm:cxn modelId="{7BEA7DFC-22B2-4B6E-BF4E-6EAA7B158F56}" srcId="{B5E4642A-869D-4D89-A959-E58881CF7CF5}" destId="{FEDFF3A2-A016-41D7-98D5-65DB491A2104}" srcOrd="0" destOrd="0" parTransId="{A6196D2F-F2C6-4A22-B134-86FB9DF21301}" sibTransId="{0721F8CC-35D1-441C-81E9-4DE8FE79819E}"/>
    <dgm:cxn modelId="{AC5632A4-5002-0346-9078-D75FD1597127}" type="presParOf" srcId="{98C6A132-35F2-084E-9AD1-F93E8F28B408}" destId="{5ACF16CD-DA4A-E540-BC97-855AD8D01382}" srcOrd="0" destOrd="0" presId="urn:microsoft.com/office/officeart/2005/8/layout/hierarchy1"/>
    <dgm:cxn modelId="{B0AED44C-4A49-9E4E-BB04-6B8EE6710B95}" type="presParOf" srcId="{5ACF16CD-DA4A-E540-BC97-855AD8D01382}" destId="{B2FCCFE5-1176-4C4B-B68A-1BA5F29CC31C}" srcOrd="0" destOrd="0" presId="urn:microsoft.com/office/officeart/2005/8/layout/hierarchy1"/>
    <dgm:cxn modelId="{AEB01D76-BAE0-D148-961D-99855979E8C5}" type="presParOf" srcId="{B2FCCFE5-1176-4C4B-B68A-1BA5F29CC31C}" destId="{3407E0EF-6CD4-1C46-BC9D-7B8AC3B8C574}" srcOrd="0" destOrd="0" presId="urn:microsoft.com/office/officeart/2005/8/layout/hierarchy1"/>
    <dgm:cxn modelId="{07C0B5CB-0C52-6948-ABC9-A471B3E691AA}" type="presParOf" srcId="{B2FCCFE5-1176-4C4B-B68A-1BA5F29CC31C}" destId="{5990E706-8369-954E-BFE2-E60B30A10DCD}" srcOrd="1" destOrd="0" presId="urn:microsoft.com/office/officeart/2005/8/layout/hierarchy1"/>
    <dgm:cxn modelId="{59A6B06D-914C-A641-9C85-C1296C409F0D}" type="presParOf" srcId="{5ACF16CD-DA4A-E540-BC97-855AD8D01382}" destId="{0F1F8FDA-BFD3-A947-B598-C93E65B99B5E}" srcOrd="1" destOrd="0" presId="urn:microsoft.com/office/officeart/2005/8/layout/hierarchy1"/>
    <dgm:cxn modelId="{02350E1E-47FD-884E-BA1A-BA60216F2BE1}" type="presParOf" srcId="{98C6A132-35F2-084E-9AD1-F93E8F28B408}" destId="{1D042342-9067-634C-BACD-7C3357ED6181}" srcOrd="1" destOrd="0" presId="urn:microsoft.com/office/officeart/2005/8/layout/hierarchy1"/>
    <dgm:cxn modelId="{B0FECA4A-F80B-7E4D-AED0-679B0DA3A7A7}" type="presParOf" srcId="{1D042342-9067-634C-BACD-7C3357ED6181}" destId="{B04C43A6-6F85-B349-B760-AE62B162D2BE}" srcOrd="0" destOrd="0" presId="urn:microsoft.com/office/officeart/2005/8/layout/hierarchy1"/>
    <dgm:cxn modelId="{6E2E9F12-D7E6-7A41-9F1D-E6DF78448EF8}" type="presParOf" srcId="{B04C43A6-6F85-B349-B760-AE62B162D2BE}" destId="{521DCAAF-8D29-5045-AB70-E8497C7D0963}" srcOrd="0" destOrd="0" presId="urn:microsoft.com/office/officeart/2005/8/layout/hierarchy1"/>
    <dgm:cxn modelId="{749A94F8-5918-D544-A5EE-E3420365E2BF}" type="presParOf" srcId="{B04C43A6-6F85-B349-B760-AE62B162D2BE}" destId="{124993E2-4DAD-6E4D-A34E-BC22FE18638F}" srcOrd="1" destOrd="0" presId="urn:microsoft.com/office/officeart/2005/8/layout/hierarchy1"/>
    <dgm:cxn modelId="{7B726707-8E4F-D045-A3B4-CD760730CB72}" type="presParOf" srcId="{1D042342-9067-634C-BACD-7C3357ED6181}" destId="{51D4728E-EE5C-6E42-8EE0-43162E80C1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8598E9-52FB-403C-BBE3-EC664806728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9B41E9D7-2539-4CE0-A5FA-ECF53D6ECC45}">
      <dgm:prSet/>
      <dgm:spPr/>
      <dgm:t>
        <a:bodyPr/>
        <a:lstStyle/>
        <a:p>
          <a:r>
            <a:rPr lang="pl-PL" b="1" dirty="0">
              <a:latin typeface="Montserrat" panose="00000500000000000000" pitchFamily="2" charset="-18"/>
            </a:rPr>
            <a:t>obliczanie:</a:t>
          </a:r>
        </a:p>
      </dgm:t>
    </dgm:pt>
    <dgm:pt modelId="{7CA83452-589D-4E69-89B2-7FB902E0552A}" type="parTrans" cxnId="{6E0433C4-30BA-4B2D-90BD-9EE68F8C21D1}">
      <dgm:prSet/>
      <dgm:spPr/>
      <dgm:t>
        <a:bodyPr/>
        <a:lstStyle/>
        <a:p>
          <a:endParaRPr lang="pl-PL"/>
        </a:p>
      </dgm:t>
    </dgm:pt>
    <dgm:pt modelId="{58405802-8F29-41AD-B1D3-E4E898E905FF}" type="sibTrans" cxnId="{6E0433C4-30BA-4B2D-90BD-9EE68F8C21D1}">
      <dgm:prSet/>
      <dgm:spPr/>
      <dgm:t>
        <a:bodyPr/>
        <a:lstStyle/>
        <a:p>
          <a:endParaRPr lang="pl-PL"/>
        </a:p>
      </dgm:t>
    </dgm:pt>
    <dgm:pt modelId="{44BB9E6D-6502-4E9B-9C8E-B3BA705901C9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wartości funkcji logarytmicznych</a:t>
          </a:r>
        </a:p>
      </dgm:t>
    </dgm:pt>
    <dgm:pt modelId="{C4363846-22D6-4E4C-B2B1-CD12A8D29C6D}" type="parTrans" cxnId="{76FBB1C1-68C7-4CF4-BEF4-46365DEFF83C}">
      <dgm:prSet/>
      <dgm:spPr/>
      <dgm:t>
        <a:bodyPr/>
        <a:lstStyle/>
        <a:p>
          <a:endParaRPr lang="pl-PL"/>
        </a:p>
      </dgm:t>
    </dgm:pt>
    <dgm:pt modelId="{317B5A04-F479-4DF3-A5CE-BAC7706388BC}" type="sibTrans" cxnId="{76FBB1C1-68C7-4CF4-BEF4-46365DEFF83C}">
      <dgm:prSet/>
      <dgm:spPr/>
      <dgm:t>
        <a:bodyPr/>
        <a:lstStyle/>
        <a:p>
          <a:endParaRPr lang="pl-PL"/>
        </a:p>
      </dgm:t>
    </dgm:pt>
    <dgm:pt modelId="{21FFED93-E1C5-415A-8C28-7AA4979B0FEB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wartości funkcji trygonometrycznych </a:t>
          </a:r>
          <a:br>
            <a:rPr lang="pl-PL" dirty="0">
              <a:latin typeface="Montserrat" panose="00000500000000000000" pitchFamily="2" charset="-18"/>
            </a:rPr>
          </a:br>
          <a:r>
            <a:rPr lang="pl-PL" dirty="0">
              <a:latin typeface="Montserrat" panose="00000500000000000000" pitchFamily="2" charset="-18"/>
            </a:rPr>
            <a:t>(i odwrotnych do nich)</a:t>
          </a:r>
        </a:p>
      </dgm:t>
    </dgm:pt>
    <dgm:pt modelId="{29E65753-8B3D-4C5F-A692-030FCAD190BF}" type="parTrans" cxnId="{181B086B-15FB-4256-B4DF-36E9E7D97186}">
      <dgm:prSet/>
      <dgm:spPr/>
      <dgm:t>
        <a:bodyPr/>
        <a:lstStyle/>
        <a:p>
          <a:endParaRPr lang="pl-PL"/>
        </a:p>
      </dgm:t>
    </dgm:pt>
    <dgm:pt modelId="{45FCD3CC-F902-4F28-BE38-E5170AF4D8C1}" type="sibTrans" cxnId="{181B086B-15FB-4256-B4DF-36E9E7D97186}">
      <dgm:prSet/>
      <dgm:spPr/>
      <dgm:t>
        <a:bodyPr/>
        <a:lstStyle/>
        <a:p>
          <a:endParaRPr lang="pl-PL"/>
        </a:p>
      </dgm:t>
    </dgm:pt>
    <dgm:pt modelId="{F3C35D36-54A9-4A37-9457-1BA2BA7E282A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wartości potęg o dowolnym wykładniku rzeczywistym</a:t>
          </a:r>
        </a:p>
      </dgm:t>
    </dgm:pt>
    <dgm:pt modelId="{FEC0CCF1-8CA6-4A9E-B184-84C3A1AB4152}" type="parTrans" cxnId="{B83AB19B-D703-4A4A-98C9-075DFBD776EE}">
      <dgm:prSet/>
      <dgm:spPr/>
      <dgm:t>
        <a:bodyPr/>
        <a:lstStyle/>
        <a:p>
          <a:endParaRPr lang="pl-PL"/>
        </a:p>
      </dgm:t>
    </dgm:pt>
    <dgm:pt modelId="{DA295F9A-736B-4359-9F67-C4ACB90AC51E}" type="sibTrans" cxnId="{B83AB19B-D703-4A4A-98C9-075DFBD776EE}">
      <dgm:prSet/>
      <dgm:spPr/>
      <dgm:t>
        <a:bodyPr/>
        <a:lstStyle/>
        <a:p>
          <a:endParaRPr lang="pl-PL"/>
        </a:p>
      </dgm:t>
    </dgm:pt>
    <dgm:pt modelId="{8E26DC1E-3EAC-4F89-870D-34B339382E79}">
      <dgm:prSet/>
      <dgm:spPr/>
      <dgm:t>
        <a:bodyPr/>
        <a:lstStyle/>
        <a:p>
          <a:r>
            <a:rPr lang="pl-PL" b="1" dirty="0">
              <a:latin typeface="Montserrat" panose="00000500000000000000" pitchFamily="2" charset="-18"/>
            </a:rPr>
            <a:t>wykonywanie dowolnych obliczeń matematycznych</a:t>
          </a:r>
        </a:p>
      </dgm:t>
    </dgm:pt>
    <dgm:pt modelId="{0C112F08-5B15-44A4-BAF3-795837790FD8}" type="parTrans" cxnId="{30E602EC-C9ED-4E30-A8B6-DC2527B85263}">
      <dgm:prSet/>
      <dgm:spPr/>
      <dgm:t>
        <a:bodyPr/>
        <a:lstStyle/>
        <a:p>
          <a:endParaRPr lang="pl-PL"/>
        </a:p>
      </dgm:t>
    </dgm:pt>
    <dgm:pt modelId="{F3D303F4-7FC0-465A-BF64-75F1151112C5}" type="sibTrans" cxnId="{30E602EC-C9ED-4E30-A8B6-DC2527B85263}">
      <dgm:prSet/>
      <dgm:spPr/>
      <dgm:t>
        <a:bodyPr/>
        <a:lstStyle/>
        <a:p>
          <a:endParaRPr lang="pl-PL"/>
        </a:p>
      </dgm:t>
    </dgm:pt>
    <dgm:pt modelId="{E7E3E9B8-FF9A-4993-81A9-FF3ADA15103D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 technologie umożliwiające </a:t>
          </a:r>
          <a:r>
            <a:rPr lang="pl-PL" b="1" dirty="0">
              <a:latin typeface="Montserrat" panose="00000500000000000000" pitchFamily="2" charset="-18"/>
            </a:rPr>
            <a:t>łączenie się</a:t>
          </a:r>
          <a:r>
            <a:rPr lang="pl-PL" dirty="0">
              <a:latin typeface="Montserrat" panose="00000500000000000000" pitchFamily="2" charset="-18"/>
            </a:rPr>
            <a:t> z innym urządzeniem oraz z </a:t>
          </a:r>
          <a:r>
            <a:rPr lang="pl-PL" dirty="0" err="1">
              <a:latin typeface="Montserrat" panose="00000500000000000000" pitchFamily="2" charset="-18"/>
            </a:rPr>
            <a:t>internetem</a:t>
          </a:r>
          <a:br>
            <a:rPr lang="pl-PL" dirty="0">
              <a:latin typeface="Montserrat" panose="00000500000000000000" pitchFamily="2" charset="-18"/>
            </a:rPr>
          </a:br>
          <a:r>
            <a:rPr lang="pl-PL" dirty="0">
              <a:latin typeface="Montserrat" panose="00000500000000000000" pitchFamily="2" charset="-18"/>
            </a:rPr>
            <a:t>(np. Wi-Fi, Bluetooth)</a:t>
          </a:r>
        </a:p>
      </dgm:t>
    </dgm:pt>
    <dgm:pt modelId="{2961B6A3-00E5-4FEB-BDDD-31772AB29356}" type="parTrans" cxnId="{93F352E9-94D0-4BDA-9D59-ACF3FDD4690F}">
      <dgm:prSet/>
      <dgm:spPr/>
      <dgm:t>
        <a:bodyPr/>
        <a:lstStyle/>
        <a:p>
          <a:endParaRPr lang="pl-PL"/>
        </a:p>
      </dgm:t>
    </dgm:pt>
    <dgm:pt modelId="{AED81A44-A055-4301-92A7-421B584A991A}" type="sibTrans" cxnId="{93F352E9-94D0-4BDA-9D59-ACF3FDD4690F}">
      <dgm:prSet/>
      <dgm:spPr/>
      <dgm:t>
        <a:bodyPr/>
        <a:lstStyle/>
        <a:p>
          <a:endParaRPr lang="pl-PL"/>
        </a:p>
      </dgm:t>
    </dgm:pt>
    <dgm:pt modelId="{8C0BA75E-22C8-4371-A0C8-77760A607A90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 technologie umożliwiające </a:t>
          </a:r>
          <a:r>
            <a:rPr lang="pl-PL" b="1" dirty="0">
              <a:latin typeface="Montserrat" panose="00000500000000000000" pitchFamily="2" charset="-18"/>
            </a:rPr>
            <a:t>odtwarzanie i rejestrowanie </a:t>
          </a:r>
          <a:r>
            <a:rPr lang="pl-PL" dirty="0">
              <a:latin typeface="Montserrat" panose="00000500000000000000" pitchFamily="2" charset="-18"/>
            </a:rPr>
            <a:t>obrazu i dźwięku</a:t>
          </a:r>
        </a:p>
      </dgm:t>
    </dgm:pt>
    <dgm:pt modelId="{B15C07E6-E691-4FAA-9C0C-EE6E85EB9902}" type="parTrans" cxnId="{0B291AEF-3A67-4007-AA24-02A42A33CA6D}">
      <dgm:prSet/>
      <dgm:spPr/>
      <dgm:t>
        <a:bodyPr/>
        <a:lstStyle/>
        <a:p>
          <a:endParaRPr lang="pl-PL"/>
        </a:p>
      </dgm:t>
    </dgm:pt>
    <dgm:pt modelId="{1A7564FB-00B7-4745-ABF3-3012DCD6E0CD}" type="sibTrans" cxnId="{0B291AEF-3A67-4007-AA24-02A42A33CA6D}">
      <dgm:prSet/>
      <dgm:spPr/>
      <dgm:t>
        <a:bodyPr/>
        <a:lstStyle/>
        <a:p>
          <a:endParaRPr lang="pl-PL"/>
        </a:p>
      </dgm:t>
    </dgm:pt>
    <dgm:pt modelId="{6F712A4C-3F4F-4493-957C-434FDBC97D92}">
      <dgm:prSet/>
      <dgm:spPr/>
      <dgm:t>
        <a:bodyPr/>
        <a:lstStyle/>
        <a:p>
          <a:r>
            <a:rPr lang="pl-PL" dirty="0">
              <a:latin typeface="Montserrat" panose="00000500000000000000" pitchFamily="2" charset="-18"/>
            </a:rPr>
            <a:t>w funkcje </a:t>
          </a:r>
          <a:r>
            <a:rPr lang="pl-PL" b="1" dirty="0">
              <a:latin typeface="Montserrat" panose="00000500000000000000" pitchFamily="2" charset="-18"/>
            </a:rPr>
            <a:t>programowania</a:t>
          </a:r>
        </a:p>
      </dgm:t>
    </dgm:pt>
    <dgm:pt modelId="{90B5B263-763B-41A2-93E9-B779963D139F}" type="parTrans" cxnId="{BBD240A2-6FEC-4C94-B020-38D2EBBDBEC6}">
      <dgm:prSet/>
      <dgm:spPr/>
      <dgm:t>
        <a:bodyPr/>
        <a:lstStyle/>
        <a:p>
          <a:endParaRPr lang="pl-PL"/>
        </a:p>
      </dgm:t>
    </dgm:pt>
    <dgm:pt modelId="{B78048A3-73B2-469F-8686-4B2A467B829D}" type="sibTrans" cxnId="{BBD240A2-6FEC-4C94-B020-38D2EBBDBEC6}">
      <dgm:prSet/>
      <dgm:spPr/>
      <dgm:t>
        <a:bodyPr/>
        <a:lstStyle/>
        <a:p>
          <a:endParaRPr lang="pl-PL"/>
        </a:p>
      </dgm:t>
    </dgm:pt>
    <dgm:pt modelId="{C25D94D5-9E52-4D1C-AE12-A1E92AF78B9C}">
      <dgm:prSet/>
      <dgm:spPr/>
      <dgm:t>
        <a:bodyPr/>
        <a:lstStyle/>
        <a:p>
          <a:r>
            <a:rPr lang="pl-PL" b="1" dirty="0">
              <a:latin typeface="Montserrat" panose="00000500000000000000" pitchFamily="2" charset="-18"/>
            </a:rPr>
            <a:t>umożliwia</a:t>
          </a:r>
        </a:p>
      </dgm:t>
    </dgm:pt>
    <dgm:pt modelId="{26FE5FEF-FA37-4B82-9865-17D121E96ABA}" type="parTrans" cxnId="{074D5521-9115-460F-8AC0-7A18A6417A33}">
      <dgm:prSet/>
      <dgm:spPr/>
      <dgm:t>
        <a:bodyPr/>
        <a:lstStyle/>
        <a:p>
          <a:endParaRPr lang="pl-PL"/>
        </a:p>
      </dgm:t>
    </dgm:pt>
    <dgm:pt modelId="{A9A2A8E4-9124-402F-8289-670848EA4CC0}" type="sibTrans" cxnId="{074D5521-9115-460F-8AC0-7A18A6417A33}">
      <dgm:prSet/>
      <dgm:spPr/>
      <dgm:t>
        <a:bodyPr/>
        <a:lstStyle/>
        <a:p>
          <a:endParaRPr lang="pl-PL"/>
        </a:p>
      </dgm:t>
    </dgm:pt>
    <dgm:pt modelId="{DB0D9AE1-74C5-4CA9-B9D3-200C23CCAE4C}">
      <dgm:prSet/>
      <dgm:spPr/>
      <dgm:t>
        <a:bodyPr/>
        <a:lstStyle/>
        <a:p>
          <a:r>
            <a:rPr lang="pl-PL" b="1" dirty="0">
              <a:latin typeface="Montserrat" panose="00000500000000000000" pitchFamily="2" charset="-18"/>
            </a:rPr>
            <a:t>nie może być wyposażony</a:t>
          </a:r>
        </a:p>
      </dgm:t>
    </dgm:pt>
    <dgm:pt modelId="{E952DCD7-6C5C-4FA3-9C81-9A8D6DB82648}" type="parTrans" cxnId="{20A3E0E9-FAB9-4632-9F02-C488D3753400}">
      <dgm:prSet/>
      <dgm:spPr/>
      <dgm:t>
        <a:bodyPr/>
        <a:lstStyle/>
        <a:p>
          <a:endParaRPr lang="pl-PL"/>
        </a:p>
      </dgm:t>
    </dgm:pt>
    <dgm:pt modelId="{879D06F0-14CB-4656-99CA-2C636232AA6F}" type="sibTrans" cxnId="{20A3E0E9-FAB9-4632-9F02-C488D3753400}">
      <dgm:prSet/>
      <dgm:spPr/>
      <dgm:t>
        <a:bodyPr/>
        <a:lstStyle/>
        <a:p>
          <a:endParaRPr lang="pl-PL"/>
        </a:p>
      </dgm:t>
    </dgm:pt>
    <dgm:pt modelId="{521B314A-4175-4F46-83F0-AC643E0183BA}" type="pres">
      <dgm:prSet presAssocID="{7C8598E9-52FB-403C-BBE3-EC664806728C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0575411-8835-4D3E-820D-500D14D4C59A}" type="pres">
      <dgm:prSet presAssocID="{C25D94D5-9E52-4D1C-AE12-A1E92AF78B9C}" presName="parentText1" presStyleLbl="node1" presStyleIdx="0" presStyleCnt="2">
        <dgm:presLayoutVars>
          <dgm:chMax/>
          <dgm:chPref val="3"/>
          <dgm:bulletEnabled val="1"/>
        </dgm:presLayoutVars>
      </dgm:prSet>
      <dgm:spPr>
        <a:prstGeom prst="roundRect">
          <a:avLst/>
        </a:prstGeom>
      </dgm:spPr>
    </dgm:pt>
    <dgm:pt modelId="{FB27674F-9230-43B2-BC93-CD8C8A526F4F}" type="pres">
      <dgm:prSet presAssocID="{C25D94D5-9E52-4D1C-AE12-A1E92AF78B9C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DCF16B00-DD0C-4B65-97D0-221CAD8BAEB6}" type="pres">
      <dgm:prSet presAssocID="{DB0D9AE1-74C5-4CA9-B9D3-200C23CCAE4C}" presName="parentText2" presStyleLbl="node1" presStyleIdx="1" presStyleCnt="2">
        <dgm:presLayoutVars>
          <dgm:chMax/>
          <dgm:chPref val="3"/>
          <dgm:bulletEnabled val="1"/>
        </dgm:presLayoutVars>
      </dgm:prSet>
      <dgm:spPr>
        <a:prstGeom prst="roundRect">
          <a:avLst/>
        </a:prstGeom>
      </dgm:spPr>
    </dgm:pt>
    <dgm:pt modelId="{7B11807A-1E4D-4535-B7FB-E22C3FF217DC}" type="pres">
      <dgm:prSet presAssocID="{DB0D9AE1-74C5-4CA9-B9D3-200C23CCAE4C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A0D7640A-E229-4440-9900-675B3728EFE5}" type="presOf" srcId="{C25D94D5-9E52-4D1C-AE12-A1E92AF78B9C}" destId="{70575411-8835-4D3E-820D-500D14D4C59A}" srcOrd="0" destOrd="0" presId="urn:microsoft.com/office/officeart/2009/3/layout/IncreasingArrowsProcess"/>
    <dgm:cxn modelId="{B648780E-9B3C-43EA-9F3E-4F6BC5AA2D3D}" type="presOf" srcId="{E7E3E9B8-FF9A-4993-81A9-FF3ADA15103D}" destId="{7B11807A-1E4D-4535-B7FB-E22C3FF217DC}" srcOrd="0" destOrd="0" presId="urn:microsoft.com/office/officeart/2009/3/layout/IncreasingArrowsProcess"/>
    <dgm:cxn modelId="{5E8C4C14-8451-4402-820F-0EDEE53149FB}" type="presOf" srcId="{6F712A4C-3F4F-4493-957C-434FDBC97D92}" destId="{7B11807A-1E4D-4535-B7FB-E22C3FF217DC}" srcOrd="0" destOrd="2" presId="urn:microsoft.com/office/officeart/2009/3/layout/IncreasingArrowsProcess"/>
    <dgm:cxn modelId="{32C97719-FCB9-4003-A073-FEBF0A2B80FD}" type="presOf" srcId="{7C8598E9-52FB-403C-BBE3-EC664806728C}" destId="{521B314A-4175-4F46-83F0-AC643E0183BA}" srcOrd="0" destOrd="0" presId="urn:microsoft.com/office/officeart/2009/3/layout/IncreasingArrowsProcess"/>
    <dgm:cxn modelId="{074D5521-9115-460F-8AC0-7A18A6417A33}" srcId="{7C8598E9-52FB-403C-BBE3-EC664806728C}" destId="{C25D94D5-9E52-4D1C-AE12-A1E92AF78B9C}" srcOrd="0" destOrd="0" parTransId="{26FE5FEF-FA37-4B82-9865-17D121E96ABA}" sibTransId="{A9A2A8E4-9124-402F-8289-670848EA4CC0}"/>
    <dgm:cxn modelId="{7DB74D2C-E38F-454D-94B5-60B9CA8F5425}" type="presOf" srcId="{F3C35D36-54A9-4A37-9457-1BA2BA7E282A}" destId="{FB27674F-9230-43B2-BC93-CD8C8A526F4F}" srcOrd="0" destOrd="3" presId="urn:microsoft.com/office/officeart/2009/3/layout/IncreasingArrowsProcess"/>
    <dgm:cxn modelId="{FAD5A72D-3481-4EA7-94C6-D72A47F5DE99}" type="presOf" srcId="{8E26DC1E-3EAC-4F89-870D-34B339382E79}" destId="{FB27674F-9230-43B2-BC93-CD8C8A526F4F}" srcOrd="0" destOrd="4" presId="urn:microsoft.com/office/officeart/2009/3/layout/IncreasingArrowsProcess"/>
    <dgm:cxn modelId="{0910CB66-3E99-4A4A-B04D-27FEA91317F2}" type="presOf" srcId="{44BB9E6D-6502-4E9B-9C8E-B3BA705901C9}" destId="{FB27674F-9230-43B2-BC93-CD8C8A526F4F}" srcOrd="0" destOrd="1" presId="urn:microsoft.com/office/officeart/2009/3/layout/IncreasingArrowsProcess"/>
    <dgm:cxn modelId="{181B086B-15FB-4256-B4DF-36E9E7D97186}" srcId="{9B41E9D7-2539-4CE0-A5FA-ECF53D6ECC45}" destId="{21FFED93-E1C5-415A-8C28-7AA4979B0FEB}" srcOrd="1" destOrd="0" parTransId="{29E65753-8B3D-4C5F-A692-030FCAD190BF}" sibTransId="{45FCD3CC-F902-4F28-BE38-E5170AF4D8C1}"/>
    <dgm:cxn modelId="{B83AB19B-D703-4A4A-98C9-075DFBD776EE}" srcId="{9B41E9D7-2539-4CE0-A5FA-ECF53D6ECC45}" destId="{F3C35D36-54A9-4A37-9457-1BA2BA7E282A}" srcOrd="2" destOrd="0" parTransId="{FEC0CCF1-8CA6-4A9E-B184-84C3A1AB4152}" sibTransId="{DA295F9A-736B-4359-9F67-C4ACB90AC51E}"/>
    <dgm:cxn modelId="{D6E85C9D-CCA0-40FE-B62D-9363ECDDB798}" type="presOf" srcId="{21FFED93-E1C5-415A-8C28-7AA4979B0FEB}" destId="{FB27674F-9230-43B2-BC93-CD8C8A526F4F}" srcOrd="0" destOrd="2" presId="urn:microsoft.com/office/officeart/2009/3/layout/IncreasingArrowsProcess"/>
    <dgm:cxn modelId="{BBD240A2-6FEC-4C94-B020-38D2EBBDBEC6}" srcId="{DB0D9AE1-74C5-4CA9-B9D3-200C23CCAE4C}" destId="{6F712A4C-3F4F-4493-957C-434FDBC97D92}" srcOrd="2" destOrd="0" parTransId="{90B5B263-763B-41A2-93E9-B779963D139F}" sibTransId="{B78048A3-73B2-469F-8686-4B2A467B829D}"/>
    <dgm:cxn modelId="{8ADAEFAD-CE6E-4143-803C-22BE67557639}" type="presOf" srcId="{8C0BA75E-22C8-4371-A0C8-77760A607A90}" destId="{7B11807A-1E4D-4535-B7FB-E22C3FF217DC}" srcOrd="0" destOrd="1" presId="urn:microsoft.com/office/officeart/2009/3/layout/IncreasingArrowsProcess"/>
    <dgm:cxn modelId="{74476BBD-A93C-4F81-A2C5-98583ED71EE7}" type="presOf" srcId="{DB0D9AE1-74C5-4CA9-B9D3-200C23CCAE4C}" destId="{DCF16B00-DD0C-4B65-97D0-221CAD8BAEB6}" srcOrd="0" destOrd="0" presId="urn:microsoft.com/office/officeart/2009/3/layout/IncreasingArrowsProcess"/>
    <dgm:cxn modelId="{76FBB1C1-68C7-4CF4-BEF4-46365DEFF83C}" srcId="{9B41E9D7-2539-4CE0-A5FA-ECF53D6ECC45}" destId="{44BB9E6D-6502-4E9B-9C8E-B3BA705901C9}" srcOrd="0" destOrd="0" parTransId="{C4363846-22D6-4E4C-B2B1-CD12A8D29C6D}" sibTransId="{317B5A04-F479-4DF3-A5CE-BAC7706388BC}"/>
    <dgm:cxn modelId="{6E0433C4-30BA-4B2D-90BD-9EE68F8C21D1}" srcId="{C25D94D5-9E52-4D1C-AE12-A1E92AF78B9C}" destId="{9B41E9D7-2539-4CE0-A5FA-ECF53D6ECC45}" srcOrd="0" destOrd="0" parTransId="{7CA83452-589D-4E69-89B2-7FB902E0552A}" sibTransId="{58405802-8F29-41AD-B1D3-E4E898E905FF}"/>
    <dgm:cxn modelId="{2C28EBE3-D537-405A-8A8C-B96AA4F33704}" type="presOf" srcId="{9B41E9D7-2539-4CE0-A5FA-ECF53D6ECC45}" destId="{FB27674F-9230-43B2-BC93-CD8C8A526F4F}" srcOrd="0" destOrd="0" presId="urn:microsoft.com/office/officeart/2009/3/layout/IncreasingArrowsProcess"/>
    <dgm:cxn modelId="{93F352E9-94D0-4BDA-9D59-ACF3FDD4690F}" srcId="{DB0D9AE1-74C5-4CA9-B9D3-200C23CCAE4C}" destId="{E7E3E9B8-FF9A-4993-81A9-FF3ADA15103D}" srcOrd="0" destOrd="0" parTransId="{2961B6A3-00E5-4FEB-BDDD-31772AB29356}" sibTransId="{AED81A44-A055-4301-92A7-421B584A991A}"/>
    <dgm:cxn modelId="{20A3E0E9-FAB9-4632-9F02-C488D3753400}" srcId="{7C8598E9-52FB-403C-BBE3-EC664806728C}" destId="{DB0D9AE1-74C5-4CA9-B9D3-200C23CCAE4C}" srcOrd="1" destOrd="0" parTransId="{E952DCD7-6C5C-4FA3-9C81-9A8D6DB82648}" sibTransId="{879D06F0-14CB-4656-99CA-2C636232AA6F}"/>
    <dgm:cxn modelId="{30E602EC-C9ED-4E30-A8B6-DC2527B85263}" srcId="{C25D94D5-9E52-4D1C-AE12-A1E92AF78B9C}" destId="{8E26DC1E-3EAC-4F89-870D-34B339382E79}" srcOrd="1" destOrd="0" parTransId="{0C112F08-5B15-44A4-BAF3-795837790FD8}" sibTransId="{F3D303F4-7FC0-465A-BF64-75F1151112C5}"/>
    <dgm:cxn modelId="{0B291AEF-3A67-4007-AA24-02A42A33CA6D}" srcId="{DB0D9AE1-74C5-4CA9-B9D3-200C23CCAE4C}" destId="{8C0BA75E-22C8-4371-A0C8-77760A607A90}" srcOrd="1" destOrd="0" parTransId="{B15C07E6-E691-4FAA-9C0C-EE6E85EB9902}" sibTransId="{1A7564FB-00B7-4745-ABF3-3012DCD6E0CD}"/>
    <dgm:cxn modelId="{2878805F-5642-4B73-9A91-01BC810AD858}" type="presParOf" srcId="{521B314A-4175-4F46-83F0-AC643E0183BA}" destId="{70575411-8835-4D3E-820D-500D14D4C59A}" srcOrd="0" destOrd="0" presId="urn:microsoft.com/office/officeart/2009/3/layout/IncreasingArrowsProcess"/>
    <dgm:cxn modelId="{98BB18B0-DA61-4C2F-99CF-80210440BC53}" type="presParOf" srcId="{521B314A-4175-4F46-83F0-AC643E0183BA}" destId="{FB27674F-9230-43B2-BC93-CD8C8A526F4F}" srcOrd="1" destOrd="0" presId="urn:microsoft.com/office/officeart/2009/3/layout/IncreasingArrowsProcess"/>
    <dgm:cxn modelId="{91BFF6BA-D191-4AA1-A212-9959C5DA108E}" type="presParOf" srcId="{521B314A-4175-4F46-83F0-AC643E0183BA}" destId="{DCF16B00-DD0C-4B65-97D0-221CAD8BAEB6}" srcOrd="2" destOrd="0" presId="urn:microsoft.com/office/officeart/2009/3/layout/IncreasingArrowsProcess"/>
    <dgm:cxn modelId="{607CDAD4-96D2-4114-BDFF-758F6899C1F4}" type="presParOf" srcId="{521B314A-4175-4F46-83F0-AC643E0183BA}" destId="{7B11807A-1E4D-4535-B7FB-E22C3FF217DC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7E0EF-6CD4-1C46-BC9D-7B8AC3B8C574}">
      <dsp:nvSpPr>
        <dsp:cNvPr id="0" name=""/>
        <dsp:cNvSpPr/>
      </dsp:nvSpPr>
      <dsp:spPr>
        <a:xfrm>
          <a:off x="1291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90E706-8369-954E-BFE2-E60B30A10DCD}">
      <dsp:nvSpPr>
        <dsp:cNvPr id="0" name=""/>
        <dsp:cNvSpPr/>
      </dsp:nvSpPr>
      <dsp:spPr>
        <a:xfrm>
          <a:off x="504813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Każdy zdający powinien mieć na egzaminie z każdego przedmiotu długopis (lub pióro)</a:t>
          </a:r>
          <a:b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22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czarnym tuszem (atramentem)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przeznaczony do zapisywania rozwiązań (odpowiedzi). Rysunki – jeżeli trzeba je wykonać – zdający wykonują długopisem. </a:t>
          </a:r>
          <a:r>
            <a:rPr lang="pl-PL" sz="22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Nie wykonuje się rysunków ołówkiem. </a:t>
          </a:r>
          <a:endParaRPr lang="en-US" sz="2200" b="1" u="sng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9096" y="972374"/>
        <a:ext cx="4363137" cy="2709065"/>
      </dsp:txXfrm>
    </dsp:sp>
    <dsp:sp modelId="{521DCAAF-8D29-5045-AB70-E8497C7D0963}">
      <dsp:nvSpPr>
        <dsp:cNvPr id="0" name=""/>
        <dsp:cNvSpPr/>
      </dsp:nvSpPr>
      <dsp:spPr>
        <a:xfrm>
          <a:off x="5540040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4993E2-4DAD-6E4D-A34E-BC22FE18638F}">
      <dsp:nvSpPr>
        <dsp:cNvPr id="0" name=""/>
        <dsp:cNvSpPr/>
      </dsp:nvSpPr>
      <dsp:spPr>
        <a:xfrm>
          <a:off x="6043562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Publikacje zapewnia zdającym szkoła. Można je również pobrać ze strony internetowej Centralnej Komisji Egzaminacyjnej i okręgowych komisji egzaminacyjnych.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/>
            </a:rPr>
            <a:t>Komunikat dyrektora CKE w sprawie materiałów i przyborów pomocniczych</a:t>
          </a:r>
          <a:endParaRPr lang="en-US" sz="2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27845" y="972374"/>
        <a:ext cx="4363137" cy="2709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5411-8835-4D3E-820D-500D14D4C59A}">
      <dsp:nvSpPr>
        <dsp:cNvPr id="0" name=""/>
        <dsp:cNvSpPr/>
      </dsp:nvSpPr>
      <dsp:spPr>
        <a:xfrm>
          <a:off x="0" y="21102"/>
          <a:ext cx="7721600" cy="1124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178538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latin typeface="Montserrat" panose="00000500000000000000" pitchFamily="2" charset="-18"/>
            </a:rPr>
            <a:t>umożliwia</a:t>
          </a:r>
        </a:p>
      </dsp:txBody>
      <dsp:txXfrm>
        <a:off x="54901" y="76003"/>
        <a:ext cx="7611798" cy="1014848"/>
      </dsp:txXfrm>
    </dsp:sp>
    <dsp:sp modelId="{FB27674F-9230-43B2-BC93-CD8C8A526F4F}">
      <dsp:nvSpPr>
        <dsp:cNvPr id="0" name=""/>
        <dsp:cNvSpPr/>
      </dsp:nvSpPr>
      <dsp:spPr>
        <a:xfrm>
          <a:off x="0" y="891158"/>
          <a:ext cx="3567379" cy="2510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latin typeface="Montserrat" panose="00000500000000000000" pitchFamily="2" charset="-18"/>
            </a:rPr>
            <a:t>obliczanie: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>
              <a:latin typeface="Montserrat" panose="00000500000000000000" pitchFamily="2" charset="-18"/>
            </a:rPr>
            <a:t>wartości funkcji logarytmicznych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>
              <a:latin typeface="Montserrat" panose="00000500000000000000" pitchFamily="2" charset="-18"/>
            </a:rPr>
            <a:t>wartości funkcji trygonometrycznych </a:t>
          </a:r>
          <a:br>
            <a:rPr lang="pl-PL" sz="1300" kern="1200" dirty="0">
              <a:latin typeface="Montserrat" panose="00000500000000000000" pitchFamily="2" charset="-18"/>
            </a:rPr>
          </a:br>
          <a:r>
            <a:rPr lang="pl-PL" sz="1300" kern="1200" dirty="0">
              <a:latin typeface="Montserrat" panose="00000500000000000000" pitchFamily="2" charset="-18"/>
            </a:rPr>
            <a:t>(i odwrotnych do nich)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300" kern="1200" dirty="0">
              <a:latin typeface="Montserrat" panose="00000500000000000000" pitchFamily="2" charset="-18"/>
            </a:rPr>
            <a:t>wartości potęg o dowolnym wykładniku rzeczywistym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latin typeface="Montserrat" panose="00000500000000000000" pitchFamily="2" charset="-18"/>
            </a:rPr>
            <a:t>wykonywanie dowolnych obliczeń matematycznych</a:t>
          </a:r>
        </a:p>
      </dsp:txBody>
      <dsp:txXfrm>
        <a:off x="0" y="891158"/>
        <a:ext cx="3567379" cy="2510280"/>
      </dsp:txXfrm>
    </dsp:sp>
    <dsp:sp modelId="{DCF16B00-DD0C-4B65-97D0-221CAD8BAEB6}">
      <dsp:nvSpPr>
        <dsp:cNvPr id="0" name=""/>
        <dsp:cNvSpPr/>
      </dsp:nvSpPr>
      <dsp:spPr>
        <a:xfrm>
          <a:off x="3567379" y="395861"/>
          <a:ext cx="4154220" cy="1124650"/>
        </a:xfrm>
        <a:prstGeom prst="roundRect">
          <a:avLst/>
        </a:prstGeom>
        <a:solidFill>
          <a:schemeClr val="accent2">
            <a:hueOff val="503209"/>
            <a:satOff val="24361"/>
            <a:lumOff val="-29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178538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1" kern="1200" dirty="0">
              <a:latin typeface="Montserrat" panose="00000500000000000000" pitchFamily="2" charset="-18"/>
            </a:rPr>
            <a:t>nie może być wyposażony</a:t>
          </a:r>
        </a:p>
      </dsp:txBody>
      <dsp:txXfrm>
        <a:off x="3622280" y="450762"/>
        <a:ext cx="4044418" cy="1014848"/>
      </dsp:txXfrm>
    </dsp:sp>
    <dsp:sp modelId="{7B11807A-1E4D-4535-B7FB-E22C3FF217DC}">
      <dsp:nvSpPr>
        <dsp:cNvPr id="0" name=""/>
        <dsp:cNvSpPr/>
      </dsp:nvSpPr>
      <dsp:spPr>
        <a:xfrm>
          <a:off x="3567379" y="1265916"/>
          <a:ext cx="3567379" cy="25102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03209"/>
              <a:satOff val="24361"/>
              <a:lumOff val="-290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Montserrat" panose="00000500000000000000" pitchFamily="2" charset="-18"/>
            </a:rPr>
            <a:t>w technologie umożliwiające </a:t>
          </a:r>
          <a:r>
            <a:rPr lang="pl-PL" sz="1700" b="1" kern="1200" dirty="0">
              <a:latin typeface="Montserrat" panose="00000500000000000000" pitchFamily="2" charset="-18"/>
            </a:rPr>
            <a:t>łączenie się</a:t>
          </a:r>
          <a:r>
            <a:rPr lang="pl-PL" sz="1700" kern="1200" dirty="0">
              <a:latin typeface="Montserrat" panose="00000500000000000000" pitchFamily="2" charset="-18"/>
            </a:rPr>
            <a:t> z innym urządzeniem oraz z </a:t>
          </a:r>
          <a:r>
            <a:rPr lang="pl-PL" sz="1700" kern="1200" dirty="0" err="1">
              <a:latin typeface="Montserrat" panose="00000500000000000000" pitchFamily="2" charset="-18"/>
            </a:rPr>
            <a:t>internetem</a:t>
          </a:r>
          <a:br>
            <a:rPr lang="pl-PL" sz="1700" kern="1200" dirty="0">
              <a:latin typeface="Montserrat" panose="00000500000000000000" pitchFamily="2" charset="-18"/>
            </a:rPr>
          </a:br>
          <a:r>
            <a:rPr lang="pl-PL" sz="1700" kern="1200" dirty="0">
              <a:latin typeface="Montserrat" panose="00000500000000000000" pitchFamily="2" charset="-18"/>
            </a:rPr>
            <a:t>(np. Wi-Fi, Bluetooth)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Montserrat" panose="00000500000000000000" pitchFamily="2" charset="-18"/>
            </a:rPr>
            <a:t>w technologie umożliwiające </a:t>
          </a:r>
          <a:r>
            <a:rPr lang="pl-PL" sz="1700" b="1" kern="1200" dirty="0">
              <a:latin typeface="Montserrat" panose="00000500000000000000" pitchFamily="2" charset="-18"/>
            </a:rPr>
            <a:t>odtwarzanie i rejestrowanie </a:t>
          </a:r>
          <a:r>
            <a:rPr lang="pl-PL" sz="1700" kern="1200" dirty="0">
              <a:latin typeface="Montserrat" panose="00000500000000000000" pitchFamily="2" charset="-18"/>
            </a:rPr>
            <a:t>obrazu i dźwięku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Montserrat" panose="00000500000000000000" pitchFamily="2" charset="-18"/>
            </a:rPr>
            <a:t>w funkcje </a:t>
          </a:r>
          <a:r>
            <a:rPr lang="pl-PL" sz="1700" b="1" kern="1200" dirty="0">
              <a:latin typeface="Montserrat" panose="00000500000000000000" pitchFamily="2" charset="-18"/>
            </a:rPr>
            <a:t>programowania</a:t>
          </a:r>
        </a:p>
      </dsp:txBody>
      <dsp:txXfrm>
        <a:off x="3567379" y="1265916"/>
        <a:ext cx="3567379" cy="2510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792B-DB94-4C48-9AD3-0878B2C67D40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B4A24-F0CC-514D-A96B-6F763C0A1A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49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B4A24-F0CC-514D-A96B-6F763C0A1A6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378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4EA36-A972-4EB6-86CE-F02E4B0B9DC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3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76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03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595" y="255553"/>
            <a:ext cx="929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90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4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595" y="255553"/>
            <a:ext cx="92964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3600" y="20574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59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595" y="255553"/>
            <a:ext cx="929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6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595" y="255553"/>
            <a:ext cx="929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89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95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5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636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595" y="255553"/>
            <a:ext cx="929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38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46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71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82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08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5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42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6B43B-7C39-A54A-BF21-E41AF108DF13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CE0AC-3191-0949-B29D-14CA776C9A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36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438" y="1854200"/>
            <a:ext cx="1096796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33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609630" rtl="0" eaLnBrk="1" latinLnBrk="0" hangingPunct="1">
        <a:spcBef>
          <a:spcPct val="0"/>
        </a:spcBef>
        <a:buNone/>
        <a:defRPr sz="2933" kern="1200">
          <a:solidFill>
            <a:schemeClr val="accent6"/>
          </a:solidFill>
          <a:latin typeface="Montserrat SemiBold" panose="00000700000000000000" pitchFamily="2" charset="-18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tmp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image" Target="../media/image1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ke.gov.pl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dz.oke.gov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sap.sejm.gov.pl/isap.nsf/DocDetails.xsp?id=WDU20220001246" TargetMode="External"/><Relationship Id="rId2" Type="http://schemas.openxmlformats.org/officeDocument/2006/relationships/hyperlink" Target="https://isap.sejm.gov.pl/isap.nsf/DocDetails.xsp?id=WDU2021000108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E28C9F8-8367-429B-810E-46844E2AF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F9FB73-C99A-4D3F-878F-394C68842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9F20DB81-6D9A-4C4F-8238-2E0E4457A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742FDB0A-DE87-4953-8190-171E3DB23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C53584-BAEA-4F1D-8A0D-4632DCA5BF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098D9987-F0C6-45B7-9871-F7A60584E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B31737D3-6C9F-4E83-83D1-C42DC632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AA446777-3E10-4129-9333-C6D3957EE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2EE1966-ACB0-4E48-97D5-E418EAD76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ADD3C03D-ECBF-45B9-8114-22B88CA9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7EB0BC62-8255-45AE-BA21-BCC770554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FF9BAD66-4573-4073-8310-13CD7481F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0A1D4E49-6934-40C6-B071-3BBD2E099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A23E1910-E385-4702-82DE-2ED5AB566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E0DEC839-CA95-42EF-9883-6767EED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2A70F79B-848E-4456-80D9-C31283081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FC9F970F-C0CF-48F2-A579-87A176BFF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3B83F100-95D6-4F03-A6F8-6F974518D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65A78EC4-71E4-4F4E-857D-12D4491A0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D772DE32-174E-42E9-8AA2-AE7F835F6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FDC74201-E301-45B8-8AC7-05E1B675D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59D380F-850C-43F1-80D1-1A782C6B4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4473771" cy="4477933"/>
            <a:chOff x="807084" y="1186483"/>
            <a:chExt cx="4473771" cy="447793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D18A657-441D-4BCB-860E-108687894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607" y="1186483"/>
              <a:ext cx="4472724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39">
              <a:extLst>
                <a:ext uri="{FF2B5EF4-FFF2-40B4-BE49-F238E27FC236}">
                  <a16:creationId xmlns:a16="http://schemas.microsoft.com/office/drawing/2014/main" id="{B4A47755-0FF2-471E-80D4-7E0A81728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840353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E8B1AC-8B3F-49DC-9A9D-4EEE540B7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4473771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E2DCAA9-D963-401F-BD39-151EE0975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415" y="2075504"/>
            <a:ext cx="4299456" cy="2042725"/>
          </a:xfrm>
        </p:spPr>
        <p:txBody>
          <a:bodyPr>
            <a:normAutofit/>
          </a:bodyPr>
          <a:lstStyle/>
          <a:p>
            <a:r>
              <a:rPr lang="pl-PL" sz="4600" dirty="0"/>
              <a:t>Egzamin maturalny w formule 2024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DC41A8-7805-FD39-2A4F-55629EC88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416" y="4202728"/>
            <a:ext cx="4299455" cy="1026125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Najważniejsze procedury i wytyczne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3E924A0-FE7E-45DB-BD41-FBEAB0A63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850" y="-6706"/>
            <a:ext cx="61041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2FCCCF-4432-FF3B-121A-35BB7D246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9" y="645780"/>
            <a:ext cx="5464072" cy="557558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9642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3" name="Group 5182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184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85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86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87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88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89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0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1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2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3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4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5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6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7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8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99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00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01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02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204" name="Group 5203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5205" name="Rectangle 5204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206" name="Isosceles Triangle 5205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207" name="Rectangle 5206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5209" name="Rectangle 5208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11" name="Group 5210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212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3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4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5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6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7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8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9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0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1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2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5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9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0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32" name="Group 5231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5233" name="Rectangle 5232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4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5" name="Rectangle 5234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F26E66A-18FE-A31D-DBFE-3B9369EF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Kto może skorzystać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z dostosowań egzaminacyjnych? </a:t>
            </a:r>
          </a:p>
        </p:txBody>
      </p:sp>
      <p:sp>
        <p:nvSpPr>
          <p:cNvPr id="5237" name="Rectangle 5236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" name="Picture 1" descr="page14image56966592">
            <a:extLst>
              <a:ext uri="{FF2B5EF4-FFF2-40B4-BE49-F238E27FC236}">
                <a16:creationId xmlns:a16="http://schemas.microsoft.com/office/drawing/2014/main" id="{68F7B9CA-B7C5-08EF-5AE5-221BB01F8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" b="2"/>
          <a:stretch/>
        </p:blipFill>
        <p:spPr bwMode="auto">
          <a:xfrm>
            <a:off x="5757262" y="322168"/>
            <a:ext cx="6039686" cy="622280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2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4" name="Group 7173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175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76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77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78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79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0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1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2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3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4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5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6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7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8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89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90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91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92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7193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195" name="Group 7194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7196" name="Rectangle 7195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197" name="Isosceles Triangle 7196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198" name="Rectangle 7197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7200" name="Rectangle 7199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02" name="Group 7201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203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4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5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6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7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8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9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0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1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2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3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4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5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6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7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8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9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0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1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23" name="Group 7222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7224" name="Rectangle 7223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5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6" name="Rectangle 7225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F26E66A-18FE-A31D-DBFE-3B9369EF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Kto może skorzystać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z dostosowań egzaminacyjnych? </a:t>
            </a:r>
          </a:p>
        </p:txBody>
      </p:sp>
      <p:sp>
        <p:nvSpPr>
          <p:cNvPr id="7228" name="Rectangle 7227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page14image56955776">
            <a:extLst>
              <a:ext uri="{FF2B5EF4-FFF2-40B4-BE49-F238E27FC236}">
                <a16:creationId xmlns:a16="http://schemas.microsoft.com/office/drawing/2014/main" id="{A3D86B0A-F471-218E-5305-DBD1E5108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262" y="1359838"/>
            <a:ext cx="6120318" cy="414746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4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D11318-C04F-B951-F661-629D2430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81" y="2349925"/>
            <a:ext cx="3595930" cy="2456442"/>
          </a:xfrm>
        </p:spPr>
        <p:txBody>
          <a:bodyPr>
            <a:no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Kto może skorzystać z dostosowań egzaminacyjnych? 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791F6-1FA9-3240-2C0B-D846A379B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88373"/>
            <a:ext cx="6768753" cy="5563435"/>
          </a:xfrm>
        </p:spPr>
        <p:txBody>
          <a:bodyPr>
            <a:normAutofit fontScale="70000" lnSpcReduction="20000"/>
          </a:bodyPr>
          <a:lstStyle/>
          <a:p>
            <a:r>
              <a:rPr lang="pl-PL" sz="36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Opinia</a:t>
            </a:r>
            <a:r>
              <a:rPr lang="pl-PL" sz="3600" dirty="0">
                <a:solidFill>
                  <a:srgbClr val="BF4F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poradni psychologiczno-pedagogicznej, w tym poradni specjalistycznej, </a:t>
            </a:r>
            <a:r>
              <a:rPr lang="pl-PL" sz="36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wydana na którymkolwiek etapie kształcenia zachowuje swoją ważność na egzaminach w kolejnych latach </a:t>
            </a:r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dla tych, którzy nie zdali, poprawiają lub dobierają przedmioty. </a:t>
            </a:r>
          </a:p>
          <a:p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 poziomie maturalnym dla osób</a:t>
            </a:r>
            <a:r>
              <a:rPr lang="pl-PL" sz="3600" dirty="0">
                <a:solidFill>
                  <a:srgbClr val="3F3F3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dyslektycznych nie przewiduje się różnicowania arkuszy</a:t>
            </a:r>
            <a:r>
              <a:rPr lang="pl-PL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ani </a:t>
            </a:r>
            <a:r>
              <a:rPr lang="pl-PL" sz="36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wydłużenia czasu</a:t>
            </a:r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ich </a:t>
            </a:r>
            <a:r>
              <a:rPr lang="pl-PL" sz="36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rozwiązywania</a:t>
            </a:r>
            <a:r>
              <a:rPr lang="pl-PL" sz="3600" dirty="0">
                <a:solidFill>
                  <a:srgbClr val="3F3F3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Możliwe jest jedynie zastosowanie odrębnych kryteriów oceniania prac pisemnych.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113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937540-189F-8D0D-BB59-15D1544D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Materiały pomocnicze </a:t>
            </a:r>
            <a:endParaRPr lang="pl-PL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Symbol zastępczy zawartości 8">
            <a:extLst>
              <a:ext uri="{FF2B5EF4-FFF2-40B4-BE49-F238E27FC236}">
                <a16:creationId xmlns:a16="http://schemas.microsoft.com/office/drawing/2014/main" id="{F3CDF84F-D62F-50EB-30D5-12E2FD020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509744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726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DF91A2F5-C0C3-9E20-E5B6-622B68E4D043}"/>
              </a:ext>
            </a:extLst>
          </p:cNvPr>
          <p:cNvSpPr/>
          <p:nvPr/>
        </p:nvSpPr>
        <p:spPr>
          <a:xfrm>
            <a:off x="647701" y="224807"/>
            <a:ext cx="1981199" cy="2387600"/>
          </a:xfrm>
          <a:custGeom>
            <a:avLst/>
            <a:gdLst/>
            <a:ahLst/>
            <a:cxnLst/>
            <a:rect l="l" t="t" r="r" b="b"/>
            <a:pathLst>
              <a:path w="3866506" h="4686674">
                <a:moveTo>
                  <a:pt x="0" y="0"/>
                </a:moveTo>
                <a:lnTo>
                  <a:pt x="3866506" y="0"/>
                </a:lnTo>
                <a:lnTo>
                  <a:pt x="3866506" y="4686674"/>
                </a:lnTo>
                <a:lnTo>
                  <a:pt x="0" y="4686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44450"/>
            <a:ext cx="12192000" cy="685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>
              <a:defRPr/>
            </a:pPr>
            <a:endParaRPr lang="pl-PL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0" y="1"/>
            <a:ext cx="12192000" cy="141860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10363837" y="332097"/>
            <a:ext cx="1066163" cy="1418607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645426" y="379929"/>
            <a:ext cx="10071736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defTabSz="609630"/>
            <a:r>
              <a:rPr lang="pl-PL" sz="4000" dirty="0">
                <a:solidFill>
                  <a:schemeClr val="bg1"/>
                </a:solidFill>
              </a:rPr>
              <a:t>Materiały egzaminacyjne - wzory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2241C1CC-A0B6-F373-BD17-DF6824488E17}"/>
              </a:ext>
            </a:extLst>
          </p:cNvPr>
          <p:cNvSpPr/>
          <p:nvPr/>
        </p:nvSpPr>
        <p:spPr>
          <a:xfrm>
            <a:off x="6466684" y="1873847"/>
            <a:ext cx="5151543" cy="48835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634" algn="ctr" defTabSz="609630">
              <a:spcBef>
                <a:spcPts val="70"/>
              </a:spcBef>
            </a:pP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Dla</a:t>
            </a:r>
            <a:r>
              <a:rPr lang="pl-PL" sz="1200" b="1" spc="-1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absolwentów</a:t>
            </a:r>
            <a:r>
              <a:rPr lang="pl-PL" sz="1200" b="1" spc="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4-letniego</a:t>
            </a:r>
            <a:r>
              <a:rPr lang="pl-PL" sz="1200" b="1" spc="-2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liceum</a:t>
            </a:r>
            <a:r>
              <a:rPr lang="pl-PL" sz="1200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</a:p>
          <a:p>
            <a:pPr marL="87634" algn="ctr" defTabSz="609630">
              <a:spcBef>
                <a:spcPts val="70"/>
              </a:spcBef>
            </a:pP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i 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5-letniego</a:t>
            </a:r>
            <a:r>
              <a:rPr lang="pl-PL" sz="1200" b="1" spc="1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technikum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dirty="0">
                <a:solidFill>
                  <a:prstClr val="white"/>
                </a:solidFill>
                <a:latin typeface="Montserrat" panose="00000500000000000000" pitchFamily="2" charset="-18"/>
                <a:cs typeface="Arial MT"/>
              </a:rPr>
              <a:t>(</a:t>
            </a:r>
            <a:r>
              <a:rPr lang="pl-PL" sz="1200" i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Formuła</a:t>
            </a:r>
            <a:r>
              <a:rPr lang="pl-PL" sz="1200" i="1" spc="-7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i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2023</a:t>
            </a:r>
            <a:r>
              <a:rPr lang="pl-PL" sz="1200" spc="-3" dirty="0">
                <a:solidFill>
                  <a:prstClr val="white"/>
                </a:solidFill>
                <a:latin typeface="Montserrat" panose="00000500000000000000" pitchFamily="2" charset="-18"/>
                <a:cs typeface="Arial MT"/>
              </a:rPr>
              <a:t>)</a:t>
            </a:r>
            <a:endParaRPr lang="pl-PL" sz="1200" dirty="0">
              <a:solidFill>
                <a:prstClr val="white"/>
              </a:solidFill>
              <a:latin typeface="Montserrat" panose="00000500000000000000" pitchFamily="2" charset="-18"/>
              <a:cs typeface="Arial MT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A0334534-0CD5-66A3-4081-7651392749BC}"/>
              </a:ext>
            </a:extLst>
          </p:cNvPr>
          <p:cNvSpPr/>
          <p:nvPr/>
        </p:nvSpPr>
        <p:spPr>
          <a:xfrm>
            <a:off x="645426" y="1873847"/>
            <a:ext cx="5151543" cy="488353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spcBef>
                <a:spcPts val="70"/>
              </a:spcBef>
            </a:pP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Dla</a:t>
            </a:r>
            <a:r>
              <a:rPr lang="pl-PL" sz="1200" b="1" spc="-20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spc="-3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absolwentów</a:t>
            </a:r>
            <a:r>
              <a:rPr lang="pl-PL" sz="1200" b="1" spc="-20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3-letniego</a:t>
            </a:r>
            <a:r>
              <a:rPr lang="pl-PL" sz="1200" b="1" spc="-37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liceum </a:t>
            </a:r>
          </a:p>
          <a:p>
            <a:pPr algn="ctr" defTabSz="609630">
              <a:spcBef>
                <a:spcPts val="70"/>
              </a:spcBef>
            </a:pP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i</a:t>
            </a:r>
            <a:r>
              <a:rPr lang="pl-PL" sz="1200" b="1" u="sng" spc="-10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4-letniego</a:t>
            </a:r>
            <a:r>
              <a:rPr lang="pl-PL" sz="1200" b="1" u="sng" spc="-3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technikum</a:t>
            </a:r>
            <a:r>
              <a:rPr lang="pl-PL" sz="1200" b="1" u="sng" spc="-27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u="sng" spc="-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 MT"/>
              </a:rPr>
              <a:t>(</a:t>
            </a:r>
            <a:r>
              <a:rPr lang="pl-PL" sz="1200" i="1" u="sng" spc="-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Formuła</a:t>
            </a:r>
            <a:r>
              <a:rPr lang="pl-PL" sz="1200" i="1" u="sng" spc="-1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i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2015</a:t>
            </a:r>
            <a:r>
              <a:rPr lang="pl-PL" sz="1200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 MT"/>
              </a:rPr>
              <a:t>)	</a:t>
            </a:r>
            <a:endParaRPr lang="pl-PL" sz="1200" dirty="0">
              <a:solidFill>
                <a:prstClr val="white"/>
              </a:solidFill>
              <a:latin typeface="Montserrat" panose="00000500000000000000" pitchFamily="2" charset="-18"/>
              <a:cs typeface="Arial MT"/>
            </a:endParaRPr>
          </a:p>
        </p:txBody>
      </p:sp>
      <p:pic>
        <p:nvPicPr>
          <p:cNvPr id="4" name="Symbol zastępczy zawartości 8">
            <a:extLst>
              <a:ext uri="{FF2B5EF4-FFF2-40B4-BE49-F238E27FC236}">
                <a16:creationId xmlns:a16="http://schemas.microsoft.com/office/drawing/2014/main" id="{2E5D9370-6D8D-03DE-2B4F-56F94348B3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0"/>
          <a:stretch/>
        </p:blipFill>
        <p:spPr>
          <a:xfrm>
            <a:off x="2209745" y="2478993"/>
            <a:ext cx="2045336" cy="4116215"/>
          </a:xfrm>
          <a:prstGeom prst="rect">
            <a:avLst/>
          </a:prstGeom>
        </p:spPr>
      </p:pic>
      <p:pic>
        <p:nvPicPr>
          <p:cNvPr id="5" name="Symbol zastępczy zawartości 8">
            <a:extLst>
              <a:ext uri="{FF2B5EF4-FFF2-40B4-BE49-F238E27FC236}">
                <a16:creationId xmlns:a16="http://schemas.microsoft.com/office/drawing/2014/main" id="{400F61DF-BDED-143D-20DE-E699F0AE75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5"/>
          <a:stretch/>
        </p:blipFill>
        <p:spPr>
          <a:xfrm>
            <a:off x="8102655" y="2505075"/>
            <a:ext cx="1879600" cy="40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DF91A2F5-C0C3-9E20-E5B6-622B68E4D043}"/>
              </a:ext>
            </a:extLst>
          </p:cNvPr>
          <p:cNvSpPr/>
          <p:nvPr/>
        </p:nvSpPr>
        <p:spPr>
          <a:xfrm>
            <a:off x="647701" y="224807"/>
            <a:ext cx="1981199" cy="2387600"/>
          </a:xfrm>
          <a:custGeom>
            <a:avLst/>
            <a:gdLst/>
            <a:ahLst/>
            <a:cxnLst/>
            <a:rect l="l" t="t" r="r" b="b"/>
            <a:pathLst>
              <a:path w="3866506" h="4686674">
                <a:moveTo>
                  <a:pt x="0" y="0"/>
                </a:moveTo>
                <a:lnTo>
                  <a:pt x="3866506" y="0"/>
                </a:lnTo>
                <a:lnTo>
                  <a:pt x="3866506" y="4686674"/>
                </a:lnTo>
                <a:lnTo>
                  <a:pt x="0" y="4686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0" y="44450"/>
            <a:ext cx="12192000" cy="6858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>
              <a:defRPr/>
            </a:pPr>
            <a:endParaRPr lang="pl-PL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0" y="1"/>
            <a:ext cx="12192000" cy="141860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2D13FD8-5DE3-CBA1-DBBF-62C1A0089344}"/>
              </a:ext>
            </a:extLst>
          </p:cNvPr>
          <p:cNvSpPr/>
          <p:nvPr/>
        </p:nvSpPr>
        <p:spPr>
          <a:xfrm>
            <a:off x="609601" y="332097"/>
            <a:ext cx="1066163" cy="1418607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1713864" y="444500"/>
            <a:ext cx="10071736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defTabSz="609630"/>
            <a:r>
              <a:rPr lang="pl-PL" sz="4000" dirty="0">
                <a:solidFill>
                  <a:schemeClr val="bg1"/>
                </a:solidFill>
              </a:rPr>
              <a:t>Materiały egzaminacyjne - płyty</a:t>
            </a: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2241C1CC-A0B6-F373-BD17-DF6824488E17}"/>
              </a:ext>
            </a:extLst>
          </p:cNvPr>
          <p:cNvSpPr/>
          <p:nvPr/>
        </p:nvSpPr>
        <p:spPr>
          <a:xfrm>
            <a:off x="6466684" y="1863108"/>
            <a:ext cx="5151543" cy="48835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634" algn="ctr" defTabSz="609630">
              <a:spcBef>
                <a:spcPts val="70"/>
              </a:spcBef>
            </a:pP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Dla</a:t>
            </a:r>
            <a:r>
              <a:rPr lang="pl-PL" sz="1200" b="1" spc="-1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absolwentów</a:t>
            </a:r>
            <a:r>
              <a:rPr lang="pl-PL" sz="1200" b="1" spc="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4-letniego</a:t>
            </a:r>
            <a:r>
              <a:rPr lang="pl-PL" sz="1200" b="1" spc="-2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liceum</a:t>
            </a:r>
            <a:r>
              <a:rPr lang="pl-PL" sz="1200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</a:p>
          <a:p>
            <a:pPr marL="87634" algn="ctr" defTabSz="609630">
              <a:spcBef>
                <a:spcPts val="70"/>
              </a:spcBef>
            </a:pP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i 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5-letniego</a:t>
            </a:r>
            <a:r>
              <a:rPr lang="pl-PL" sz="1200" b="1" spc="10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technikum</a:t>
            </a:r>
            <a:r>
              <a:rPr lang="pl-PL" sz="1200" b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dirty="0">
                <a:solidFill>
                  <a:prstClr val="white"/>
                </a:solidFill>
                <a:latin typeface="Montserrat" panose="00000500000000000000" pitchFamily="2" charset="-18"/>
                <a:cs typeface="Arial MT"/>
              </a:rPr>
              <a:t>(</a:t>
            </a:r>
            <a:r>
              <a:rPr lang="pl-PL" sz="1200" i="1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Formuła</a:t>
            </a:r>
            <a:r>
              <a:rPr lang="pl-PL" sz="1200" i="1" spc="-7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i="1" spc="-3" dirty="0">
                <a:solidFill>
                  <a:prstClr val="white"/>
                </a:solidFill>
                <a:latin typeface="Montserrat" panose="00000500000000000000" pitchFamily="2" charset="-18"/>
                <a:cs typeface="Arial"/>
              </a:rPr>
              <a:t>2023</a:t>
            </a:r>
            <a:r>
              <a:rPr lang="pl-PL" sz="1200" spc="-3" dirty="0">
                <a:solidFill>
                  <a:prstClr val="white"/>
                </a:solidFill>
                <a:latin typeface="Montserrat" panose="00000500000000000000" pitchFamily="2" charset="-18"/>
                <a:cs typeface="Arial MT"/>
              </a:rPr>
              <a:t>)</a:t>
            </a:r>
            <a:endParaRPr lang="pl-PL" sz="1200" dirty="0">
              <a:solidFill>
                <a:prstClr val="white"/>
              </a:solidFill>
              <a:latin typeface="Montserrat" panose="00000500000000000000" pitchFamily="2" charset="-18"/>
              <a:cs typeface="Arial MT"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A0334534-0CD5-66A3-4081-7651392749BC}"/>
              </a:ext>
            </a:extLst>
          </p:cNvPr>
          <p:cNvSpPr/>
          <p:nvPr/>
        </p:nvSpPr>
        <p:spPr>
          <a:xfrm>
            <a:off x="645426" y="1873847"/>
            <a:ext cx="5151543" cy="488353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spcBef>
                <a:spcPts val="70"/>
              </a:spcBef>
            </a:pP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Dla</a:t>
            </a:r>
            <a:r>
              <a:rPr lang="pl-PL" sz="1200" b="1" spc="-20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spc="-3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absolwentów</a:t>
            </a:r>
            <a:r>
              <a:rPr lang="pl-PL" sz="1200" b="1" spc="-20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3-letniego</a:t>
            </a:r>
            <a:r>
              <a:rPr lang="pl-PL" sz="1200" b="1" spc="-37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dirty="0">
                <a:solidFill>
                  <a:srgbClr val="FFFFFF"/>
                </a:solidFill>
                <a:latin typeface="Montserrat" panose="00000500000000000000" pitchFamily="2" charset="-18"/>
                <a:cs typeface="Arial"/>
              </a:rPr>
              <a:t>liceum </a:t>
            </a:r>
          </a:p>
          <a:p>
            <a:pPr algn="ctr" defTabSz="609630">
              <a:spcBef>
                <a:spcPts val="70"/>
              </a:spcBef>
            </a:pP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i</a:t>
            </a:r>
            <a:r>
              <a:rPr lang="pl-PL" sz="1200" b="1" u="sng" spc="-10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4-letniego</a:t>
            </a:r>
            <a:r>
              <a:rPr lang="pl-PL" sz="1200" b="1" u="sng" spc="-3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b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technikum</a:t>
            </a:r>
            <a:r>
              <a:rPr lang="pl-PL" sz="1200" b="1" u="sng" spc="-27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u="sng" spc="-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 MT"/>
              </a:rPr>
              <a:t>(</a:t>
            </a:r>
            <a:r>
              <a:rPr lang="pl-PL" sz="1200" i="1" u="sng" spc="-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Formuła</a:t>
            </a:r>
            <a:r>
              <a:rPr lang="pl-PL" sz="1200" i="1" u="sng" spc="-13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 </a:t>
            </a:r>
            <a:r>
              <a:rPr lang="pl-PL" sz="1200" i="1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"/>
              </a:rPr>
              <a:t>2015</a:t>
            </a:r>
            <a:r>
              <a:rPr lang="pl-PL" sz="1200" u="sng" dirty="0">
                <a:solidFill>
                  <a:srgbClr val="FFFFFF"/>
                </a:solidFill>
                <a:uFill>
                  <a:solidFill>
                    <a:srgbClr val="FF9900"/>
                  </a:solidFill>
                </a:uFill>
                <a:latin typeface="Montserrat" panose="00000500000000000000" pitchFamily="2" charset="-18"/>
                <a:cs typeface="Arial MT"/>
              </a:rPr>
              <a:t>)	</a:t>
            </a:r>
            <a:endParaRPr lang="pl-PL" sz="1200" dirty="0">
              <a:solidFill>
                <a:prstClr val="white"/>
              </a:solidFill>
              <a:latin typeface="Montserrat" panose="00000500000000000000" pitchFamily="2" charset="-18"/>
              <a:cs typeface="Arial MT"/>
            </a:endParaRPr>
          </a:p>
        </p:txBody>
      </p:sp>
      <p:pic>
        <p:nvPicPr>
          <p:cNvPr id="9" name="Symbol zastępczy zawartości 20" descr="Obraz zawierający tekst, krąg, zrzut ekranu, Czcionka&#10;&#10;Opis wygenerowany automatycznie">
            <a:extLst>
              <a:ext uri="{FF2B5EF4-FFF2-40B4-BE49-F238E27FC236}">
                <a16:creationId xmlns:a16="http://schemas.microsoft.com/office/drawing/2014/main" id="{B21E8934-2D03-BE57-C120-D50F032B3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41" y="2472298"/>
            <a:ext cx="4115010" cy="3746657"/>
          </a:xfrm>
          <a:prstGeom prst="rect">
            <a:avLst/>
          </a:prstGeom>
        </p:spPr>
      </p:pic>
      <p:pic>
        <p:nvPicPr>
          <p:cNvPr id="12" name="Obraz 11" descr="Obraz zawierający tekst, krąg, zrzut ekranu, Urządzenie do przechowywania danych&#10;&#10;Opis wygenerowany automatycznie">
            <a:extLst>
              <a:ext uri="{FF2B5EF4-FFF2-40B4-BE49-F238E27FC236}">
                <a16:creationId xmlns:a16="http://schemas.microsoft.com/office/drawing/2014/main" id="{578D6106-94B6-215E-426E-D5AB24029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36" y="2472298"/>
            <a:ext cx="4249929" cy="36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A5A0F31-D988-1A0C-512E-D34F749C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918" y="4762"/>
            <a:ext cx="8673427" cy="762689"/>
          </a:xfrm>
        </p:spPr>
        <p:txBody>
          <a:bodyPr vert="horz" lIns="228600" tIns="228600" rIns="228600" bIns="0" rtlCol="0"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Materiały i przybory pomocnicze</a:t>
            </a: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890A561E-CF6B-02FF-CD1A-EAC2FD147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249775"/>
              </p:ext>
            </p:extLst>
          </p:nvPr>
        </p:nvGraphicFramePr>
        <p:xfrm>
          <a:off x="1014315" y="742223"/>
          <a:ext cx="10089531" cy="604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750">
                  <a:extLst>
                    <a:ext uri="{9D8B030D-6E8A-4147-A177-3AD203B41FA5}">
                      <a16:colId xmlns:a16="http://schemas.microsoft.com/office/drawing/2014/main" val="3542996887"/>
                    </a:ext>
                  </a:extLst>
                </a:gridCol>
                <a:gridCol w="3880869">
                  <a:extLst>
                    <a:ext uri="{9D8B030D-6E8A-4147-A177-3AD203B41FA5}">
                      <a16:colId xmlns:a16="http://schemas.microsoft.com/office/drawing/2014/main" val="3581191826"/>
                    </a:ext>
                  </a:extLst>
                </a:gridCol>
                <a:gridCol w="2435619">
                  <a:extLst>
                    <a:ext uri="{9D8B030D-6E8A-4147-A177-3AD203B41FA5}">
                      <a16:colId xmlns:a16="http://schemas.microsoft.com/office/drawing/2014/main" val="2961974714"/>
                    </a:ext>
                  </a:extLst>
                </a:gridCol>
                <a:gridCol w="1728293">
                  <a:extLst>
                    <a:ext uri="{9D8B030D-6E8A-4147-A177-3AD203B41FA5}">
                      <a16:colId xmlns:a16="http://schemas.microsoft.com/office/drawing/2014/main" val="2897995366"/>
                    </a:ext>
                  </a:extLst>
                </a:gridCol>
              </a:tblGrid>
              <a:tr h="576238">
                <a:tc>
                  <a:txBody>
                    <a:bodyPr/>
                    <a:lstStyle/>
                    <a:p>
                      <a:pPr algn="ctr"/>
                      <a:r>
                        <a:rPr lang="pl-PL" sz="1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przedmiot</a:t>
                      </a: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Przybory i materiały pomocnicze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 / fakultatywnie</a:t>
                      </a: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Zapewnia*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1686592127"/>
                  </a:ext>
                </a:extLst>
              </a:tr>
              <a:tr h="991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biologia</a:t>
                      </a: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linijka,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prosty,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Wybrane wzory i stałe fizykochemiczne na egzamin maturalny z biologii, chemii i fizyki</a:t>
                      </a:r>
                      <a:endParaRPr lang="pl-PL" sz="1400" b="1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23" marR="57323" marT="28662" marB="28662" anchor="ctr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fakultatywnie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 </a:t>
                      </a:r>
                    </a:p>
                    <a:p>
                      <a:endParaRPr lang="pl-PL" sz="1400" b="1" i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l-PL" sz="1400" b="1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23" marR="57323" marT="28662" marB="28662" anchor="ctr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  <a:p>
                      <a:endParaRPr lang="pl-PL" sz="1400" b="1" i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l-PL" sz="1400" b="1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23" marR="57323" marT="28662" marB="28662" anchor="ctr"/>
                </a:tc>
                <a:extLst>
                  <a:ext uri="{0D108BD9-81ED-4DB2-BD59-A6C34878D82A}">
                    <a16:rowId xmlns:a16="http://schemas.microsoft.com/office/drawing/2014/main" val="918062582"/>
                  </a:ext>
                </a:extLst>
              </a:tr>
              <a:tr h="960524">
                <a:tc>
                  <a:txBody>
                    <a:bodyPr/>
                    <a:lstStyle/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chemia</a:t>
                      </a:r>
                    </a:p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fizyka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linijka,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naukowy,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Wybrane wzory i stałe fizykochemiczne na egzamin maturalny z biologii, chemii i fizyki</a:t>
                      </a: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fakultatywnie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 </a:t>
                      </a:r>
                    </a:p>
                    <a:p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  <a:p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3024165179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geografia 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linijka,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prosty,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lupa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fakultatywnie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  <a:endParaRPr lang="pl-PL" sz="1400" b="1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2462496381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historia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historia sztuki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lupa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fakultatywnie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2836545874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informatyka </a:t>
                      </a:r>
                      <a:endParaRPr lang="pl-PL" sz="1400" b="1" i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prosty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1895676519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matematyka </a:t>
                      </a:r>
                      <a:endParaRPr lang="pl-PL" sz="1400" b="1" i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linijka,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cyrkiel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prosty,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Wybrane wzory matematyczne na egzamin maturalny z matematyki</a:t>
                      </a:r>
                      <a:endParaRPr lang="pl-PL" sz="1400" b="1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 </a:t>
                      </a:r>
                    </a:p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obowiązkowo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zdający </a:t>
                      </a:r>
                    </a:p>
                    <a:p>
                      <a:r>
                        <a:rPr lang="pl-PL" sz="1400" b="1" i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1164321205"/>
                  </a:ext>
                </a:extLst>
              </a:tr>
              <a:tr h="576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wiedza o społeczeństwie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kalkulator prosty</a:t>
                      </a: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fakultatywnie</a:t>
                      </a:r>
                      <a:endParaRPr lang="pl-PL" sz="1400" b="1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06" marR="96706" marT="48353" marB="48353"/>
                </a:tc>
                <a:tc>
                  <a:txBody>
                    <a:bodyPr/>
                    <a:lstStyle/>
                    <a:p>
                      <a:r>
                        <a:rPr lang="pl-PL" sz="1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</a:txBody>
                  <a:tcPr marL="96706" marR="96706" marT="48353" marB="48353"/>
                </a:tc>
                <a:extLst>
                  <a:ext uri="{0D108BD9-81ED-4DB2-BD59-A6C34878D82A}">
                    <a16:rowId xmlns:a16="http://schemas.microsoft.com/office/drawing/2014/main" val="366163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57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4114800" y="1"/>
            <a:ext cx="8077200" cy="68579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>
              <a:defRPr/>
            </a:pPr>
            <a:endParaRPr lang="pl-PL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Obraz 4" descr="Kalkulator i notatnik">
            <a:extLst>
              <a:ext uri="{FF2B5EF4-FFF2-40B4-BE49-F238E27FC236}">
                <a16:creationId xmlns:a16="http://schemas.microsoft.com/office/drawing/2014/main" id="{40462D88-2562-976D-E8C4-0EB286CE0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6878" r="11785"/>
          <a:stretch/>
        </p:blipFill>
        <p:spPr>
          <a:xfrm>
            <a:off x="4114800" y="1418608"/>
            <a:ext cx="8077200" cy="5159993"/>
          </a:xfrm>
          <a:prstGeom prst="rect">
            <a:avLst/>
          </a:prstGeom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EE8B033B-54D1-C81D-DE01-E4D41D9C424D}"/>
              </a:ext>
            </a:extLst>
          </p:cNvPr>
          <p:cNvSpPr/>
          <p:nvPr/>
        </p:nvSpPr>
        <p:spPr>
          <a:xfrm>
            <a:off x="4250876" y="1443777"/>
            <a:ext cx="4002704" cy="4880823"/>
          </a:xfrm>
          <a:custGeom>
            <a:avLst/>
            <a:gdLst>
              <a:gd name="connsiteX0" fmla="*/ 0 w 7617019"/>
              <a:gd name="connsiteY0" fmla="*/ 0 h 570477"/>
              <a:gd name="connsiteX1" fmla="*/ 7617019 w 7617019"/>
              <a:gd name="connsiteY1" fmla="*/ 0 h 570477"/>
              <a:gd name="connsiteX2" fmla="*/ 7617019 w 7617019"/>
              <a:gd name="connsiteY2" fmla="*/ 570477 h 570477"/>
              <a:gd name="connsiteX3" fmla="*/ 0 w 7617019"/>
              <a:gd name="connsiteY3" fmla="*/ 570477 h 570477"/>
              <a:gd name="connsiteX4" fmla="*/ 0 w 7617019"/>
              <a:gd name="connsiteY4" fmla="*/ 0 h 57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7019" h="570477">
                <a:moveTo>
                  <a:pt x="0" y="0"/>
                </a:moveTo>
                <a:lnTo>
                  <a:pt x="7617019" y="0"/>
                </a:lnTo>
                <a:lnTo>
                  <a:pt x="7617019" y="570477"/>
                </a:lnTo>
                <a:lnTo>
                  <a:pt x="0" y="57047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8000" tIns="28787" rIns="28787" bIns="28787" numCol="1" spcCol="1270" anchor="ctr" anchorCtr="0">
            <a:noAutofit/>
          </a:bodyPr>
          <a:lstStyle/>
          <a:p>
            <a:pPr defTabSz="50379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l-PL" sz="2400" dirty="0">
                <a:solidFill>
                  <a:prstClr val="white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Jest to kalkulator, który umożliwia wykonywanie tylko </a:t>
            </a:r>
            <a:r>
              <a:rPr lang="pl-PL" sz="2400" b="1" dirty="0">
                <a:solidFill>
                  <a:prstClr val="white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dodawania, odejmowania, mnożenia, dzielenia</a:t>
            </a:r>
            <a:r>
              <a:rPr lang="pl-PL" sz="2400" dirty="0">
                <a:solidFill>
                  <a:prstClr val="white"/>
                </a:solidFill>
                <a:latin typeface="Montserrat" panose="00000500000000000000" pitchFamily="2" charset="-18"/>
                <a:cs typeface="Arial" panose="020B0604020202020204" pitchFamily="34" charset="0"/>
              </a:rPr>
              <a:t>, ewentualnie obliczania procentów lub pierwiastków kwadratowych.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4114800" y="1"/>
            <a:ext cx="8077200" cy="1418607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4876800" y="444500"/>
            <a:ext cx="69088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defTabSz="609630"/>
            <a:r>
              <a:rPr lang="pl-PL" sz="4000" dirty="0">
                <a:solidFill>
                  <a:schemeClr val="bg1"/>
                </a:solidFill>
              </a:rPr>
              <a:t>Kalkulator prosty</a:t>
            </a:r>
          </a:p>
        </p:txBody>
      </p:sp>
      <p:pic>
        <p:nvPicPr>
          <p:cNvPr id="9" name="Symbol zastępczy zawartości 12" descr="Obraz zawierający tekst, elektronika, zrzut ekranu, Czcionka&#10;&#10;Opis wygenerowany automatycznie">
            <a:extLst>
              <a:ext uri="{FF2B5EF4-FFF2-40B4-BE49-F238E27FC236}">
                <a16:creationId xmlns:a16="http://schemas.microsoft.com/office/drawing/2014/main" id="{85B1DA2D-A811-A8FA-3792-EC97A12CF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5755"/>
            <a:ext cx="3190167" cy="450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2338555" y="438150"/>
            <a:ext cx="1308812" cy="1741469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3270DC-CC59-DB92-B446-4D08E91E92AF}"/>
              </a:ext>
            </a:extLst>
          </p:cNvPr>
          <p:cNvSpPr/>
          <p:nvPr/>
        </p:nvSpPr>
        <p:spPr>
          <a:xfrm>
            <a:off x="4639048" y="2057401"/>
            <a:ext cx="3614533" cy="36067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pl-PL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367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45A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27BD1-7EEF-0C6F-75F2-88CA1E54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9F848D40-C610-19F4-DDA9-2ED2E0C93CB5}"/>
              </a:ext>
            </a:extLst>
          </p:cNvPr>
          <p:cNvSpPr/>
          <p:nvPr/>
        </p:nvSpPr>
        <p:spPr>
          <a:xfrm>
            <a:off x="4114800" y="-12699"/>
            <a:ext cx="8077200" cy="685799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>
              <a:defRPr/>
            </a:pPr>
            <a:endParaRPr lang="pl-PL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Obraz 4" descr="Kalkulator i notatnik">
            <a:extLst>
              <a:ext uri="{FF2B5EF4-FFF2-40B4-BE49-F238E27FC236}">
                <a16:creationId xmlns:a16="http://schemas.microsoft.com/office/drawing/2014/main" id="{40462D88-2562-976D-E8C4-0EB286CE0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6878" r="11785"/>
          <a:stretch/>
        </p:blipFill>
        <p:spPr>
          <a:xfrm flipH="1">
            <a:off x="12192000" y="1418608"/>
            <a:ext cx="762000" cy="5159993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77819C-8AD5-292F-C6DE-197DB19F6045}"/>
              </a:ext>
            </a:extLst>
          </p:cNvPr>
          <p:cNvGraphicFramePr/>
          <p:nvPr/>
        </p:nvGraphicFramePr>
        <p:xfrm>
          <a:off x="4267200" y="2527300"/>
          <a:ext cx="7721600" cy="379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AutoShape 2">
            <a:extLst>
              <a:ext uri="{FF2B5EF4-FFF2-40B4-BE49-F238E27FC236}">
                <a16:creationId xmlns:a16="http://schemas.microsoft.com/office/drawing/2014/main" id="{575AEF3C-C382-4A3D-A60F-E42C7FC02DC1}"/>
              </a:ext>
            </a:extLst>
          </p:cNvPr>
          <p:cNvSpPr/>
          <p:nvPr/>
        </p:nvSpPr>
        <p:spPr>
          <a:xfrm>
            <a:off x="4114800" y="1"/>
            <a:ext cx="8077200" cy="1418607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32F09C4D-A8EB-19E9-461A-7857367D1067}"/>
              </a:ext>
            </a:extLst>
          </p:cNvPr>
          <p:cNvSpPr txBox="1">
            <a:spLocks/>
          </p:cNvSpPr>
          <p:nvPr/>
        </p:nvSpPr>
        <p:spPr>
          <a:xfrm>
            <a:off x="4876799" y="76200"/>
            <a:ext cx="7019109" cy="1240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Montserrat SemiBold" panose="00000700000000000000" pitchFamily="2" charset="-18"/>
                <a:ea typeface="+mj-ea"/>
                <a:cs typeface="+mj-cs"/>
              </a:defRPr>
            </a:lvl1pPr>
          </a:lstStyle>
          <a:p>
            <a:pPr defTabSz="609630"/>
            <a:r>
              <a:rPr lang="pl-PL" sz="4000" dirty="0">
                <a:solidFill>
                  <a:schemeClr val="bg1"/>
                </a:solidFill>
              </a:rPr>
              <a:t>Kalkulator naukowy </a:t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na fizyce i chemii</a:t>
            </a:r>
          </a:p>
        </p:txBody>
      </p:sp>
      <p:pic>
        <p:nvPicPr>
          <p:cNvPr id="9" name="Symbol zastępczy zawartości 12" descr="Obraz zawierający tekst, elektronika, zrzut ekranu, Czcionka&#10;&#10;Opis wygenerowany automatycznie">
            <a:extLst>
              <a:ext uri="{FF2B5EF4-FFF2-40B4-BE49-F238E27FC236}">
                <a16:creationId xmlns:a16="http://schemas.microsoft.com/office/drawing/2014/main" id="{85B1DA2D-A811-A8FA-3792-EC97A12CF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5755"/>
            <a:ext cx="3190167" cy="450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11E8C358-70A6-919A-47FF-BE6EBC86E4C5}"/>
              </a:ext>
            </a:extLst>
          </p:cNvPr>
          <p:cNvSpPr/>
          <p:nvPr/>
        </p:nvSpPr>
        <p:spPr>
          <a:xfrm>
            <a:off x="2338555" y="438150"/>
            <a:ext cx="1308812" cy="1741469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3270DC-CC59-DB92-B446-4D08E91E92AF}"/>
              </a:ext>
            </a:extLst>
          </p:cNvPr>
          <p:cNvSpPr/>
          <p:nvPr/>
        </p:nvSpPr>
        <p:spPr>
          <a:xfrm>
            <a:off x="4114800" y="1418607"/>
            <a:ext cx="8077200" cy="5439393"/>
          </a:xfrm>
          <a:prstGeom prst="rect">
            <a:avLst/>
          </a:prstGeom>
          <a:noFill/>
          <a:ln>
            <a:solidFill>
              <a:srgbClr val="D1E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pl-PL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A919B0E-AEE0-9166-2890-C599CE00B76E}"/>
              </a:ext>
            </a:extLst>
          </p:cNvPr>
          <p:cNvSpPr txBox="1"/>
          <p:nvPr/>
        </p:nvSpPr>
        <p:spPr>
          <a:xfrm>
            <a:off x="4866567" y="159434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pl-PL" sz="1600" dirty="0">
                <a:solidFill>
                  <a:prstClr val="black"/>
                </a:solidFill>
                <a:latin typeface="Montserrat" panose="00000500000000000000" pitchFamily="2" charset="-18"/>
              </a:rPr>
              <a:t>nie może on zawierać ani być nośnikiem jakichkolwiek informacji/materiałów fizycznych lub chemicznych, </a:t>
            </a:r>
            <a:br>
              <a:rPr lang="pl-PL" sz="1600" dirty="0">
                <a:solidFill>
                  <a:prstClr val="black"/>
                </a:solidFill>
                <a:latin typeface="Montserrat" panose="00000500000000000000" pitchFamily="2" charset="-18"/>
              </a:rPr>
            </a:br>
            <a:r>
              <a:rPr lang="pl-PL" sz="1600" dirty="0">
                <a:solidFill>
                  <a:prstClr val="black"/>
                </a:solidFill>
                <a:latin typeface="Montserrat" panose="00000500000000000000" pitchFamily="2" charset="-18"/>
              </a:rPr>
              <a:t>np. wzorów, twierdzeń, praw, przykładowych zadań</a:t>
            </a:r>
            <a:endParaRPr lang="pl-PL" sz="1600" b="1" u="sng" dirty="0">
              <a:solidFill>
                <a:prstClr val="black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77624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98" name="Rectangle 17497">
            <a:extLst>
              <a:ext uri="{FF2B5EF4-FFF2-40B4-BE49-F238E27FC236}">
                <a16:creationId xmlns:a16="http://schemas.microsoft.com/office/drawing/2014/main" id="{7CC9829A-26F6-4595-8608-1A9F57DA7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00" name="Group 17499">
            <a:extLst>
              <a:ext uri="{FF2B5EF4-FFF2-40B4-BE49-F238E27FC236}">
                <a16:creationId xmlns:a16="http://schemas.microsoft.com/office/drawing/2014/main" id="{75343792-FB15-4868-8582-6FB07FD06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7501" name="Freeform 5">
              <a:extLst>
                <a:ext uri="{FF2B5EF4-FFF2-40B4-BE49-F238E27FC236}">
                  <a16:creationId xmlns:a16="http://schemas.microsoft.com/office/drawing/2014/main" id="{7CA8F4A2-D471-40D9-BE89-06C70ACF4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2" name="Freeform 6">
              <a:extLst>
                <a:ext uri="{FF2B5EF4-FFF2-40B4-BE49-F238E27FC236}">
                  <a16:creationId xmlns:a16="http://schemas.microsoft.com/office/drawing/2014/main" id="{E43E1CEC-4E49-49E9-8548-8B05B637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3" name="Freeform 7">
              <a:extLst>
                <a:ext uri="{FF2B5EF4-FFF2-40B4-BE49-F238E27FC236}">
                  <a16:creationId xmlns:a16="http://schemas.microsoft.com/office/drawing/2014/main" id="{B7F53ED1-039D-4BD7-A3E5-297729B93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4" name="Freeform 8">
              <a:extLst>
                <a:ext uri="{FF2B5EF4-FFF2-40B4-BE49-F238E27FC236}">
                  <a16:creationId xmlns:a16="http://schemas.microsoft.com/office/drawing/2014/main" id="{A8487EB7-2469-4867-A80E-D9CD5B230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5" name="Freeform 9">
              <a:extLst>
                <a:ext uri="{FF2B5EF4-FFF2-40B4-BE49-F238E27FC236}">
                  <a16:creationId xmlns:a16="http://schemas.microsoft.com/office/drawing/2014/main" id="{46143F0D-FDD9-4B87-911C-BBCFB8055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6" name="Freeform 10">
              <a:extLst>
                <a:ext uri="{FF2B5EF4-FFF2-40B4-BE49-F238E27FC236}">
                  <a16:creationId xmlns:a16="http://schemas.microsoft.com/office/drawing/2014/main" id="{2CFC98FE-A0AD-4DC3-A501-9F93E7F47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7" name="Freeform 11">
              <a:extLst>
                <a:ext uri="{FF2B5EF4-FFF2-40B4-BE49-F238E27FC236}">
                  <a16:creationId xmlns:a16="http://schemas.microsoft.com/office/drawing/2014/main" id="{9AF90DC1-0B6B-4A93-A014-09751AD4D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8" name="Freeform 12">
              <a:extLst>
                <a:ext uri="{FF2B5EF4-FFF2-40B4-BE49-F238E27FC236}">
                  <a16:creationId xmlns:a16="http://schemas.microsoft.com/office/drawing/2014/main" id="{A2DFFBBE-16F4-4A5E-8934-167B73FF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9" name="Freeform 13">
              <a:extLst>
                <a:ext uri="{FF2B5EF4-FFF2-40B4-BE49-F238E27FC236}">
                  <a16:creationId xmlns:a16="http://schemas.microsoft.com/office/drawing/2014/main" id="{A5E67C3A-5087-485D-96E5-21B8644E3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0" name="Freeform 14">
              <a:extLst>
                <a:ext uri="{FF2B5EF4-FFF2-40B4-BE49-F238E27FC236}">
                  <a16:creationId xmlns:a16="http://schemas.microsoft.com/office/drawing/2014/main" id="{73EB781F-58BE-4B7A-B99B-B318ADFCC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1" name="Freeform 15">
              <a:extLst>
                <a:ext uri="{FF2B5EF4-FFF2-40B4-BE49-F238E27FC236}">
                  <a16:creationId xmlns:a16="http://schemas.microsoft.com/office/drawing/2014/main" id="{539F2F29-AFA9-4E0B-A2E1-685BA3BB0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2" name="Freeform 16">
              <a:extLst>
                <a:ext uri="{FF2B5EF4-FFF2-40B4-BE49-F238E27FC236}">
                  <a16:creationId xmlns:a16="http://schemas.microsoft.com/office/drawing/2014/main" id="{43647B4C-97BD-4193-A694-A8175A54A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3" name="Freeform 17">
              <a:extLst>
                <a:ext uri="{FF2B5EF4-FFF2-40B4-BE49-F238E27FC236}">
                  <a16:creationId xmlns:a16="http://schemas.microsoft.com/office/drawing/2014/main" id="{06780C14-905F-45FA-A058-1B4832451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4" name="Freeform 18">
              <a:extLst>
                <a:ext uri="{FF2B5EF4-FFF2-40B4-BE49-F238E27FC236}">
                  <a16:creationId xmlns:a16="http://schemas.microsoft.com/office/drawing/2014/main" id="{5C09B360-91DE-4815-B792-78F1DDAB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5" name="Freeform 19">
              <a:extLst>
                <a:ext uri="{FF2B5EF4-FFF2-40B4-BE49-F238E27FC236}">
                  <a16:creationId xmlns:a16="http://schemas.microsoft.com/office/drawing/2014/main" id="{32364EA9-C91C-4187-AEA7-3E676F04E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6" name="Freeform 20">
              <a:extLst>
                <a:ext uri="{FF2B5EF4-FFF2-40B4-BE49-F238E27FC236}">
                  <a16:creationId xmlns:a16="http://schemas.microsoft.com/office/drawing/2014/main" id="{807D3A95-0DDF-4B14-AD7D-3C5465533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68" name="Freeform 21">
              <a:extLst>
                <a:ext uri="{FF2B5EF4-FFF2-40B4-BE49-F238E27FC236}">
                  <a16:creationId xmlns:a16="http://schemas.microsoft.com/office/drawing/2014/main" id="{18B7A11B-83DF-4C00-836D-1BB371B3B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8" name="Freeform 22">
              <a:extLst>
                <a:ext uri="{FF2B5EF4-FFF2-40B4-BE49-F238E27FC236}">
                  <a16:creationId xmlns:a16="http://schemas.microsoft.com/office/drawing/2014/main" id="{3478F3A2-7617-467C-9F1C-0024CC84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9" name="Freeform 23">
              <a:extLst>
                <a:ext uri="{FF2B5EF4-FFF2-40B4-BE49-F238E27FC236}">
                  <a16:creationId xmlns:a16="http://schemas.microsoft.com/office/drawing/2014/main" id="{9110FCBA-0E4F-4C72-A148-BA0CC4D7E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0" name="Freeform 24">
              <a:extLst>
                <a:ext uri="{FF2B5EF4-FFF2-40B4-BE49-F238E27FC236}">
                  <a16:creationId xmlns:a16="http://schemas.microsoft.com/office/drawing/2014/main" id="{5F9AC703-6A55-44D2-A2D0-4C80B2C31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1" name="Freeform 25">
              <a:extLst>
                <a:ext uri="{FF2B5EF4-FFF2-40B4-BE49-F238E27FC236}">
                  <a16:creationId xmlns:a16="http://schemas.microsoft.com/office/drawing/2014/main" id="{A950B910-1A21-48FB-9E68-E7192375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23" name="Group 17522">
            <a:extLst>
              <a:ext uri="{FF2B5EF4-FFF2-40B4-BE49-F238E27FC236}">
                <a16:creationId xmlns:a16="http://schemas.microsoft.com/office/drawing/2014/main" id="{F594A2EF-2FF2-48A2-91C9-02790030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7569" name="Rectangle 17523">
              <a:extLst>
                <a:ext uri="{FF2B5EF4-FFF2-40B4-BE49-F238E27FC236}">
                  <a16:creationId xmlns:a16="http://schemas.microsoft.com/office/drawing/2014/main" id="{40F210D1-1084-4A86-8697-6421DF5C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70" name="Isosceles Triangle 22">
              <a:extLst>
                <a:ext uri="{FF2B5EF4-FFF2-40B4-BE49-F238E27FC236}">
                  <a16:creationId xmlns:a16="http://schemas.microsoft.com/office/drawing/2014/main" id="{40B25474-8A86-43C1-B77B-EA2994CB4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71" name="Rectangle 17525">
              <a:extLst>
                <a:ext uri="{FF2B5EF4-FFF2-40B4-BE49-F238E27FC236}">
                  <a16:creationId xmlns:a16="http://schemas.microsoft.com/office/drawing/2014/main" id="{3ACEAD7B-B41B-4FE1-AD76-97F79C2C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DD7FF2D-1E81-2411-A950-1D7C7CBC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 vert="horz" lIns="228600" tIns="228600" rIns="228600" bIns="0" rtlCol="0">
            <a:normAutofit/>
          </a:bodyPr>
          <a:lstStyle/>
          <a:p>
            <a:pPr algn="r"/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Jakie treści będą obowiązywały na egzaminie maturalnym w formule 2023?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E4FDDE7-4D44-0B0B-BD42-4E5B85CB5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3" b="1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17495" name="Content Placeholder 17494">
            <a:extLst>
              <a:ext uri="{FF2B5EF4-FFF2-40B4-BE49-F238E27FC236}">
                <a16:creationId xmlns:a16="http://schemas.microsoft.com/office/drawing/2014/main" id="{E5FB0029-5B1A-45EA-D32C-AC865DB9E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221419"/>
            <a:ext cx="6281873" cy="18303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Zajrzyj tutaj: </a:t>
            </a:r>
          </a:p>
          <a:p>
            <a:pPr marL="0" indent="0">
              <a:buNone/>
            </a:pPr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www.cke.gov.pl</a:t>
            </a:r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pl-PL" sz="36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www.lodz.oke.gov.pl</a:t>
            </a:r>
            <a:endParaRPr lang="pl-P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5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90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1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2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3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4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5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6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7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8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99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0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1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2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3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4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5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6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7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08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12" name="Isosceles Triangle 1111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113" name="Rectangle 1112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1115" name="Rectangle 1114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18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6AFED9F-0CCD-D764-59EE-5AF0FC22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Podstawa prawna</a:t>
            </a:r>
            <a:b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3200" dirty="0"/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2B7F75-3965-66F8-1F8C-8356030E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328" y="1173750"/>
            <a:ext cx="6430351" cy="4683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Podstawę prawną przeprowadzania egzaminu maturalnego stanowią następujące akty prawne: </a:t>
            </a:r>
          </a:p>
          <a:p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Ustawa o systemie oświaty </a:t>
            </a:r>
            <a:r>
              <a:rPr lang="pl-PL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(Dz.U. z 2022 r. poz. 2230, z </a:t>
            </a:r>
            <a:r>
              <a:rPr lang="pl-PL" u="sng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późn</a:t>
            </a:r>
            <a:r>
              <a:rPr lang="pl-PL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zm., tj. Dz.U. z 2023 r. poz. 2005), 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tym przede wszystkim ustawa z dnia 12 maja 2022 r. o zmianie ustawy o systemie oświaty oraz niektórych innych ustaw </a:t>
            </a:r>
            <a:r>
              <a:rPr lang="pl-PL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(Dz.U. poz. 1116)</a:t>
            </a:r>
          </a:p>
          <a:p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Ustawa z 14 grudnia 2016 r. prawo oświatowe (tekst jedn. 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Dz.U. z 2021 r. poz. 1082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Rozporządzenie </a:t>
            </a:r>
            <a:r>
              <a:rPr lang="pl-PL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MEiN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 dnia 1 sierpnia 2022 r. w sprawie egzaminu maturalnego (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Dz.U. z 2024 r. poz. 302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Rozporządzenie </a:t>
            </a:r>
            <a:r>
              <a:rPr lang="pl-PL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MEiN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 dnia 10 czerwca 2022 r. w sprawie w sprawie wymagań egzaminacyjnych dla egzaminu maturalnego przeprowadzanego w roku szkolnym 2022/2023 i 2023/2024 (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Dz.U. z 2022 r. poz. 1246</a:t>
            </a:r>
            <a:r>
              <a:rPr lang="pl-PL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02114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9B804006-101D-4F64-B355-23096AAA7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42" name="Group 18441">
            <a:extLst>
              <a:ext uri="{FF2B5EF4-FFF2-40B4-BE49-F238E27FC236}">
                <a16:creationId xmlns:a16="http://schemas.microsoft.com/office/drawing/2014/main" id="{43F2C4BC-2412-4B5C-B484-720B5981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8443" name="Freeform 5">
              <a:extLst>
                <a:ext uri="{FF2B5EF4-FFF2-40B4-BE49-F238E27FC236}">
                  <a16:creationId xmlns:a16="http://schemas.microsoft.com/office/drawing/2014/main" id="{0FD6677A-DA06-4AE8-BB1A-F5D8DAEA7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4" name="Freeform 6">
              <a:extLst>
                <a:ext uri="{FF2B5EF4-FFF2-40B4-BE49-F238E27FC236}">
                  <a16:creationId xmlns:a16="http://schemas.microsoft.com/office/drawing/2014/main" id="{C95A3004-D2D9-428D-A694-8B00AAA5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Freeform 7">
              <a:extLst>
                <a:ext uri="{FF2B5EF4-FFF2-40B4-BE49-F238E27FC236}">
                  <a16:creationId xmlns:a16="http://schemas.microsoft.com/office/drawing/2014/main" id="{DA39D583-C5D7-4848-8DA9-B241540D2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Freeform 8">
              <a:extLst>
                <a:ext uri="{FF2B5EF4-FFF2-40B4-BE49-F238E27FC236}">
                  <a16:creationId xmlns:a16="http://schemas.microsoft.com/office/drawing/2014/main" id="{B2EBD675-802F-4CF7-BD90-19F74557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Freeform 9">
              <a:extLst>
                <a:ext uri="{FF2B5EF4-FFF2-40B4-BE49-F238E27FC236}">
                  <a16:creationId xmlns:a16="http://schemas.microsoft.com/office/drawing/2014/main" id="{F6EC98CD-B318-4626-A663-8A60DCEE8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8" name="Freeform 10">
              <a:extLst>
                <a:ext uri="{FF2B5EF4-FFF2-40B4-BE49-F238E27FC236}">
                  <a16:creationId xmlns:a16="http://schemas.microsoft.com/office/drawing/2014/main" id="{02310F35-7B86-428D-AE44-A20C68B50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9" name="Freeform 11">
              <a:extLst>
                <a:ext uri="{FF2B5EF4-FFF2-40B4-BE49-F238E27FC236}">
                  <a16:creationId xmlns:a16="http://schemas.microsoft.com/office/drawing/2014/main" id="{9F3B32EC-F7CB-4A1C-9E97-8BBD5A1AF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Freeform 12">
              <a:extLst>
                <a:ext uri="{FF2B5EF4-FFF2-40B4-BE49-F238E27FC236}">
                  <a16:creationId xmlns:a16="http://schemas.microsoft.com/office/drawing/2014/main" id="{EAAE0FEF-EB48-4703-BA62-75B77929A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1" name="Freeform 13">
              <a:extLst>
                <a:ext uri="{FF2B5EF4-FFF2-40B4-BE49-F238E27FC236}">
                  <a16:creationId xmlns:a16="http://schemas.microsoft.com/office/drawing/2014/main" id="{1A9BD6B8-CCA8-49A3-B87B-AE9C91CDE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Freeform 14">
              <a:extLst>
                <a:ext uri="{FF2B5EF4-FFF2-40B4-BE49-F238E27FC236}">
                  <a16:creationId xmlns:a16="http://schemas.microsoft.com/office/drawing/2014/main" id="{CA83C38E-8767-4A44-99CA-8C29F30EE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Freeform 15">
              <a:extLst>
                <a:ext uri="{FF2B5EF4-FFF2-40B4-BE49-F238E27FC236}">
                  <a16:creationId xmlns:a16="http://schemas.microsoft.com/office/drawing/2014/main" id="{02EF4BA0-DD24-4017-BC83-80C7539FD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Freeform 16">
              <a:extLst>
                <a:ext uri="{FF2B5EF4-FFF2-40B4-BE49-F238E27FC236}">
                  <a16:creationId xmlns:a16="http://schemas.microsoft.com/office/drawing/2014/main" id="{5BC7DD6C-DD8A-4248-9DFD-86B7D20AF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5" name="Freeform 17">
              <a:extLst>
                <a:ext uri="{FF2B5EF4-FFF2-40B4-BE49-F238E27FC236}">
                  <a16:creationId xmlns:a16="http://schemas.microsoft.com/office/drawing/2014/main" id="{B6CEECEA-280C-4164-90FF-3513DB5B4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6" name="Freeform 18">
              <a:extLst>
                <a:ext uri="{FF2B5EF4-FFF2-40B4-BE49-F238E27FC236}">
                  <a16:creationId xmlns:a16="http://schemas.microsoft.com/office/drawing/2014/main" id="{E450BBA4-C6C4-4254-9E26-82EA8EFB2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Freeform 19">
              <a:extLst>
                <a:ext uri="{FF2B5EF4-FFF2-40B4-BE49-F238E27FC236}">
                  <a16:creationId xmlns:a16="http://schemas.microsoft.com/office/drawing/2014/main" id="{9F5AF05D-ADE5-40B5-9BEA-DBA47987F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Freeform 20">
              <a:extLst>
                <a:ext uri="{FF2B5EF4-FFF2-40B4-BE49-F238E27FC236}">
                  <a16:creationId xmlns:a16="http://schemas.microsoft.com/office/drawing/2014/main" id="{E33D2228-29F5-40AC-A2A9-554D1A17D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9" name="Freeform 21">
              <a:extLst>
                <a:ext uri="{FF2B5EF4-FFF2-40B4-BE49-F238E27FC236}">
                  <a16:creationId xmlns:a16="http://schemas.microsoft.com/office/drawing/2014/main" id="{5964607D-A248-46AB-8BD7-8F54F8FAA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Freeform 22">
              <a:extLst>
                <a:ext uri="{FF2B5EF4-FFF2-40B4-BE49-F238E27FC236}">
                  <a16:creationId xmlns:a16="http://schemas.microsoft.com/office/drawing/2014/main" id="{B316575A-7DD2-4E9A-8DD8-6F3FD7C2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Freeform 23">
              <a:extLst>
                <a:ext uri="{FF2B5EF4-FFF2-40B4-BE49-F238E27FC236}">
                  <a16:creationId xmlns:a16="http://schemas.microsoft.com/office/drawing/2014/main" id="{0FADEB75-5A76-45E6-A771-FD313172B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2" name="Freeform 24">
              <a:extLst>
                <a:ext uri="{FF2B5EF4-FFF2-40B4-BE49-F238E27FC236}">
                  <a16:creationId xmlns:a16="http://schemas.microsoft.com/office/drawing/2014/main" id="{28EEBD9F-7254-4078-83DA-35B26F29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3" name="Freeform 25">
              <a:extLst>
                <a:ext uri="{FF2B5EF4-FFF2-40B4-BE49-F238E27FC236}">
                  <a16:creationId xmlns:a16="http://schemas.microsoft.com/office/drawing/2014/main" id="{77069F13-F943-48F9-9D12-7A0FDEE09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465" name="Group 18464">
            <a:extLst>
              <a:ext uri="{FF2B5EF4-FFF2-40B4-BE49-F238E27FC236}">
                <a16:creationId xmlns:a16="http://schemas.microsoft.com/office/drawing/2014/main" id="{DADA2559-D208-4654-A8D6-0EAB57A6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8466" name="Rectangle 18465">
              <a:extLst>
                <a:ext uri="{FF2B5EF4-FFF2-40B4-BE49-F238E27FC236}">
                  <a16:creationId xmlns:a16="http://schemas.microsoft.com/office/drawing/2014/main" id="{8DCC9694-A5B4-4C87-B30C-10315BA95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7" name="Isosceles Triangle 22">
              <a:extLst>
                <a:ext uri="{FF2B5EF4-FFF2-40B4-BE49-F238E27FC236}">
                  <a16:creationId xmlns:a16="http://schemas.microsoft.com/office/drawing/2014/main" id="{A235B99A-CFD8-4244-8588-63B2E3A74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8" name="Rectangle 18467">
              <a:extLst>
                <a:ext uri="{FF2B5EF4-FFF2-40B4-BE49-F238E27FC236}">
                  <a16:creationId xmlns:a16="http://schemas.microsoft.com/office/drawing/2014/main" id="{2C576FEE-B34E-4CD2-8D8E-48BBDB738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61305E7-1200-1DE5-1D8F-E2BFB560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Autofit/>
          </a:bodyPr>
          <a:lstStyle/>
          <a:p>
            <a:pPr algn="r"/>
            <a:r>
              <a:rPr lang="pl-PL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Najważniejsze zmiany w zasadach organizowania</a:t>
            </a:r>
            <a:br>
              <a:rPr lang="pl-PL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przeprowadzania egzaminu maturalnego w 2024 roku 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0D855EB-901C-9DD9-3F6E-64DCE887ED1E}"/>
              </a:ext>
            </a:extLst>
          </p:cNvPr>
          <p:cNvSpPr txBox="1"/>
          <p:nvPr/>
        </p:nvSpPr>
        <p:spPr>
          <a:xfrm>
            <a:off x="4797425" y="638176"/>
            <a:ext cx="73644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Egzaminy obowiązkowe </a:t>
            </a:r>
          </a:p>
          <a:p>
            <a:endParaRPr lang="pl-PL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Część ustna 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język polski – bez określania poziomu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(próg 30%) </a:t>
            </a:r>
            <a:endParaRPr lang="pl-PL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język obcy nowożytny – bez określania poziomu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(próg 30%) </a:t>
            </a:r>
          </a:p>
          <a:p>
            <a:endParaRPr lang="pl-PL" sz="2000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Część pisemna </a:t>
            </a:r>
            <a:endParaRPr lang="pl-PL" sz="20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język polski – poziom podstawowy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(próg 30%)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matematyka – poziom podstawowy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(próg 30%)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język obcy nowożytny – poziom podstawowy 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(próg 30%) 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wybrany przedmiot dodatkowy – poziom rozszerzony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(bez progu) </a:t>
            </a:r>
          </a:p>
          <a:p>
            <a:pPr marL="457200" indent="-457200">
              <a:buFont typeface="+mj-lt"/>
              <a:buAutoNum type="arabicParenR"/>
            </a:pPr>
            <a:endParaRPr lang="pl-PL" sz="2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Egzaminy dodatkowe 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do 5 </a:t>
            </a:r>
            <a:r>
              <a:rPr lang="pl-PL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kolejnych przedmiotów dodatkowych </a:t>
            </a:r>
            <a:r>
              <a:rPr lang="pl-PL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 poziomie rozszerzonym </a:t>
            </a:r>
          </a:p>
        </p:txBody>
      </p:sp>
    </p:spTree>
    <p:extLst>
      <p:ext uri="{BB962C8B-B14F-4D97-AF65-F5344CB8AC3E}">
        <p14:creationId xmlns:p14="http://schemas.microsoft.com/office/powerpoint/2010/main" val="1361466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A4B6ED9-CF12-5F41-A5C2-F3080678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192301"/>
            <a:ext cx="10706190" cy="64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594FD77-69E1-9F3D-40B5-9948468CB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237438"/>
            <a:ext cx="10644406" cy="64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7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F5288DC-F261-E8DF-60F8-6798D8D1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192302"/>
            <a:ext cx="10706190" cy="64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33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851ED8E-34E6-7B71-2B7B-561478A0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282660"/>
            <a:ext cx="10545552" cy="60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2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809643-1A52-4ED2-AA8C-EEF67E927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59BE78A-E3EA-4451-96B5-6FAFD246E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FD751E0-7430-4ACA-A679-ECB74EA58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4098D72-B456-40CC-8C9F-D08B9DD2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77F4ACE6-DDA3-4ED6-8FEE-78FFB08E9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337B0AD-9A1D-4899-8791-EDEB9B5A1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CA1A530-E6F6-465D-BCD0-371D816CCC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004A844-7D04-43E1-A29A-F8191791D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0EE4868-1730-433B-AA39-A91305A49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AB5DD23-5ECB-4E0C-AC9B-C384785BA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0DF27FE-32C5-40E3-88CF-16228DBBC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DA4BF21-FA96-43DB-A077-173C5F433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9FB98CB-1E06-4CC6-B67C-4CE3403E8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F956BA4-7CC2-4E13-9E1D-0854EF4CB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E6C08EBB-2C97-4884-9312-EA0A6A62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262514D-691E-4344-8751-4E80F046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17406E40-244E-4DD6-94A4-E73960241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E621646-8902-4518-ADFE-798B8AF7F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BC03DD73-798C-403F-B9AC-BFF84A0B1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6756FE0C-DC81-49BD-AD76-1E223B686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89921AE2-097C-4DEE-A398-FCB910D60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EEAE74D-A8B8-4601-84C4-7F01DFF41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0" name="Obraz 29">
            <a:extLst>
              <a:ext uri="{FF2B5EF4-FFF2-40B4-BE49-F238E27FC236}">
                <a16:creationId xmlns:a16="http://schemas.microsoft.com/office/drawing/2014/main" id="{E71F0A2F-DBF6-B60D-EF8F-2CB36EB8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75" y="404667"/>
            <a:ext cx="10836185" cy="55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0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70D5C-A300-E5CA-592D-5AA1784D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Czego nie wolno wnosić do sali egzaminacyjnej? 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E3314-7CE4-2BB1-68E7-0C44649C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657542" cy="5248622"/>
          </a:xfrm>
        </p:spPr>
        <p:txBody>
          <a:bodyPr>
            <a:noAutofit/>
          </a:bodyPr>
          <a:lstStyle/>
          <a:p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Zdający nie może wnosić do sali egzaminacyjnej </a:t>
            </a: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ż</a:t>
            </a:r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adnych </a:t>
            </a:r>
            <a:r>
              <a:rPr lang="pl-PL" sz="25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urządzeń telekomunikacyjnych (telefonów komórkowych, smartwatchów itp.) </a:t>
            </a:r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ani korzyst</a:t>
            </a: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ać</a:t>
            </a:r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 nich w tej sali. </a:t>
            </a:r>
          </a:p>
          <a:p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Zdający w trakcie części pisemnej egzaminu może korzystać wyłącznie z materiałów i przyborów pomocniczych, których wykaz zawiera Komunikat dyrektora CKE. </a:t>
            </a:r>
          </a:p>
          <a:p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Zdający </a:t>
            </a:r>
            <a:r>
              <a:rPr lang="pl-PL" sz="25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może wnosić do sali innych </a:t>
            </a:r>
            <a:r>
              <a:rPr lang="pl-PL" sz="2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materiałów i przyborów pomocniczych. </a:t>
            </a:r>
          </a:p>
        </p:txBody>
      </p:sp>
    </p:spTree>
    <p:extLst>
      <p:ext uri="{BB962C8B-B14F-4D97-AF65-F5344CB8AC3E}">
        <p14:creationId xmlns:p14="http://schemas.microsoft.com/office/powerpoint/2010/main" val="1792073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E9674-9939-3814-CC68-8ABBC524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Przydział sal w dniach 7-13 maja 2024 r.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FB86F99A-1576-7802-AD45-B82576466C7C}"/>
              </a:ext>
            </a:extLst>
          </p:cNvPr>
          <p:cNvGrpSpPr/>
          <p:nvPr/>
        </p:nvGrpSpPr>
        <p:grpSpPr>
          <a:xfrm>
            <a:off x="8559525" y="955194"/>
            <a:ext cx="2358769" cy="5245903"/>
            <a:chOff x="7079998" y="804545"/>
            <a:chExt cx="2358769" cy="5245903"/>
          </a:xfrm>
        </p:grpSpPr>
        <p:sp>
          <p:nvSpPr>
            <p:cNvPr id="7" name="Dowolny kształt 6">
              <a:extLst>
                <a:ext uri="{FF2B5EF4-FFF2-40B4-BE49-F238E27FC236}">
                  <a16:creationId xmlns:a16="http://schemas.microsoft.com/office/drawing/2014/main" id="{4147FE78-5FFB-8215-4BB5-8A6BA8C8BDA5}"/>
                </a:ext>
              </a:extLst>
            </p:cNvPr>
            <p:cNvSpPr/>
            <p:nvPr/>
          </p:nvSpPr>
          <p:spPr>
            <a:xfrm>
              <a:off x="7079998" y="804545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sala nr 11</a:t>
              </a:r>
            </a:p>
          </p:txBody>
        </p:sp>
        <p:sp>
          <p:nvSpPr>
            <p:cNvPr id="8" name="Dowolny kształt 7">
              <a:extLst>
                <a:ext uri="{FF2B5EF4-FFF2-40B4-BE49-F238E27FC236}">
                  <a16:creationId xmlns:a16="http://schemas.microsoft.com/office/drawing/2014/main" id="{BCFEF702-9F82-3317-F03B-6D8D4162B3C2}"/>
                </a:ext>
              </a:extLst>
            </p:cNvPr>
            <p:cNvSpPr/>
            <p:nvPr/>
          </p:nvSpPr>
          <p:spPr>
            <a:xfrm>
              <a:off x="7079998" y="1880144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sala nr 33</a:t>
              </a:r>
            </a:p>
          </p:txBody>
        </p:sp>
        <p:sp>
          <p:nvSpPr>
            <p:cNvPr id="9" name="Dowolny kształt 8">
              <a:extLst>
                <a:ext uri="{FF2B5EF4-FFF2-40B4-BE49-F238E27FC236}">
                  <a16:creationId xmlns:a16="http://schemas.microsoft.com/office/drawing/2014/main" id="{DC50D5FB-4FE8-3120-1426-AE2768C6B459}"/>
                </a:ext>
              </a:extLst>
            </p:cNvPr>
            <p:cNvSpPr/>
            <p:nvPr/>
          </p:nvSpPr>
          <p:spPr>
            <a:xfrm>
              <a:off x="7079998" y="2955743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sala nr 54</a:t>
              </a:r>
            </a:p>
          </p:txBody>
        </p:sp>
        <p:sp>
          <p:nvSpPr>
            <p:cNvPr id="10" name="Dowolny kształt 9">
              <a:extLst>
                <a:ext uri="{FF2B5EF4-FFF2-40B4-BE49-F238E27FC236}">
                  <a16:creationId xmlns:a16="http://schemas.microsoft.com/office/drawing/2014/main" id="{5DB0C084-AAF8-E0EE-3DAA-E7340FF16D34}"/>
                </a:ext>
              </a:extLst>
            </p:cNvPr>
            <p:cNvSpPr/>
            <p:nvPr/>
          </p:nvSpPr>
          <p:spPr>
            <a:xfrm>
              <a:off x="7079998" y="4031342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sala nr 23</a:t>
              </a:r>
            </a:p>
          </p:txBody>
        </p:sp>
        <p:sp>
          <p:nvSpPr>
            <p:cNvPr id="11" name="Dowolny kształt 10">
              <a:extLst>
                <a:ext uri="{FF2B5EF4-FFF2-40B4-BE49-F238E27FC236}">
                  <a16:creationId xmlns:a16="http://schemas.microsoft.com/office/drawing/2014/main" id="{6CB49FF8-5E0C-BDB0-7912-137A8493B0DD}"/>
                </a:ext>
              </a:extLst>
            </p:cNvPr>
            <p:cNvSpPr/>
            <p:nvPr/>
          </p:nvSpPr>
          <p:spPr>
            <a:xfrm>
              <a:off x="7079998" y="5106941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sala nr </a:t>
              </a:r>
              <a:r>
                <a:rPr lang="pl-PL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49</a:t>
              </a:r>
              <a:endParaRPr lang="pl-PL" sz="20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E5FE844-F55F-4048-C625-8790883A214F}"/>
              </a:ext>
            </a:extLst>
          </p:cNvPr>
          <p:cNvGrpSpPr/>
          <p:nvPr/>
        </p:nvGrpSpPr>
        <p:grpSpPr>
          <a:xfrm>
            <a:off x="5598023" y="958448"/>
            <a:ext cx="2358769" cy="5245903"/>
            <a:chOff x="7079998" y="804545"/>
            <a:chExt cx="2358769" cy="5245903"/>
          </a:xfrm>
        </p:grpSpPr>
        <p:sp>
          <p:nvSpPr>
            <p:cNvPr id="15" name="Dowolny kształt 14">
              <a:extLst>
                <a:ext uri="{FF2B5EF4-FFF2-40B4-BE49-F238E27FC236}">
                  <a16:creationId xmlns:a16="http://schemas.microsoft.com/office/drawing/2014/main" id="{DD6149F9-B1F8-5EA9-C315-0B3DE867E4F0}"/>
                </a:ext>
              </a:extLst>
            </p:cNvPr>
            <p:cNvSpPr/>
            <p:nvPr/>
          </p:nvSpPr>
          <p:spPr>
            <a:xfrm>
              <a:off x="7079998" y="804545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95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mała sala gimnastyczna </a:t>
              </a:r>
            </a:p>
          </p:txBody>
        </p:sp>
        <p:sp>
          <p:nvSpPr>
            <p:cNvPr id="16" name="Dowolny kształt 15">
              <a:extLst>
                <a:ext uri="{FF2B5EF4-FFF2-40B4-BE49-F238E27FC236}">
                  <a16:creationId xmlns:a16="http://schemas.microsoft.com/office/drawing/2014/main" id="{5026F438-F40E-BF0B-F7CF-60F2D59EC7C9}"/>
                </a:ext>
              </a:extLst>
            </p:cNvPr>
            <p:cNvSpPr/>
            <p:nvPr/>
          </p:nvSpPr>
          <p:spPr>
            <a:xfrm>
              <a:off x="7079998" y="1880144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duża sala </a:t>
              </a:r>
              <a:r>
                <a:rPr lang="pl-PL" sz="195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gimnastyczna</a:t>
              </a:r>
            </a:p>
          </p:txBody>
        </p:sp>
        <p:sp>
          <p:nvSpPr>
            <p:cNvPr id="17" name="Dowolny kształt 16">
              <a:extLst>
                <a:ext uri="{FF2B5EF4-FFF2-40B4-BE49-F238E27FC236}">
                  <a16:creationId xmlns:a16="http://schemas.microsoft.com/office/drawing/2014/main" id="{D3CE0B05-27FE-BAE0-E795-4ED59DE15DF7}"/>
                </a:ext>
              </a:extLst>
            </p:cNvPr>
            <p:cNvSpPr/>
            <p:nvPr/>
          </p:nvSpPr>
          <p:spPr>
            <a:xfrm>
              <a:off x="7079998" y="2955743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aula</a:t>
              </a:r>
              <a:r>
                <a:rPr lang="pl-PL" sz="1600" kern="1200" dirty="0"/>
                <a:t>	</a:t>
              </a:r>
            </a:p>
          </p:txBody>
        </p:sp>
        <p:sp>
          <p:nvSpPr>
            <p:cNvPr id="18" name="Dowolny kształt 17">
              <a:extLst>
                <a:ext uri="{FF2B5EF4-FFF2-40B4-BE49-F238E27FC236}">
                  <a16:creationId xmlns:a16="http://schemas.microsoft.com/office/drawing/2014/main" id="{11C16498-12CF-5F90-380B-FFDF64398507}"/>
                </a:ext>
              </a:extLst>
            </p:cNvPr>
            <p:cNvSpPr/>
            <p:nvPr/>
          </p:nvSpPr>
          <p:spPr>
            <a:xfrm>
              <a:off x="7079998" y="4031342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małe sale na parterze </a:t>
              </a:r>
            </a:p>
          </p:txBody>
        </p:sp>
        <p:sp>
          <p:nvSpPr>
            <p:cNvPr id="19" name="Dowolny kształt 18">
              <a:extLst>
                <a:ext uri="{FF2B5EF4-FFF2-40B4-BE49-F238E27FC236}">
                  <a16:creationId xmlns:a16="http://schemas.microsoft.com/office/drawing/2014/main" id="{1220F103-D037-D308-9E54-C6F99595AD53}"/>
                </a:ext>
              </a:extLst>
            </p:cNvPr>
            <p:cNvSpPr/>
            <p:nvPr/>
          </p:nvSpPr>
          <p:spPr>
            <a:xfrm>
              <a:off x="7079998" y="5106941"/>
              <a:ext cx="2358769" cy="943507"/>
            </a:xfrm>
            <a:custGeom>
              <a:avLst/>
              <a:gdLst>
                <a:gd name="connsiteX0" fmla="*/ 0 w 2358769"/>
                <a:gd name="connsiteY0" fmla="*/ 0 h 943507"/>
                <a:gd name="connsiteX1" fmla="*/ 1887016 w 2358769"/>
                <a:gd name="connsiteY1" fmla="*/ 0 h 943507"/>
                <a:gd name="connsiteX2" fmla="*/ 2358769 w 2358769"/>
                <a:gd name="connsiteY2" fmla="*/ 471754 h 943507"/>
                <a:gd name="connsiteX3" fmla="*/ 1887016 w 2358769"/>
                <a:gd name="connsiteY3" fmla="*/ 943507 h 943507"/>
                <a:gd name="connsiteX4" fmla="*/ 0 w 2358769"/>
                <a:gd name="connsiteY4" fmla="*/ 943507 h 943507"/>
                <a:gd name="connsiteX5" fmla="*/ 471754 w 2358769"/>
                <a:gd name="connsiteY5" fmla="*/ 471754 h 943507"/>
                <a:gd name="connsiteX6" fmla="*/ 0 w 2358769"/>
                <a:gd name="connsiteY6" fmla="*/ 0 h 94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8769" h="943507">
                  <a:moveTo>
                    <a:pt x="0" y="0"/>
                  </a:moveTo>
                  <a:lnTo>
                    <a:pt x="1887016" y="0"/>
                  </a:lnTo>
                  <a:lnTo>
                    <a:pt x="2358769" y="471754"/>
                  </a:lnTo>
                  <a:lnTo>
                    <a:pt x="1887016" y="943507"/>
                  </a:lnTo>
                  <a:lnTo>
                    <a:pt x="0" y="943507"/>
                  </a:lnTo>
                  <a:lnTo>
                    <a:pt x="471754" y="4717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2074" tIns="10160" rIns="471753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małe sale na I pi</a:t>
              </a:r>
              <a:r>
                <a:rPr lang="pl-PL" sz="20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ę</a:t>
              </a:r>
              <a:r>
                <a:rPr lang="pl-PL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trze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6732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44E0C-6B96-615A-CDD6-FF65B943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Przed wejściem do sali egzaminacyjnej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994122-6BCE-9B4A-5D9D-B06EC9E66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Pamiętaj o przyborach i dokumencie tożsamości.</a:t>
            </a:r>
          </a:p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Wykonuj polecenia członków Zespołu Nadzorującego.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226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B29373-1889-2A7B-B1B3-511A7AB9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W sali egzaminacyjnej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2AC2EF-5581-3B20-FFB7-B6068613A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Zajmij miejsce zgodne z wylosowanym przez Ciebie numerkiem.</a:t>
            </a:r>
          </a:p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Uważnie wysłuchaj instrukcji i wykonuj polecenia przewodniczącego ZN.</a:t>
            </a: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W czasie trwania egzaminu maturalnego nie powinieneś opuszczać sali egzaminacyjnej. Jeśli wystąpi konieczność opuszczenia sali egzaminacyjnej podnieś rękę i zaczekaj na podejście członka ZN.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831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86BC99-1BC9-9081-94FE-0FDACD8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Wybrane akty prawne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6D4AC1C-6169-038C-4D22-5EFE171C3DE2}"/>
              </a:ext>
            </a:extLst>
          </p:cNvPr>
          <p:cNvSpPr/>
          <p:nvPr/>
        </p:nvSpPr>
        <p:spPr>
          <a:xfrm>
            <a:off x="0" y="1"/>
            <a:ext cx="12192000" cy="141860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EDC05D-57B5-9661-A05D-88B15680BA60}"/>
              </a:ext>
            </a:extLst>
          </p:cNvPr>
          <p:cNvSpPr/>
          <p:nvPr/>
        </p:nvSpPr>
        <p:spPr>
          <a:xfrm>
            <a:off x="10363200" y="385500"/>
            <a:ext cx="1066163" cy="1418607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1BC06F9-2B36-DF88-1C58-9035A7FE1B41}"/>
              </a:ext>
            </a:extLst>
          </p:cNvPr>
          <p:cNvSpPr txBox="1"/>
          <p:nvPr/>
        </p:nvSpPr>
        <p:spPr>
          <a:xfrm>
            <a:off x="619125" y="112137"/>
            <a:ext cx="1010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pl-PL" sz="40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Harmonogram egzaminu maturalnego w 2024 r.</a:t>
            </a:r>
            <a:endParaRPr lang="en-US" sz="40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Symbol zastępczy zawartości 5">
            <a:extLst>
              <a:ext uri="{FF2B5EF4-FFF2-40B4-BE49-F238E27FC236}">
                <a16:creationId xmlns:a16="http://schemas.microsoft.com/office/drawing/2014/main" id="{3D13A438-8185-E836-9025-BB74A218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595" y="1854200"/>
            <a:ext cx="9570805" cy="76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cs typeface="Arial" panose="020B0604020202020204" pitchFamily="34" charset="0"/>
              </a:rPr>
              <a:t>taki sam dla absolwentów wszystkich typów szkół </a:t>
            </a: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6F2F9F"/>
                </a:solidFill>
                <a:cs typeface="Arial" panose="020B0604020202020204" pitchFamily="34" charset="0"/>
              </a:rPr>
              <a:t>Formule 2023 </a:t>
            </a:r>
            <a:r>
              <a:rPr lang="pl-PL" dirty="0">
                <a:solidFill>
                  <a:srgbClr val="000000"/>
                </a:solidFill>
                <a:cs typeface="Arial" panose="020B0604020202020204" pitchFamily="34" charset="0"/>
              </a:rPr>
              <a:t>oraz w </a:t>
            </a:r>
            <a:r>
              <a:rPr lang="pl-PL" b="1" dirty="0">
                <a:solidFill>
                  <a:srgbClr val="F9B100"/>
                </a:solidFill>
                <a:cs typeface="Arial" panose="020B0604020202020204" pitchFamily="34" charset="0"/>
              </a:rPr>
              <a:t>Formule 2015 </a:t>
            </a:r>
            <a:endParaRPr lang="en-US" sz="5334" spc="-37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9171683-4305-917C-77D1-9B1454A122A3}"/>
              </a:ext>
            </a:extLst>
          </p:cNvPr>
          <p:cNvSpPr/>
          <p:nvPr/>
        </p:nvSpPr>
        <p:spPr>
          <a:xfrm flipV="1">
            <a:off x="693913" y="5510608"/>
            <a:ext cx="11498087" cy="21157"/>
          </a:xfrm>
          <a:prstGeom prst="line">
            <a:avLst/>
          </a:prstGeom>
          <a:ln w="19050" cap="rnd">
            <a:solidFill>
              <a:srgbClr val="0046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E6B7C424-E796-9EF7-63A2-99571C95484F}"/>
              </a:ext>
            </a:extLst>
          </p:cNvPr>
          <p:cNvGrpSpPr/>
          <p:nvPr/>
        </p:nvGrpSpPr>
        <p:grpSpPr>
          <a:xfrm>
            <a:off x="637848" y="2971801"/>
            <a:ext cx="2512165" cy="2471464"/>
            <a:chOff x="-77483" y="-9525"/>
            <a:chExt cx="4564049" cy="6638422"/>
          </a:xfrm>
        </p:grpSpPr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395FB35C-8DC4-B059-3687-B68BBDB3339E}"/>
                </a:ext>
              </a:extLst>
            </p:cNvPr>
            <p:cNvSpPr txBox="1"/>
            <p:nvPr/>
          </p:nvSpPr>
          <p:spPr>
            <a:xfrm>
              <a:off x="1" y="-9525"/>
              <a:ext cx="4486565" cy="1102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spcAft>
                  <a:spcPts val="400"/>
                </a:spcAft>
                <a:defRPr/>
              </a:pPr>
              <a:r>
                <a:rPr lang="pl-PL" sz="2667" b="1" dirty="0">
                  <a:solidFill>
                    <a:srgbClr val="0C45A6"/>
                  </a:solidFill>
                  <a:latin typeface="Montserrat" panose="00000500000000000000" pitchFamily="2" charset="-18"/>
                </a:rPr>
                <a:t>maj</a:t>
              </a:r>
              <a:endParaRPr lang="en-US" sz="2667" b="1" dirty="0">
                <a:solidFill>
                  <a:srgbClr val="0C45A6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3CA00F56-591E-B252-1D45-2FDD6D86EE22}"/>
                </a:ext>
              </a:extLst>
            </p:cNvPr>
            <p:cNvSpPr txBox="1"/>
            <p:nvPr/>
          </p:nvSpPr>
          <p:spPr>
            <a:xfrm>
              <a:off x="-77483" y="1282581"/>
              <a:ext cx="4486565" cy="534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pisemna 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7-24 maja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ustna 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od 11 do 16 maja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(z wyjątkiem 12 maja)               i</a:t>
              </a:r>
              <a:r>
                <a:rPr lang="pl-PL" sz="1600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 od 20 do 25 maja</a:t>
              </a:r>
            </a:p>
            <a:p>
              <a:pPr defTabSz="609630">
                <a:defRPr/>
              </a:pPr>
              <a:endParaRPr lang="pl-PL" sz="1600" dirty="0">
                <a:solidFill>
                  <a:srgbClr val="000000"/>
                </a:solidFill>
                <a:latin typeface="Montserrat" panose="00000500000000000000" pitchFamily="2" charset="-18"/>
              </a:endParaRPr>
            </a:p>
            <a:p>
              <a:pPr defTabSz="609630">
                <a:defRPr/>
              </a:pPr>
              <a:endParaRPr lang="en-US" sz="1200" dirty="0">
                <a:solidFill>
                  <a:srgbClr val="000000"/>
                </a:solidFill>
                <a:latin typeface="Montserrat" panose="00000500000000000000" pitchFamily="2" charset="-18"/>
              </a:endParaRPr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4F88B0E9-7629-B14E-E322-6155E74891A9}"/>
              </a:ext>
            </a:extLst>
          </p:cNvPr>
          <p:cNvGrpSpPr/>
          <p:nvPr/>
        </p:nvGrpSpPr>
        <p:grpSpPr>
          <a:xfrm>
            <a:off x="3333576" y="2971801"/>
            <a:ext cx="2469516" cy="1548134"/>
            <a:chOff x="0" y="-9525"/>
            <a:chExt cx="4486566" cy="4644402"/>
          </a:xfrm>
        </p:grpSpPr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5FE5AA20-55ED-C22A-820F-1E67C95F5006}"/>
                </a:ext>
              </a:extLst>
            </p:cNvPr>
            <p:cNvSpPr txBox="1"/>
            <p:nvPr/>
          </p:nvSpPr>
          <p:spPr>
            <a:xfrm>
              <a:off x="0" y="-9525"/>
              <a:ext cx="4486566" cy="1231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spcAft>
                  <a:spcPts val="400"/>
                </a:spcAft>
                <a:defRPr/>
              </a:pPr>
              <a:r>
                <a:rPr lang="pl-PL" sz="2667" b="1" dirty="0">
                  <a:solidFill>
                    <a:srgbClr val="0C45A6"/>
                  </a:solidFill>
                  <a:latin typeface="Montserrat" panose="00000500000000000000" pitchFamily="2" charset="-18"/>
                </a:rPr>
                <a:t>czerwiec</a:t>
              </a:r>
              <a:endParaRPr lang="en-US" sz="2667" b="1" dirty="0">
                <a:solidFill>
                  <a:srgbClr val="0C45A6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9FF57ABE-78EF-D6B2-9D40-BD0B0B1171F4}"/>
                </a:ext>
              </a:extLst>
            </p:cNvPr>
            <p:cNvSpPr txBox="1"/>
            <p:nvPr/>
          </p:nvSpPr>
          <p:spPr>
            <a:xfrm>
              <a:off x="0" y="1433616"/>
              <a:ext cx="4486566" cy="3201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pisemna 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3-17 czerwca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ustna 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od 10 do 12 czerwca</a:t>
              </a:r>
            </a:p>
          </p:txBody>
        </p:sp>
      </p:grpSp>
      <p:grpSp>
        <p:nvGrpSpPr>
          <p:cNvPr id="27" name="Group 9">
            <a:extLst>
              <a:ext uri="{FF2B5EF4-FFF2-40B4-BE49-F238E27FC236}">
                <a16:creationId xmlns:a16="http://schemas.microsoft.com/office/drawing/2014/main" id="{600881E0-E544-3531-C82D-515E31F1CCE2}"/>
              </a:ext>
            </a:extLst>
          </p:cNvPr>
          <p:cNvGrpSpPr/>
          <p:nvPr/>
        </p:nvGrpSpPr>
        <p:grpSpPr>
          <a:xfrm>
            <a:off x="8922256" y="2971801"/>
            <a:ext cx="2761132" cy="2302499"/>
            <a:chOff x="0" y="767"/>
            <a:chExt cx="4486566" cy="6907497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C717734-C304-E655-D5BB-60C031F56240}"/>
                </a:ext>
              </a:extLst>
            </p:cNvPr>
            <p:cNvSpPr txBox="1"/>
            <p:nvPr/>
          </p:nvSpPr>
          <p:spPr>
            <a:xfrm>
              <a:off x="0" y="767"/>
              <a:ext cx="4486566" cy="1231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pl-PL" sz="2667" b="1" dirty="0">
                  <a:solidFill>
                    <a:srgbClr val="0C45A6"/>
                  </a:solidFill>
                  <a:latin typeface="Montserrat" panose="00000500000000000000" pitchFamily="2" charset="-18"/>
                </a:rPr>
                <a:t>sierpień</a:t>
              </a:r>
              <a:endParaRPr lang="en-US" sz="2667" b="1" dirty="0">
                <a:solidFill>
                  <a:srgbClr val="0C45A6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EF9F1853-9653-54A9-AFE1-7A58B490D72B}"/>
                </a:ext>
              </a:extLst>
            </p:cNvPr>
            <p:cNvSpPr txBox="1"/>
            <p:nvPr/>
          </p:nvSpPr>
          <p:spPr>
            <a:xfrm>
              <a:off x="0" y="1367708"/>
              <a:ext cx="4486566" cy="5540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pisemna </a:t>
              </a:r>
              <a:b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</a:b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20 sierpnia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część ustna </a:t>
              </a: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21 sierpnia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ogłoszenie wyników, przekazanie i wydanie dokumentów zdającym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10 września</a:t>
              </a:r>
              <a:endParaRPr lang="pl-PL" sz="1600" b="1" dirty="0">
                <a:solidFill>
                  <a:srgbClr val="000000"/>
                </a:solidFill>
                <a:latin typeface="Montserrat" panose="00000500000000000000" pitchFamily="2" charset="-18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12">
            <a:extLst>
              <a:ext uri="{FF2B5EF4-FFF2-40B4-BE49-F238E27FC236}">
                <a16:creationId xmlns:a16="http://schemas.microsoft.com/office/drawing/2014/main" id="{02CDB88A-B2FC-A2C6-0387-0C413E108F8F}"/>
              </a:ext>
            </a:extLst>
          </p:cNvPr>
          <p:cNvGrpSpPr/>
          <p:nvPr/>
        </p:nvGrpSpPr>
        <p:grpSpPr>
          <a:xfrm>
            <a:off x="6080442" y="2974125"/>
            <a:ext cx="2469516" cy="1999014"/>
            <a:chOff x="0" y="-9525"/>
            <a:chExt cx="4486566" cy="5997041"/>
          </a:xfrm>
        </p:grpSpPr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A55C581E-04F8-7597-78D0-688FE386A877}"/>
                </a:ext>
              </a:extLst>
            </p:cNvPr>
            <p:cNvSpPr txBox="1"/>
            <p:nvPr/>
          </p:nvSpPr>
          <p:spPr>
            <a:xfrm>
              <a:off x="0" y="-9525"/>
              <a:ext cx="4486566" cy="1231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spcAft>
                  <a:spcPts val="400"/>
                </a:spcAft>
                <a:defRPr/>
              </a:pPr>
              <a:r>
                <a:rPr lang="pl-PL" sz="2667" b="1" dirty="0">
                  <a:solidFill>
                    <a:srgbClr val="0C45A6"/>
                  </a:solidFill>
                  <a:latin typeface="Montserrat" panose="00000500000000000000" pitchFamily="2" charset="-18"/>
                </a:rPr>
                <a:t>lipiec</a:t>
              </a:r>
              <a:endParaRPr lang="en-US" sz="2667" b="1" dirty="0">
                <a:solidFill>
                  <a:srgbClr val="0C45A6"/>
                </a:solidFill>
                <a:latin typeface="Montserrat" panose="00000500000000000000" pitchFamily="2" charset="-18"/>
              </a:endParaRPr>
            </a:p>
          </p:txBody>
        </p: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405F6530-4FE6-A045-7C51-E428AC26F70A}"/>
                </a:ext>
              </a:extLst>
            </p:cNvPr>
            <p:cNvSpPr txBox="1"/>
            <p:nvPr/>
          </p:nvSpPr>
          <p:spPr>
            <a:xfrm>
              <a:off x="0" y="1432230"/>
              <a:ext cx="4486566" cy="4555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ogłoszenie wyników, przekazanie szkołom dokumentów,</a:t>
              </a:r>
            </a:p>
            <a:p>
              <a:pPr defTabSz="609630">
                <a:defRPr/>
              </a:pPr>
              <a:r>
                <a:rPr lang="pl-PL" sz="1600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wydania zdającym dokumentów</a:t>
              </a:r>
            </a:p>
            <a:p>
              <a:pPr defTabSz="609630">
                <a:defRPr/>
              </a:pPr>
              <a:r>
                <a:rPr lang="pl-PL" sz="1867" b="1" dirty="0">
                  <a:solidFill>
                    <a:srgbClr val="000000"/>
                  </a:solidFill>
                  <a:latin typeface="Montserrat" panose="00000500000000000000" pitchFamily="2" charset="-18"/>
                  <a:cs typeface="Arial" panose="020B0604020202020204" pitchFamily="34" charset="0"/>
                </a:rPr>
                <a:t>9 lipca</a:t>
              </a:r>
              <a:endParaRPr lang="pl-PL" sz="1867" dirty="0">
                <a:solidFill>
                  <a:srgbClr val="000000"/>
                </a:solidFill>
                <a:latin typeface="Montserrat" panose="00000500000000000000" pitchFamily="2" charset="-18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17">
            <a:extLst>
              <a:ext uri="{FF2B5EF4-FFF2-40B4-BE49-F238E27FC236}">
                <a16:creationId xmlns:a16="http://schemas.microsoft.com/office/drawing/2014/main" id="{EFC3A3A2-C7B3-2677-96AA-1E7145EE16CF}"/>
              </a:ext>
            </a:extLst>
          </p:cNvPr>
          <p:cNvGrpSpPr/>
          <p:nvPr/>
        </p:nvGrpSpPr>
        <p:grpSpPr>
          <a:xfrm>
            <a:off x="588683" y="5458597"/>
            <a:ext cx="168979" cy="146337"/>
            <a:chOff x="0" y="0"/>
            <a:chExt cx="3619627" cy="3134614"/>
          </a:xfrm>
        </p:grpSpPr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16797FCA-17D1-0F8D-9A03-AD55EE7138C8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defTabSz="609630">
                <a:defRPr/>
              </a:pPr>
              <a:endParaRPr lang="pl-PL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19">
            <a:extLst>
              <a:ext uri="{FF2B5EF4-FFF2-40B4-BE49-F238E27FC236}">
                <a16:creationId xmlns:a16="http://schemas.microsoft.com/office/drawing/2014/main" id="{93D203C1-6309-2A2D-9D0A-CDABBD1D66AB}"/>
              </a:ext>
            </a:extLst>
          </p:cNvPr>
          <p:cNvGrpSpPr/>
          <p:nvPr/>
        </p:nvGrpSpPr>
        <p:grpSpPr>
          <a:xfrm>
            <a:off x="3387021" y="5458597"/>
            <a:ext cx="168979" cy="146337"/>
            <a:chOff x="0" y="0"/>
            <a:chExt cx="3619627" cy="3134614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D0B8202B-8C59-7ED8-EC20-CEED7ED42584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defTabSz="609630">
                <a:defRPr/>
              </a:pPr>
              <a:endParaRPr lang="pl-PL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21">
            <a:extLst>
              <a:ext uri="{FF2B5EF4-FFF2-40B4-BE49-F238E27FC236}">
                <a16:creationId xmlns:a16="http://schemas.microsoft.com/office/drawing/2014/main" id="{01BD74B3-1F86-E193-F95E-83B0654DD78C}"/>
              </a:ext>
            </a:extLst>
          </p:cNvPr>
          <p:cNvGrpSpPr/>
          <p:nvPr/>
        </p:nvGrpSpPr>
        <p:grpSpPr>
          <a:xfrm>
            <a:off x="6079421" y="5467064"/>
            <a:ext cx="168979" cy="146337"/>
            <a:chOff x="0" y="0"/>
            <a:chExt cx="3619627" cy="3134614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E8C8D770-6FDD-087F-E5B8-8541709BB65A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defTabSz="609630">
                <a:defRPr/>
              </a:pPr>
              <a:endParaRPr lang="pl-PL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23">
            <a:extLst>
              <a:ext uri="{FF2B5EF4-FFF2-40B4-BE49-F238E27FC236}">
                <a16:creationId xmlns:a16="http://schemas.microsoft.com/office/drawing/2014/main" id="{28C2805A-4163-A80E-BC22-27E098A09A92}"/>
              </a:ext>
            </a:extLst>
          </p:cNvPr>
          <p:cNvGrpSpPr/>
          <p:nvPr/>
        </p:nvGrpSpPr>
        <p:grpSpPr>
          <a:xfrm>
            <a:off x="8975021" y="5458597"/>
            <a:ext cx="168979" cy="146337"/>
            <a:chOff x="0" y="0"/>
            <a:chExt cx="3619627" cy="3134614"/>
          </a:xfrm>
        </p:grpSpPr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C6199546-FF81-FB23-C1F4-B3D7743B609F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pPr defTabSz="609630">
                <a:defRPr/>
              </a:pPr>
              <a:endParaRPr lang="pl-PL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89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B8DDB-47F5-677E-858E-6394AE4D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Koniec pracy </a:t>
            </a:r>
            <a:br>
              <a:rPr lang="pl-PL" sz="3200" dirty="0">
                <a:solidFill>
                  <a:schemeClr val="bg1"/>
                </a:solidFill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</a:br>
            <a:r>
              <a:rPr lang="pl-PL" sz="3200" dirty="0">
                <a:solidFill>
                  <a:schemeClr val="bg1"/>
                </a:solidFill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z arkuszem egzaminacyjnym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1FA42F-AE29-0CCE-C72C-1FB32A2B2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Zamykasz arkusz i odkładasz go na brzeg ławki.</a:t>
            </a:r>
          </a:p>
          <a:p>
            <a:pPr lvl="0"/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Podnosisz rękę i oczekujesz na podejście członka ZN.</a:t>
            </a:r>
          </a:p>
          <a:p>
            <a:pPr lvl="0"/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Po sprawdzeniu poprawności kodowania pracy po cichu </a:t>
            </a:r>
            <a:r>
              <a:rPr lang="pl-PL" sz="2400" u="sng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opuszczasz sale egzaminacyjną.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4359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A2A3C-9229-501D-A80F-604F2610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Po zakończonym egzaminie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D5C5FE-F375-8D38-C9DE-ED632BB59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Jeśli w tym dniu nie masz już innego egzaminu odbierasz swoje rzeczy i opuszczasz budynek szkoły, nie kontaktując się z innymi zdającymi (możesz to zrobić po powrocie do domu używając komunikatorów internetowych).</a:t>
            </a:r>
          </a:p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Jeśli w danym dniu przystępujesz do innego egzaminu, w czasie przerwy możesz opuścić budynek szkoły lub oczekiwać w sali 54.</a:t>
            </a:r>
          </a:p>
          <a:p>
            <a:r>
              <a:rPr lang="pl-PL" sz="2400" dirty="0">
                <a:latin typeface="Calibri" panose="020F0502020204030204" pitchFamily="34" charset="0"/>
                <a:ea typeface="Muli"/>
                <a:cs typeface="Calibri" panose="020F0502020204030204" pitchFamily="34" charset="0"/>
                <a:sym typeface="Muli"/>
              </a:rPr>
              <a:t>W czasie przerwy możesz zjeść przyniesiony przez siebie posiłek. </a:t>
            </a:r>
          </a:p>
        </p:txBody>
      </p:sp>
    </p:spTree>
    <p:extLst>
      <p:ext uri="{BB962C8B-B14F-4D97-AF65-F5344CB8AC3E}">
        <p14:creationId xmlns:p14="http://schemas.microsoft.com/office/powerpoint/2010/main" val="335366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70D5C-A300-E5CA-592D-5AA1784D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Świadectwo dojrzałości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E3314-7CE4-2BB1-68E7-0C44649C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715" y="514307"/>
            <a:ext cx="7595285" cy="58293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Zdający otrzymuje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wiadectwo dojrzałości, jeżeli przystąpił do SZEŚCIU egzaminów: 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TRZECH pisemnych z przedmiotów obowiązkowych oraz DWÓCH ustnych i je zdał (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zdobył minimum 30% punktów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JEDNEGO przedmiotu dodatkowego i egzamin ten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został mu unieważniony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(nie ma minimum punktów do zdobycia!).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 zdanie egzaminu maturalnego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mają wpływu wyniki egzaminów z przedmiotów zdawanych jako dodatkowe.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 egzaminy nie mają ustalonego progu zaliczenia.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Termin wydania zdającym świadectw, aneksów i informacji o wynikach – </a:t>
            </a:r>
            <a:r>
              <a:rPr lang="pl-PL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lipca 2024 r. </a:t>
            </a:r>
          </a:p>
        </p:txBody>
      </p:sp>
    </p:spTree>
    <p:extLst>
      <p:ext uri="{BB962C8B-B14F-4D97-AF65-F5344CB8AC3E}">
        <p14:creationId xmlns:p14="http://schemas.microsoft.com/office/powerpoint/2010/main" val="972386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70D5C-A300-E5CA-592D-5AA1784D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Matura w terminie poprawkowym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E3314-7CE4-2BB1-68E7-0C44649C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715" y="514307"/>
            <a:ext cx="7595285" cy="5829386"/>
          </a:xfrm>
        </p:spPr>
        <p:txBody>
          <a:bodyPr>
            <a:no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 egzaminu maturalnego w terminie poprawkowym może przystąpić absolwent, który: </a:t>
            </a:r>
          </a:p>
          <a:p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przystąpił do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wszystkich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egzaminów z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przedmiotów</a:t>
            </a:r>
            <a:r>
              <a:rPr lang="pl-PL" sz="2400" dirty="0">
                <a:solidFill>
                  <a:srgbClr val="7F63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obowiązkowych</a:t>
            </a:r>
            <a:r>
              <a:rPr lang="pl-PL" sz="2400" dirty="0">
                <a:solidFill>
                  <a:srgbClr val="7F63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części ustnej i pisemnej i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ż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aden jego egzamin</a:t>
            </a:r>
            <a:r>
              <a:rPr lang="pl-PL" sz="2400" dirty="0">
                <a:solidFill>
                  <a:srgbClr val="3F3F3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został unieważniony; </a:t>
            </a:r>
          </a:p>
          <a:p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przystąpił do egzaminu z co najmniej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jednego przedmiotu dodatkowego na poziomie rozszerzonym </a:t>
            </a:r>
            <a:r>
              <a:rPr lang="pl-PL" sz="2400" dirty="0">
                <a:solidFill>
                  <a:srgbClr val="3F3F3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egzamin ten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został unieważniony; </a:t>
            </a:r>
          </a:p>
          <a:p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zdał egzaminu wyłącznie z JEDNEGO przedmiotu obowiązkowego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części pisemnej na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poziomie podstawowym. </a:t>
            </a:r>
          </a:p>
        </p:txBody>
      </p:sp>
    </p:spTree>
    <p:extLst>
      <p:ext uri="{BB962C8B-B14F-4D97-AF65-F5344CB8AC3E}">
        <p14:creationId xmlns:p14="http://schemas.microsoft.com/office/powerpoint/2010/main" val="282397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C70D5C-A300-E5CA-592D-5AA1784D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Kiedy dyrektor szkoły unieważnia egzamin maturalny?</a:t>
            </a:r>
            <a:endParaRPr lang="pl-P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E3314-7CE4-2BB1-68E7-0C44649C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715" y="514307"/>
            <a:ext cx="7595285" cy="5829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przypadku: 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stwierdzenia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niesamodzielnego rozwiązywania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zadań przez absolwenta;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wniesienia lub korzystania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przez absolwenta w sali egzaminacyjnej z urządzenia telekomunikacyjnego </a:t>
            </a: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albo materiałów lub przyborów pomocniczych niewymienionych 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komunikacie o przyborach;</a:t>
            </a:r>
          </a:p>
          <a:p>
            <a:pPr marL="457200" indent="-457200">
              <a:buFont typeface="+mj-lt"/>
              <a:buAutoNum type="arabicParenR"/>
            </a:pPr>
            <a:r>
              <a:rPr lang="pl-PL" sz="240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zakłócania</a:t>
            </a:r>
            <a:r>
              <a:rPr lang="pl-P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przez absolwenta prawidłowego przebiegu egzaminu w sposób utrudniający pracę pozostałym zdającym. </a:t>
            </a:r>
          </a:p>
        </p:txBody>
      </p:sp>
    </p:spTree>
    <p:extLst>
      <p:ext uri="{BB962C8B-B14F-4D97-AF65-F5344CB8AC3E}">
        <p14:creationId xmlns:p14="http://schemas.microsoft.com/office/powerpoint/2010/main" val="169082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117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3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6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9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1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2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3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4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5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6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7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60" name="Group 138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261" name="Rectangle 143">
            <a:extLst>
              <a:ext uri="{FF2B5EF4-FFF2-40B4-BE49-F238E27FC236}">
                <a16:creationId xmlns:a16="http://schemas.microsoft.com/office/drawing/2014/main" id="{E90C9789-8898-4FEC-BED9-27A7D63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2" name="Group 145">
            <a:extLst>
              <a:ext uri="{FF2B5EF4-FFF2-40B4-BE49-F238E27FC236}">
                <a16:creationId xmlns:a16="http://schemas.microsoft.com/office/drawing/2014/main" id="{89153D07-52E5-4D47-B7D3-59D3AE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027BE9E0-BC0A-4047-A9F3-FEE382941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6">
              <a:extLst>
                <a:ext uri="{FF2B5EF4-FFF2-40B4-BE49-F238E27FC236}">
                  <a16:creationId xmlns:a16="http://schemas.microsoft.com/office/drawing/2014/main" id="{28516BE5-9FF5-4AEB-A961-87CAA86D7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">
              <a:extLst>
                <a:ext uri="{FF2B5EF4-FFF2-40B4-BE49-F238E27FC236}">
                  <a16:creationId xmlns:a16="http://schemas.microsoft.com/office/drawing/2014/main" id="{CD9AC01B-ED21-4897-8502-6C9F3C837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8">
              <a:extLst>
                <a:ext uri="{FF2B5EF4-FFF2-40B4-BE49-F238E27FC236}">
                  <a16:creationId xmlns:a16="http://schemas.microsoft.com/office/drawing/2014/main" id="{802488C1-A326-4736-9090-A782CE18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9">
              <a:extLst>
                <a:ext uri="{FF2B5EF4-FFF2-40B4-BE49-F238E27FC236}">
                  <a16:creationId xmlns:a16="http://schemas.microsoft.com/office/drawing/2014/main" id="{A19BF381-8A69-4838-985C-B6A75AB9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0">
              <a:extLst>
                <a:ext uri="{FF2B5EF4-FFF2-40B4-BE49-F238E27FC236}">
                  <a16:creationId xmlns:a16="http://schemas.microsoft.com/office/drawing/2014/main" id="{6174A2B7-42B9-4604-ADB8-C0390ABD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1">
              <a:extLst>
                <a:ext uri="{FF2B5EF4-FFF2-40B4-BE49-F238E27FC236}">
                  <a16:creationId xmlns:a16="http://schemas.microsoft.com/office/drawing/2014/main" id="{85597E73-3E99-4AA6-95B7-CCC34064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2">
              <a:extLst>
                <a:ext uri="{FF2B5EF4-FFF2-40B4-BE49-F238E27FC236}">
                  <a16:creationId xmlns:a16="http://schemas.microsoft.com/office/drawing/2014/main" id="{3EC32C20-5ED7-4B71-84A2-33F1928D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">
              <a:extLst>
                <a:ext uri="{FF2B5EF4-FFF2-40B4-BE49-F238E27FC236}">
                  <a16:creationId xmlns:a16="http://schemas.microsoft.com/office/drawing/2014/main" id="{CEB02A33-615B-47C2-A3A1-79CEFCE3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4">
              <a:extLst>
                <a:ext uri="{FF2B5EF4-FFF2-40B4-BE49-F238E27FC236}">
                  <a16:creationId xmlns:a16="http://schemas.microsoft.com/office/drawing/2014/main" id="{A817D172-34FE-44A0-8FE7-2DE53F95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">
              <a:extLst>
                <a:ext uri="{FF2B5EF4-FFF2-40B4-BE49-F238E27FC236}">
                  <a16:creationId xmlns:a16="http://schemas.microsoft.com/office/drawing/2014/main" id="{015DF00F-1666-4048-817A-9598EB32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6">
              <a:extLst>
                <a:ext uri="{FF2B5EF4-FFF2-40B4-BE49-F238E27FC236}">
                  <a16:creationId xmlns:a16="http://schemas.microsoft.com/office/drawing/2014/main" id="{2CC138E0-9CAE-42D1-AEC0-4905ABB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7">
              <a:extLst>
                <a:ext uri="{FF2B5EF4-FFF2-40B4-BE49-F238E27FC236}">
                  <a16:creationId xmlns:a16="http://schemas.microsoft.com/office/drawing/2014/main" id="{84BD67A0-AD60-4697-9B64-60CD44B2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8">
              <a:extLst>
                <a:ext uri="{FF2B5EF4-FFF2-40B4-BE49-F238E27FC236}">
                  <a16:creationId xmlns:a16="http://schemas.microsoft.com/office/drawing/2014/main" id="{F80EDFB0-2145-435B-90B7-DA5F2B63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4E59382-4DEE-4AC7-8446-2416D176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0">
              <a:extLst>
                <a:ext uri="{FF2B5EF4-FFF2-40B4-BE49-F238E27FC236}">
                  <a16:creationId xmlns:a16="http://schemas.microsoft.com/office/drawing/2014/main" id="{55D26D19-6E95-4DBB-9C93-34AF9AD16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">
              <a:extLst>
                <a:ext uri="{FF2B5EF4-FFF2-40B4-BE49-F238E27FC236}">
                  <a16:creationId xmlns:a16="http://schemas.microsoft.com/office/drawing/2014/main" id="{EE5A8A25-AF2F-45A2-8C83-777501F6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2">
              <a:extLst>
                <a:ext uri="{FF2B5EF4-FFF2-40B4-BE49-F238E27FC236}">
                  <a16:creationId xmlns:a16="http://schemas.microsoft.com/office/drawing/2014/main" id="{5165BC0D-45A1-45A5-AAC9-6EEC27CF7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3">
              <a:extLst>
                <a:ext uri="{FF2B5EF4-FFF2-40B4-BE49-F238E27FC236}">
                  <a16:creationId xmlns:a16="http://schemas.microsoft.com/office/drawing/2014/main" id="{4F1DD539-EB18-4BEC-BF0D-106B762A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3" descr="Krople rosy na czterolistnej koniczynie">
            <a:extLst>
              <a:ext uri="{FF2B5EF4-FFF2-40B4-BE49-F238E27FC236}">
                <a16:creationId xmlns:a16="http://schemas.microsoft.com/office/drawing/2014/main" id="{7BB26673-D38D-1420-0FAE-B07B574AA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0" r="-1" b="850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11F8D4F-0F0F-4E68-80C6-05F8FC8B1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C88A4A2-49A3-4B71-89F7-FBB6CDFE3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Isosceles Triangle 39">
              <a:extLst>
                <a:ext uri="{FF2B5EF4-FFF2-40B4-BE49-F238E27FC236}">
                  <a16:creationId xmlns:a16="http://schemas.microsoft.com/office/drawing/2014/main" id="{D9655F80-B020-45DF-8854-E66FE5CE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169">
              <a:extLst>
                <a:ext uri="{FF2B5EF4-FFF2-40B4-BE49-F238E27FC236}">
                  <a16:creationId xmlns:a16="http://schemas.microsoft.com/office/drawing/2014/main" id="{BF147E35-2CC4-4188-845B-72F2A29C8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746DF7F-69CA-A095-0290-4A5F5352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36" y="2075504"/>
            <a:ext cx="8679915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POWODZENIA!</a:t>
            </a:r>
          </a:p>
        </p:txBody>
      </p:sp>
    </p:spTree>
    <p:extLst>
      <p:ext uri="{BB962C8B-B14F-4D97-AF65-F5344CB8AC3E}">
        <p14:creationId xmlns:p14="http://schemas.microsoft.com/office/powerpoint/2010/main" val="85257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roup 1206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08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09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0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1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2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3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4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5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6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7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8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19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0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1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2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3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4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5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26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64" name="Group 1227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30" name="Isosceles Triangle 1229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1265" name="Rectangle 1232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6" name="Group 1234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67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3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4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5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86" name="Group 1255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1287" name="Rectangle 1256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Rectangle 1258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6AFED9F-0CCD-D764-59EE-5AF0FC22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Termin główny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maj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część pisemna</a:t>
            </a:r>
          </a:p>
        </p:txBody>
      </p:sp>
      <p:sp>
        <p:nvSpPr>
          <p:cNvPr id="1290" name="Rectangle 1260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2CE7211-CDCF-2EF0-4D69-71D6619B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8675" y="422348"/>
            <a:ext cx="5809724" cy="5960348"/>
          </a:xfrm>
        </p:spPr>
      </p:pic>
    </p:spTree>
    <p:extLst>
      <p:ext uri="{BB962C8B-B14F-4D97-AF65-F5344CB8AC3E}">
        <p14:creationId xmlns:p14="http://schemas.microsoft.com/office/powerpoint/2010/main" val="10431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2" name="Group 4101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03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4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5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6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7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8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09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0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1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2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3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4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5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6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7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8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19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20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21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123" name="Group 4122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4124" name="Rectangle 4123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25" name="Isosceles Triangle 4124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26" name="Rectangle 4125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4128" name="Rectangle 4127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30" name="Group 4129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31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2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3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4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5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6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7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8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9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0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1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2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3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4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5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6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7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8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9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51" name="Group 4150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4152" name="Rectangle 4151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3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4" name="Rectangle 4153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60CEE29-88C1-AB25-DF7E-1AB3CE89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Termin główny </a:t>
            </a:r>
            <a:b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maj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część ustna</a:t>
            </a:r>
          </a:p>
        </p:txBody>
      </p:sp>
      <p:sp>
        <p:nvSpPr>
          <p:cNvPr id="4156" name="Rectangle 4155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C1F204-36CE-8181-1B91-7F3FBF185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8989" y="1863649"/>
            <a:ext cx="5813711" cy="1773497"/>
          </a:xfrm>
        </p:spPr>
      </p:pic>
    </p:spTree>
    <p:extLst>
      <p:ext uri="{BB962C8B-B14F-4D97-AF65-F5344CB8AC3E}">
        <p14:creationId xmlns:p14="http://schemas.microsoft.com/office/powerpoint/2010/main" val="231285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7C4610E-9C18-467B-BF10-BE6A974CC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31" name="Freeform 5">
              <a:extLst>
                <a:ext uri="{FF2B5EF4-FFF2-40B4-BE49-F238E27FC236}">
                  <a16:creationId xmlns:a16="http://schemas.microsoft.com/office/drawing/2014/main" id="{296DF307-344E-4E9B-A7AA-8139E450D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2" name="Freeform 6">
              <a:extLst>
                <a:ext uri="{FF2B5EF4-FFF2-40B4-BE49-F238E27FC236}">
                  <a16:creationId xmlns:a16="http://schemas.microsoft.com/office/drawing/2014/main" id="{E263CC2D-ACFB-4EB3-ADF9-CD82BC842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3" name="Freeform 7">
              <a:extLst>
                <a:ext uri="{FF2B5EF4-FFF2-40B4-BE49-F238E27FC236}">
                  <a16:creationId xmlns:a16="http://schemas.microsoft.com/office/drawing/2014/main" id="{C5366E2F-9BA0-485A-B1CA-A5E6E2E37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1803051E-7C26-4F53-8293-B4EAED421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5" name="Freeform 9">
              <a:extLst>
                <a:ext uri="{FF2B5EF4-FFF2-40B4-BE49-F238E27FC236}">
                  <a16:creationId xmlns:a16="http://schemas.microsoft.com/office/drawing/2014/main" id="{D10888CD-E496-4116-9C45-CF4F17ADE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6" name="Freeform 10">
              <a:extLst>
                <a:ext uri="{FF2B5EF4-FFF2-40B4-BE49-F238E27FC236}">
                  <a16:creationId xmlns:a16="http://schemas.microsoft.com/office/drawing/2014/main" id="{0A42DA8F-DA3D-43E9-A184-E0F6C133A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7" name="Freeform 11">
              <a:extLst>
                <a:ext uri="{FF2B5EF4-FFF2-40B4-BE49-F238E27FC236}">
                  <a16:creationId xmlns:a16="http://schemas.microsoft.com/office/drawing/2014/main" id="{473EAD31-7AA3-49B7-ADD6-C13FF0F14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8" name="Freeform 12">
              <a:extLst>
                <a:ext uri="{FF2B5EF4-FFF2-40B4-BE49-F238E27FC236}">
                  <a16:creationId xmlns:a16="http://schemas.microsoft.com/office/drawing/2014/main" id="{2BBB7CDF-BA2E-451F-9201-CF2B6FEAE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39" name="Freeform 13">
              <a:extLst>
                <a:ext uri="{FF2B5EF4-FFF2-40B4-BE49-F238E27FC236}">
                  <a16:creationId xmlns:a16="http://schemas.microsoft.com/office/drawing/2014/main" id="{84809EF2-CD0D-4BC3-ABC7-E7E312A1D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0" name="Freeform 14">
              <a:extLst>
                <a:ext uri="{FF2B5EF4-FFF2-40B4-BE49-F238E27FC236}">
                  <a16:creationId xmlns:a16="http://schemas.microsoft.com/office/drawing/2014/main" id="{11D2D6C5-637B-4AFE-97F4-D4E48A613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1" name="Freeform 15">
              <a:extLst>
                <a:ext uri="{FF2B5EF4-FFF2-40B4-BE49-F238E27FC236}">
                  <a16:creationId xmlns:a16="http://schemas.microsoft.com/office/drawing/2014/main" id="{F841B2C5-57F5-4FE6-B4D4-EBB3F3088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2" name="Freeform 16">
              <a:extLst>
                <a:ext uri="{FF2B5EF4-FFF2-40B4-BE49-F238E27FC236}">
                  <a16:creationId xmlns:a16="http://schemas.microsoft.com/office/drawing/2014/main" id="{B4822A39-2A52-4B2C-9319-BEFC526DB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3" name="Freeform 17">
              <a:extLst>
                <a:ext uri="{FF2B5EF4-FFF2-40B4-BE49-F238E27FC236}">
                  <a16:creationId xmlns:a16="http://schemas.microsoft.com/office/drawing/2014/main" id="{4E469692-E783-4950-8DEC-3A1FD3978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4" name="Freeform 18">
              <a:extLst>
                <a:ext uri="{FF2B5EF4-FFF2-40B4-BE49-F238E27FC236}">
                  <a16:creationId xmlns:a16="http://schemas.microsoft.com/office/drawing/2014/main" id="{012909CD-3254-41E5-B8BB-0F2D7CE0D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5" name="Freeform 19">
              <a:extLst>
                <a:ext uri="{FF2B5EF4-FFF2-40B4-BE49-F238E27FC236}">
                  <a16:creationId xmlns:a16="http://schemas.microsoft.com/office/drawing/2014/main" id="{93E7648E-861E-4503-AEDC-56C4EC50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6" name="Freeform 20">
              <a:extLst>
                <a:ext uri="{FF2B5EF4-FFF2-40B4-BE49-F238E27FC236}">
                  <a16:creationId xmlns:a16="http://schemas.microsoft.com/office/drawing/2014/main" id="{F9C72257-EBD0-4D1C-A32C-D84644687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7" name="Freeform 21">
              <a:extLst>
                <a:ext uri="{FF2B5EF4-FFF2-40B4-BE49-F238E27FC236}">
                  <a16:creationId xmlns:a16="http://schemas.microsoft.com/office/drawing/2014/main" id="{87BB2CBB-9C22-4E28-AB86-DC92AEE2D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8" name="Freeform 22">
              <a:extLst>
                <a:ext uri="{FF2B5EF4-FFF2-40B4-BE49-F238E27FC236}">
                  <a16:creationId xmlns:a16="http://schemas.microsoft.com/office/drawing/2014/main" id="{F85B3053-8D9F-410A-80C2-7960DDEA6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49" name="Freeform 23">
              <a:extLst>
                <a:ext uri="{FF2B5EF4-FFF2-40B4-BE49-F238E27FC236}">
                  <a16:creationId xmlns:a16="http://schemas.microsoft.com/office/drawing/2014/main" id="{E8FF5DA7-6E72-41F1-A54C-EAF440A27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A899734C-500F-4274-9854-8BFA14A1D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FF07BF51-2934-47AD-A415-7400882F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53" name="Isosceles Triangle 1052">
              <a:extLst>
                <a:ext uri="{FF2B5EF4-FFF2-40B4-BE49-F238E27FC236}">
                  <a16:creationId xmlns:a16="http://schemas.microsoft.com/office/drawing/2014/main" id="{DD6E3DF0-EDC0-458B-9C5B-911814F0A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5D0824B1-47C9-4504-99FB-CB150519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34DD805B-2A7B-4ADA-9C4D-E0C9F192D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C664A566-6D08-4E84-9708-4916A200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59" name="Freeform 5">
              <a:extLst>
                <a:ext uri="{FF2B5EF4-FFF2-40B4-BE49-F238E27FC236}">
                  <a16:creationId xmlns:a16="http://schemas.microsoft.com/office/drawing/2014/main" id="{871B622B-6E58-4933-88EC-99F28705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6">
              <a:extLst>
                <a:ext uri="{FF2B5EF4-FFF2-40B4-BE49-F238E27FC236}">
                  <a16:creationId xmlns:a16="http://schemas.microsoft.com/office/drawing/2014/main" id="{EE9A4681-AC1B-4ABC-9A1C-C7E7F08A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7">
              <a:extLst>
                <a:ext uri="{FF2B5EF4-FFF2-40B4-BE49-F238E27FC236}">
                  <a16:creationId xmlns:a16="http://schemas.microsoft.com/office/drawing/2014/main" id="{F1EEAF4B-DA1A-4CC9-9CE4-587A9E2E1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8">
              <a:extLst>
                <a:ext uri="{FF2B5EF4-FFF2-40B4-BE49-F238E27FC236}">
                  <a16:creationId xmlns:a16="http://schemas.microsoft.com/office/drawing/2014/main" id="{4591EF24-12A6-499B-8074-7E3DFBE6E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9">
              <a:extLst>
                <a:ext uri="{FF2B5EF4-FFF2-40B4-BE49-F238E27FC236}">
                  <a16:creationId xmlns:a16="http://schemas.microsoft.com/office/drawing/2014/main" id="{66866784-2E4F-4C28-BE67-875B71B7C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10">
              <a:extLst>
                <a:ext uri="{FF2B5EF4-FFF2-40B4-BE49-F238E27FC236}">
                  <a16:creationId xmlns:a16="http://schemas.microsoft.com/office/drawing/2014/main" id="{752279D8-59CC-4821-B591-79994164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11">
              <a:extLst>
                <a:ext uri="{FF2B5EF4-FFF2-40B4-BE49-F238E27FC236}">
                  <a16:creationId xmlns:a16="http://schemas.microsoft.com/office/drawing/2014/main" id="{FB4FBA9C-1D3E-4B35-8A79-25478153F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12">
              <a:extLst>
                <a:ext uri="{FF2B5EF4-FFF2-40B4-BE49-F238E27FC236}">
                  <a16:creationId xmlns:a16="http://schemas.microsoft.com/office/drawing/2014/main" id="{9428A193-740A-43D2-B875-80CB90AD9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13">
              <a:extLst>
                <a:ext uri="{FF2B5EF4-FFF2-40B4-BE49-F238E27FC236}">
                  <a16:creationId xmlns:a16="http://schemas.microsoft.com/office/drawing/2014/main" id="{92B2EFF8-5790-427A-ABED-1680FD13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14">
              <a:extLst>
                <a:ext uri="{FF2B5EF4-FFF2-40B4-BE49-F238E27FC236}">
                  <a16:creationId xmlns:a16="http://schemas.microsoft.com/office/drawing/2014/main" id="{782C5932-1596-43AA-BD7E-0F94FB8A9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15">
              <a:extLst>
                <a:ext uri="{FF2B5EF4-FFF2-40B4-BE49-F238E27FC236}">
                  <a16:creationId xmlns:a16="http://schemas.microsoft.com/office/drawing/2014/main" id="{EFC81310-1590-4DBE-BF0B-DADBCF9F8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16">
              <a:extLst>
                <a:ext uri="{FF2B5EF4-FFF2-40B4-BE49-F238E27FC236}">
                  <a16:creationId xmlns:a16="http://schemas.microsoft.com/office/drawing/2014/main" id="{968BA84E-DD0E-4FCD-8EDA-76DF8E09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17">
              <a:extLst>
                <a:ext uri="{FF2B5EF4-FFF2-40B4-BE49-F238E27FC236}">
                  <a16:creationId xmlns:a16="http://schemas.microsoft.com/office/drawing/2014/main" id="{1D3D7541-A0D9-4993-B691-D2D5B8B3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18">
              <a:extLst>
                <a:ext uri="{FF2B5EF4-FFF2-40B4-BE49-F238E27FC236}">
                  <a16:creationId xmlns:a16="http://schemas.microsoft.com/office/drawing/2014/main" id="{9FB31D01-8168-4494-8C2F-727E555A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19">
              <a:extLst>
                <a:ext uri="{FF2B5EF4-FFF2-40B4-BE49-F238E27FC236}">
                  <a16:creationId xmlns:a16="http://schemas.microsoft.com/office/drawing/2014/main" id="{8C455EEB-FD40-414D-A542-FB35DEB73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20">
              <a:extLst>
                <a:ext uri="{FF2B5EF4-FFF2-40B4-BE49-F238E27FC236}">
                  <a16:creationId xmlns:a16="http://schemas.microsoft.com/office/drawing/2014/main" id="{F08F1FC1-956F-4494-BAFD-D504E9307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21">
              <a:extLst>
                <a:ext uri="{FF2B5EF4-FFF2-40B4-BE49-F238E27FC236}">
                  <a16:creationId xmlns:a16="http://schemas.microsoft.com/office/drawing/2014/main" id="{BEEDE1AA-8DCD-43D3-BC15-574840314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22">
              <a:extLst>
                <a:ext uri="{FF2B5EF4-FFF2-40B4-BE49-F238E27FC236}">
                  <a16:creationId xmlns:a16="http://schemas.microsoft.com/office/drawing/2014/main" id="{E36CDA69-ED79-4DCF-9761-0B6134FA6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23">
              <a:extLst>
                <a:ext uri="{FF2B5EF4-FFF2-40B4-BE49-F238E27FC236}">
                  <a16:creationId xmlns:a16="http://schemas.microsoft.com/office/drawing/2014/main" id="{5F812C02-CFCB-47F4-B493-7753519FC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B83678BA-0A50-4D51-9E9E-08BB66F83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F1A8F65D-5E8F-4CA5-9240-1357120F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Isosceles Triangle 39">
              <a:extLst>
                <a:ext uri="{FF2B5EF4-FFF2-40B4-BE49-F238E27FC236}">
                  <a16:creationId xmlns:a16="http://schemas.microsoft.com/office/drawing/2014/main" id="{2A4731E5-DE5F-4215-9525-99426B3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3478866D-C5E9-4968-BEF7-B1F030808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6AFED9F-0CCD-D764-59EE-5AF0FC22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31" y="2075504"/>
            <a:ext cx="3798554" cy="2044265"/>
          </a:xfrm>
        </p:spPr>
        <p:txBody>
          <a:bodyPr vert="horz" lIns="228600" tIns="228600" rIns="228600" bIns="0" rtlCol="0" anchor="b">
            <a:noAutofit/>
          </a:bodyPr>
          <a:lstStyle/>
          <a:p>
            <a:pPr algn="r">
              <a:lnSpc>
                <a:spcPct val="80000"/>
              </a:lnSpc>
            </a:pP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Termin dodatkowy </a:t>
            </a:r>
            <a:b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czerwiec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część pisemna i ustna</a:t>
            </a:r>
          </a:p>
        </p:txBody>
      </p:sp>
      <p:sp>
        <p:nvSpPr>
          <p:cNvPr id="1084" name="Rectangle 1083">
            <a:extLst>
              <a:ext uri="{FF2B5EF4-FFF2-40B4-BE49-F238E27FC236}">
                <a16:creationId xmlns:a16="http://schemas.microsoft.com/office/drawing/2014/main" id="{9BF6EDB4-B4ED-4900-9E38-A7AE0EEEE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1106350-AD05-8FFC-AB37-779A7D4F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475" y="729089"/>
            <a:ext cx="5591388" cy="52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F61ED5-7505-B98A-05B3-F2FC66FF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Termin poprawkowy </a:t>
            </a:r>
            <a:b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sierpień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część pisemna           </a:t>
            </a:r>
            <a:b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dirty="0">
                <a:latin typeface="Calibri" panose="020F0502020204030204" pitchFamily="34" charset="0"/>
                <a:cs typeface="Calibri" panose="020F0502020204030204" pitchFamily="34" charset="0"/>
              </a:rPr>
              <a:t>i ustna</a:t>
            </a:r>
            <a:endParaRPr lang="pl-PL" sz="3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41CCC50-0775-E29D-2A13-A5A104019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593" y="1885856"/>
            <a:ext cx="6833212" cy="2041251"/>
          </a:xfrm>
        </p:spPr>
      </p:pic>
    </p:spTree>
    <p:extLst>
      <p:ext uri="{BB962C8B-B14F-4D97-AF65-F5344CB8AC3E}">
        <p14:creationId xmlns:p14="http://schemas.microsoft.com/office/powerpoint/2010/main" val="313538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5545B2-087D-2A4C-1B2B-AB1B9D49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64" y="1377816"/>
            <a:ext cx="9447739" cy="3807472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pl-PL" sz="3600" dirty="0">
                <a:solidFill>
                  <a:schemeClr val="tx1"/>
                </a:solidFill>
              </a:rPr>
              <a:t>Termin ogłoszenia wyników egzaminu maturalnego </a:t>
            </a:r>
            <a:br>
              <a:rPr lang="pl-PL" sz="3600" dirty="0">
                <a:solidFill>
                  <a:schemeClr val="tx1"/>
                </a:solidFill>
              </a:rPr>
            </a:br>
            <a:r>
              <a:rPr lang="pl-PL" sz="3600" b="1" dirty="0">
                <a:solidFill>
                  <a:schemeClr val="accent1"/>
                </a:solidFill>
              </a:rPr>
              <a:t>9 lipca 2024 r.</a:t>
            </a:r>
            <a:br>
              <a:rPr lang="pl-PL" sz="3600" b="1" dirty="0">
                <a:solidFill>
                  <a:schemeClr val="accent1"/>
                </a:solidFill>
              </a:rPr>
            </a:br>
            <a:br>
              <a:rPr lang="pl-PL" sz="3600" dirty="0">
                <a:solidFill>
                  <a:schemeClr val="tx1"/>
                </a:solidFill>
              </a:rPr>
            </a:br>
            <a:r>
              <a:rPr lang="pl-PL" sz="3600" dirty="0">
                <a:solidFill>
                  <a:schemeClr val="tx1"/>
                </a:solidFill>
              </a:rPr>
              <a:t>Termin przekazania szkołom świadectw, aneksów              i informacji o wynikach</a:t>
            </a:r>
            <a:r>
              <a:rPr lang="pl-PL" sz="3600" dirty="0">
                <a:solidFill>
                  <a:schemeClr val="accent1"/>
                </a:solidFill>
              </a:rPr>
              <a:t> </a:t>
            </a:r>
            <a:r>
              <a:rPr lang="pl-PL" sz="3600" b="1" dirty="0">
                <a:solidFill>
                  <a:schemeClr val="accent1"/>
                </a:solidFill>
              </a:rPr>
              <a:t>do 9 lipca 2024 r.</a:t>
            </a:r>
            <a:br>
              <a:rPr lang="pl-PL" sz="3600" b="1" dirty="0">
                <a:solidFill>
                  <a:schemeClr val="accent1"/>
                </a:solidFill>
              </a:rPr>
            </a:br>
            <a:br>
              <a:rPr lang="pl-PL" sz="3600" dirty="0">
                <a:solidFill>
                  <a:schemeClr val="tx1"/>
                </a:solidFill>
              </a:rPr>
            </a:br>
            <a:r>
              <a:rPr lang="pl-PL" sz="3600" dirty="0">
                <a:solidFill>
                  <a:schemeClr val="tx1"/>
                </a:solidFill>
              </a:rPr>
              <a:t>Termin wydania zdającym świadectw, aneksów                  i informacji o wynikach </a:t>
            </a:r>
            <a:r>
              <a:rPr lang="pl-PL" sz="3600" b="1" dirty="0">
                <a:solidFill>
                  <a:schemeClr val="accent1"/>
                </a:solidFill>
              </a:rPr>
              <a:t>9 lipca 2024 r.</a:t>
            </a:r>
            <a:r>
              <a:rPr lang="pl-PL" sz="3600" dirty="0">
                <a:solidFill>
                  <a:schemeClr val="tx1"/>
                </a:solidFill>
              </a:rPr>
              <a:t> od godz. </a:t>
            </a:r>
            <a:r>
              <a:rPr lang="pl-PL" sz="3600" b="1" dirty="0">
                <a:solidFill>
                  <a:schemeClr val="accent1"/>
                </a:solidFill>
              </a:rPr>
              <a:t>12:00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9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65DD5E74-0D45-25CC-2011-8412D8E516C0}"/>
              </a:ext>
            </a:extLst>
          </p:cNvPr>
          <p:cNvSpPr/>
          <p:nvPr/>
        </p:nvSpPr>
        <p:spPr>
          <a:xfrm>
            <a:off x="0" y="1"/>
            <a:ext cx="12192000" cy="141860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B92FA4B-0336-BA54-E7F5-7A8B7512EB8D}"/>
              </a:ext>
            </a:extLst>
          </p:cNvPr>
          <p:cNvSpPr/>
          <p:nvPr/>
        </p:nvSpPr>
        <p:spPr>
          <a:xfrm>
            <a:off x="809870" y="322630"/>
            <a:ext cx="1066163" cy="1418607"/>
          </a:xfrm>
          <a:custGeom>
            <a:avLst/>
            <a:gdLst/>
            <a:ahLst/>
            <a:cxnLst/>
            <a:rect l="l" t="t" r="r" b="b"/>
            <a:pathLst>
              <a:path w="3209309" h="3890071">
                <a:moveTo>
                  <a:pt x="0" y="0"/>
                </a:moveTo>
                <a:lnTo>
                  <a:pt x="3209309" y="0"/>
                </a:lnTo>
                <a:lnTo>
                  <a:pt x="3209309" y="3890071"/>
                </a:lnTo>
                <a:lnTo>
                  <a:pt x="0" y="389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l-P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26E7EF-5DB0-02A1-8A0C-F852648E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424228"/>
            <a:ext cx="9296400" cy="762000"/>
          </a:xfrm>
        </p:spPr>
        <p:txBody>
          <a:bodyPr/>
          <a:lstStyle/>
          <a:p>
            <a:r>
              <a:rPr lang="pl-PL" sz="4000" dirty="0">
                <a:solidFill>
                  <a:schemeClr val="bg1"/>
                </a:solidFill>
              </a:rPr>
              <a:t>Czas trwania egzaminów</a:t>
            </a:r>
          </a:p>
        </p:txBody>
      </p:sp>
      <p:pic>
        <p:nvPicPr>
          <p:cNvPr id="4" name="Symbol zastępczy zawartości 6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5F453245-7249-DCC7-9E07-6601C739FC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4" y="1701800"/>
            <a:ext cx="5529745" cy="4775201"/>
          </a:xfrm>
        </p:spPr>
      </p:pic>
      <p:pic>
        <p:nvPicPr>
          <p:cNvPr id="5" name="Symbol zastępczy zawartości 8" descr="Obraz zawierający tekst, zrzut ekranu, numer, Czcionka&#10;&#10;Opis wygenerowany automatycznie">
            <a:extLst>
              <a:ext uri="{FF2B5EF4-FFF2-40B4-BE49-F238E27FC236}">
                <a16:creationId xmlns:a16="http://schemas.microsoft.com/office/drawing/2014/main" id="{DA645516-CA55-C034-070E-3F9540E68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55" y="1751252"/>
            <a:ext cx="5529745" cy="470266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349715E-C5A5-EF1B-B69F-93EAE0EA2694}"/>
              </a:ext>
            </a:extLst>
          </p:cNvPr>
          <p:cNvSpPr/>
          <p:nvPr/>
        </p:nvSpPr>
        <p:spPr>
          <a:xfrm>
            <a:off x="5181600" y="2527300"/>
            <a:ext cx="406400" cy="995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pl-PL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40C08AE-5811-981F-F852-C7249A3392E7}"/>
              </a:ext>
            </a:extLst>
          </p:cNvPr>
          <p:cNvSpPr/>
          <p:nvPr/>
        </p:nvSpPr>
        <p:spPr>
          <a:xfrm>
            <a:off x="609600" y="5664200"/>
            <a:ext cx="5334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pl-PL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6051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tlas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Niestandardowy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8ECAE6"/>
      </a:accent1>
      <a:accent2>
        <a:srgbClr val="219EBC"/>
      </a:accent2>
      <a:accent3>
        <a:srgbClr val="023047"/>
      </a:accent3>
      <a:accent4>
        <a:srgbClr val="FFB703"/>
      </a:accent4>
      <a:accent5>
        <a:srgbClr val="FB8500"/>
      </a:accent5>
      <a:accent6>
        <a:srgbClr val="0C45A6"/>
      </a:accent6>
      <a:hlink>
        <a:srgbClr val="215E99"/>
      </a:hlink>
      <a:folHlink>
        <a:srgbClr val="215E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{1B06BE13-BC17-5348-8819-5B6445DE1629}tf16401369</Template>
  <TotalTime>451</TotalTime>
  <Words>1427</Words>
  <Application>Microsoft Office PowerPoint</Application>
  <PresentationFormat>Panoramiczny</PresentationFormat>
  <Paragraphs>202</Paragraphs>
  <Slides>35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46" baseType="lpstr">
      <vt:lpstr>Microsoft YaHei UI Light</vt:lpstr>
      <vt:lpstr>Aptos</vt:lpstr>
      <vt:lpstr>Arial</vt:lpstr>
      <vt:lpstr>Calibri</vt:lpstr>
      <vt:lpstr>Calibri Light</vt:lpstr>
      <vt:lpstr>Montserrat</vt:lpstr>
      <vt:lpstr>Montserrat SemiBold</vt:lpstr>
      <vt:lpstr>Rockwell</vt:lpstr>
      <vt:lpstr>Wingdings</vt:lpstr>
      <vt:lpstr>Atlas</vt:lpstr>
      <vt:lpstr>Office Theme</vt:lpstr>
      <vt:lpstr>Egzamin maturalny w formule 2024</vt:lpstr>
      <vt:lpstr>Podstawa prawna </vt:lpstr>
      <vt:lpstr>Wybrane akty prawne</vt:lpstr>
      <vt:lpstr>Termin główny  maj  część pisemna</vt:lpstr>
      <vt:lpstr>Termin główny  maj  część ustna</vt:lpstr>
      <vt:lpstr>Termin dodatkowy  czerwiec  część pisemna i ustna</vt:lpstr>
      <vt:lpstr>Termin poprawkowy  sierpień  część pisemna            i ustna</vt:lpstr>
      <vt:lpstr>Termin ogłoszenia wyników egzaminu maturalnego  9 lipca 2024 r.  Termin przekazania szkołom świadectw, aneksów              i informacji o wynikach do 9 lipca 2024 r.  Termin wydania zdającym świadectw, aneksów                  i informacji o wynikach 9 lipca 2024 r. od godz. 12:00</vt:lpstr>
      <vt:lpstr>Czas trwania egzaminów</vt:lpstr>
      <vt:lpstr>Kto może skorzystać  z dostosowań egzaminacyjnych? </vt:lpstr>
      <vt:lpstr>Kto może skorzystać  z dostosowań egzaminacyjnych? </vt:lpstr>
      <vt:lpstr>Kto może skorzystać z dostosowań egzaminacyjnych? </vt:lpstr>
      <vt:lpstr>Materiały pomocnicze </vt:lpstr>
      <vt:lpstr>Prezentacja programu PowerPoint</vt:lpstr>
      <vt:lpstr>Prezentacja programu PowerPoint</vt:lpstr>
      <vt:lpstr>Materiały i przybory pomocnicze</vt:lpstr>
      <vt:lpstr>Prezentacja programu PowerPoint</vt:lpstr>
      <vt:lpstr>Prezentacja programu PowerPoint</vt:lpstr>
      <vt:lpstr>Jakie treści będą obowiązywały na egzaminie maturalnym w formule 2023? </vt:lpstr>
      <vt:lpstr>Najważniejsze zmiany w zasadach organizowania i przeprowadzania egzaminu maturalnego w 2024 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Czego nie wolno wnosić do sali egzaminacyjnej? </vt:lpstr>
      <vt:lpstr>Przydział sal w dniach 7-13 maja 2024 r.</vt:lpstr>
      <vt:lpstr>Przed wejściem do sali egzaminacyjnej</vt:lpstr>
      <vt:lpstr>W sali egzaminacyjnej</vt:lpstr>
      <vt:lpstr>Koniec pracy  z arkuszem egzaminacyjnym</vt:lpstr>
      <vt:lpstr>Po zakończonym egzaminie</vt:lpstr>
      <vt:lpstr>Świadectwo dojrzałości</vt:lpstr>
      <vt:lpstr>Matura w terminie poprawkowym</vt:lpstr>
      <vt:lpstr>Kiedy dyrektor szkoły unieważnia egzamin maturalny?</vt:lpstr>
      <vt:lpstr>POWODZENIA!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Egzamin maturalny w formule 2023</dc:title>
  <dc:creator>Magdalena Dudkiewicz</dc:creator>
  <cp:lastModifiedBy>Michał Kwiatkowski</cp:lastModifiedBy>
  <cp:revision>19</cp:revision>
  <dcterms:created xsi:type="dcterms:W3CDTF">2023-02-25T10:47:25Z</dcterms:created>
  <dcterms:modified xsi:type="dcterms:W3CDTF">2024-04-11T08:30:40Z</dcterms:modified>
</cp:coreProperties>
</file>