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8288000" cy="10287000"/>
  <p:notesSz cx="6858000" cy="9144000"/>
  <p:embeddedFontLst>
    <p:embeddedFont>
      <p:font typeface="Alegreya Sans Medium" panose="020B0604020202020204" charset="0"/>
      <p:regular r:id="rId14"/>
    </p:embeddedFont>
    <p:embeddedFont>
      <p:font typeface="Alegreya Sans Medium Italic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lear Sans" panose="020B0604020202020204" charset="0"/>
      <p:regular r:id="rId20"/>
    </p:embeddedFont>
    <p:embeddedFont>
      <p:font typeface="Clear Sans Bold" panose="020B0604020202020204" charset="0"/>
      <p:regular r:id="rId21"/>
    </p:embeddedFont>
    <p:embeddedFont>
      <p:font typeface="Clear Sans Italics" panose="020B0604020202020204" charset="0"/>
      <p:regular r:id="rId22"/>
    </p:embeddedFont>
    <p:embeddedFont>
      <p:font typeface="Clear Sans Light" panose="020B0604020202020204" charset="0"/>
      <p:regular r:id="rId23"/>
    </p:embeddedFont>
    <p:embeddedFont>
      <p:font typeface="Imprint MT Shadow" panose="04020605060303030202" pitchFamily="82" charset="0"/>
      <p:regular r:id="rId24"/>
    </p:embeddedFont>
    <p:embeddedFont>
      <p:font typeface="Wellfleet" panose="020B0604020202020204" charset="-1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6" y="3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84415" y="0"/>
            <a:ext cx="7003585" cy="10757507"/>
          </a:xfrm>
          <a:custGeom>
            <a:avLst/>
            <a:gdLst/>
            <a:ahLst/>
            <a:cxnLst/>
            <a:rect l="l" t="t" r="r" b="b"/>
            <a:pathLst>
              <a:path w="7003585" h="10757507">
                <a:moveTo>
                  <a:pt x="0" y="0"/>
                </a:moveTo>
                <a:lnTo>
                  <a:pt x="7003585" y="0"/>
                </a:lnTo>
                <a:lnTo>
                  <a:pt x="7003585" y="10757507"/>
                </a:lnTo>
                <a:lnTo>
                  <a:pt x="0" y="10757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3" r="-16927" b="-11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606406"/>
            <a:ext cx="10633992" cy="2590827"/>
          </a:xfrm>
          <a:custGeom>
            <a:avLst/>
            <a:gdLst/>
            <a:ahLst/>
            <a:cxnLst/>
            <a:rect l="l" t="t" r="r" b="b"/>
            <a:pathLst>
              <a:path w="10633992" h="2590827">
                <a:moveTo>
                  <a:pt x="0" y="0"/>
                </a:moveTo>
                <a:lnTo>
                  <a:pt x="10633992" y="0"/>
                </a:lnTo>
                <a:lnTo>
                  <a:pt x="10633992" y="2590827"/>
                </a:lnTo>
                <a:lnTo>
                  <a:pt x="0" y="2590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0001" y="3841659"/>
            <a:ext cx="10053990" cy="3074189"/>
            <a:chOff x="0" y="0"/>
            <a:chExt cx="13405321" cy="4098918"/>
          </a:xfrm>
        </p:grpSpPr>
        <p:sp>
          <p:nvSpPr>
            <p:cNvPr id="5" name="TextBox 5"/>
            <p:cNvSpPr txBox="1"/>
            <p:nvPr/>
          </p:nvSpPr>
          <p:spPr>
            <a:xfrm>
              <a:off x="0" y="70949"/>
              <a:ext cx="13405321" cy="3031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191919"/>
                  </a:solidFill>
                  <a:latin typeface="Wellfleet"/>
                </a:rPr>
                <a:t>Wpływ czytania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191919"/>
                  </a:solidFill>
                  <a:latin typeface="Wellfleet"/>
                </a:rPr>
                <a:t> na rozwój dzieci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580249"/>
              <a:ext cx="13405321" cy="524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59D1E5-0A70-4E60-B835-4EFC50033507}"/>
              </a:ext>
            </a:extLst>
          </p:cNvPr>
          <p:cNvSpPr txBox="1"/>
          <p:nvPr/>
        </p:nvSpPr>
        <p:spPr>
          <a:xfrm>
            <a:off x="298468" y="9410700"/>
            <a:ext cx="36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Martyna Sochacka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25891" y="-2536775"/>
            <a:ext cx="6238013" cy="22018883"/>
          </a:xfrm>
          <a:custGeom>
            <a:avLst/>
            <a:gdLst/>
            <a:ahLst/>
            <a:cxnLst/>
            <a:rect l="l" t="t" r="r" b="b"/>
            <a:pathLst>
              <a:path w="6238013" h="22018883">
                <a:moveTo>
                  <a:pt x="0" y="0"/>
                </a:moveTo>
                <a:lnTo>
                  <a:pt x="6238013" y="0"/>
                </a:lnTo>
                <a:lnTo>
                  <a:pt x="6238013" y="22018882"/>
                </a:lnTo>
                <a:lnTo>
                  <a:pt x="0" y="22018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18" r="-454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610544"/>
            <a:ext cx="11871992" cy="521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Czytana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słuchana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literatura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pozwala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znacząco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zwiększyć</a:t>
            </a:r>
            <a:endParaRPr lang="en-US" sz="32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zasoby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językowe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podnosi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kompetencje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lingwistyczne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>
                <a:solidFill>
                  <a:srgbClr val="191919"/>
                </a:solidFill>
                <a:latin typeface="Clear Sans Light"/>
              </a:rPr>
              <a:t>U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najmłodszych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czytanie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wierszyków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ułatwia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uczenie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się</a:t>
            </a:r>
            <a:endParaRPr lang="en-US" sz="32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języka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oraz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przeciwdziała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dysleksji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Słuchanie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bajek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rozwija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inteligencję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dziecka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,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wzbogaca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słownictwo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,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uczy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ładnego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budowania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zdań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zachęca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endParaRPr lang="pl-PL" sz="32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200" dirty="0">
                <a:solidFill>
                  <a:srgbClr val="191919"/>
                </a:solidFill>
                <a:latin typeface="Clear Sans Light"/>
              </a:rPr>
              <a:t>do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samodzielnej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nauki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Clear Sans Light"/>
              </a:rPr>
              <a:t>czytania</a:t>
            </a:r>
            <a:r>
              <a:rPr lang="en-US" sz="3200" dirty="0">
                <a:solidFill>
                  <a:srgbClr val="191919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191919"/>
              </a:solidFill>
              <a:latin typeface="Clear Sans Ligh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049987" y="-1183817"/>
            <a:ext cx="6189820" cy="6327317"/>
          </a:xfrm>
          <a:custGeom>
            <a:avLst/>
            <a:gdLst/>
            <a:ahLst/>
            <a:cxnLst/>
            <a:rect l="l" t="t" r="r" b="b"/>
            <a:pathLst>
              <a:path w="6189820" h="6327317">
                <a:moveTo>
                  <a:pt x="0" y="0"/>
                </a:moveTo>
                <a:lnTo>
                  <a:pt x="6189820" y="0"/>
                </a:lnTo>
                <a:lnTo>
                  <a:pt x="6189820" y="6327317"/>
                </a:lnTo>
                <a:lnTo>
                  <a:pt x="0" y="6327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0435"/>
            </a:stretch>
          </a:blipFill>
        </p:spPr>
      </p:sp>
      <p:sp>
        <p:nvSpPr>
          <p:cNvPr id="5" name="Freeform 5"/>
          <p:cNvSpPr/>
          <p:nvPr/>
        </p:nvSpPr>
        <p:spPr>
          <a:xfrm rot="857476">
            <a:off x="454622" y="7954893"/>
            <a:ext cx="2213958" cy="2108795"/>
          </a:xfrm>
          <a:custGeom>
            <a:avLst/>
            <a:gdLst/>
            <a:ahLst/>
            <a:cxnLst/>
            <a:rect l="l" t="t" r="r" b="b"/>
            <a:pathLst>
              <a:path w="2213958" h="2108795">
                <a:moveTo>
                  <a:pt x="0" y="0"/>
                </a:moveTo>
                <a:lnTo>
                  <a:pt x="2213958" y="0"/>
                </a:lnTo>
                <a:lnTo>
                  <a:pt x="2213958" y="2108795"/>
                </a:lnTo>
                <a:lnTo>
                  <a:pt x="0" y="2108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9897" y="336433"/>
            <a:ext cx="9732197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7"/>
                </a:lnTo>
                <a:lnTo>
                  <a:pt x="0" y="2371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56267" y="993036"/>
            <a:ext cx="715774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191919"/>
                </a:solidFill>
                <a:latin typeface="Wellfleet"/>
              </a:rPr>
              <a:t>Rozwijanie języka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2862" y="7408670"/>
            <a:ext cx="550863" cy="610836"/>
          </a:xfrm>
          <a:custGeom>
            <a:avLst/>
            <a:gdLst/>
            <a:ahLst/>
            <a:cxnLst/>
            <a:rect l="l" t="t" r="r" b="b"/>
            <a:pathLst>
              <a:path w="550863" h="610836">
                <a:moveTo>
                  <a:pt x="0" y="0"/>
                </a:moveTo>
                <a:lnTo>
                  <a:pt x="550863" y="0"/>
                </a:lnTo>
                <a:lnTo>
                  <a:pt x="550863" y="610835"/>
                </a:lnTo>
                <a:lnTo>
                  <a:pt x="0" y="610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68569" y="3552207"/>
            <a:ext cx="550863" cy="610836"/>
          </a:xfrm>
          <a:custGeom>
            <a:avLst/>
            <a:gdLst/>
            <a:ahLst/>
            <a:cxnLst/>
            <a:rect l="l" t="t" r="r" b="b"/>
            <a:pathLst>
              <a:path w="550863" h="610836">
                <a:moveTo>
                  <a:pt x="0" y="0"/>
                </a:moveTo>
                <a:lnTo>
                  <a:pt x="550862" y="0"/>
                </a:lnTo>
                <a:lnTo>
                  <a:pt x="550862" y="610836"/>
                </a:lnTo>
                <a:lnTo>
                  <a:pt x="0" y="61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68644" y="5485687"/>
            <a:ext cx="550863" cy="610836"/>
          </a:xfrm>
          <a:custGeom>
            <a:avLst/>
            <a:gdLst/>
            <a:ahLst/>
            <a:cxnLst/>
            <a:rect l="l" t="t" r="r" b="b"/>
            <a:pathLst>
              <a:path w="550863" h="610836">
                <a:moveTo>
                  <a:pt x="0" y="0"/>
                </a:moveTo>
                <a:lnTo>
                  <a:pt x="550863" y="0"/>
                </a:lnTo>
                <a:lnTo>
                  <a:pt x="550863" y="610836"/>
                </a:lnTo>
                <a:lnTo>
                  <a:pt x="0" y="61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8676">
            <a:off x="539359" y="2345404"/>
            <a:ext cx="7968785" cy="5976589"/>
          </a:xfrm>
          <a:custGeom>
            <a:avLst/>
            <a:gdLst/>
            <a:ahLst/>
            <a:cxnLst/>
            <a:rect l="l" t="t" r="r" b="b"/>
            <a:pathLst>
              <a:path w="7968785" h="5976589">
                <a:moveTo>
                  <a:pt x="0" y="0"/>
                </a:moveTo>
                <a:lnTo>
                  <a:pt x="7968785" y="0"/>
                </a:lnTo>
                <a:lnTo>
                  <a:pt x="7968785" y="5976589"/>
                </a:lnTo>
                <a:lnTo>
                  <a:pt x="0" y="597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83735" y="0"/>
            <a:ext cx="9732197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7"/>
                </a:lnTo>
                <a:lnTo>
                  <a:pt x="0" y="2371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95261" y="499745"/>
            <a:ext cx="785349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191919"/>
                </a:solidFill>
                <a:latin typeface="Wellfleet"/>
              </a:rPr>
              <a:t>Rozwijanie wyobraźni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44074" y="3580782"/>
            <a:ext cx="8210525" cy="3293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Wyobraźnia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to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jedno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z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najważniejszych</a:t>
            </a:r>
            <a:endParaRPr lang="en-US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narzędzi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dziecka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,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służących</a:t>
            </a:r>
            <a:endParaRPr lang="en-US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jego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rozwojowi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i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poznawaniu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świata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.</a:t>
            </a:r>
          </a:p>
          <a:p>
            <a:pPr algn="ctr">
              <a:lnSpc>
                <a:spcPts val="3190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90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Czytanie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książek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wymaga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ciągłego</a:t>
            </a:r>
            <a:endParaRPr lang="en-US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pobudzania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wyobraźni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,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więc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jest</a:t>
            </a: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świetnym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treningiem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63725" y="7437245"/>
            <a:ext cx="6473338" cy="206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Pozwala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rozbudzić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kreatywność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, ale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też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pomaga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przewidywać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sytuacje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endParaRPr lang="pl-PL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89"/>
              </a:lnSpc>
              <a:spcBef>
                <a:spcPct val="0"/>
              </a:spcBef>
            </a:pPr>
            <a:r>
              <a:rPr lang="en-US" sz="3600" dirty="0">
                <a:solidFill>
                  <a:srgbClr val="191919"/>
                </a:solidFill>
                <a:latin typeface="Clear Sans"/>
              </a:rPr>
              <a:t>w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realnym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życi</a:t>
            </a:r>
            <a:r>
              <a:rPr lang="pl-PL" sz="3600" dirty="0">
                <a:solidFill>
                  <a:srgbClr val="191919"/>
                </a:solidFill>
                <a:latin typeface="Clear Sans"/>
              </a:rPr>
              <a:t>u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endParaRPr lang="pl-PL" sz="36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18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i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reagować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na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"/>
              </a:rPr>
              <a:t>nie</a:t>
            </a:r>
            <a:r>
              <a:rPr lang="en-US" sz="3600" dirty="0">
                <a:solidFill>
                  <a:srgbClr val="191919"/>
                </a:solidFill>
                <a:latin typeface="Clear Sans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C5DA8CF-6BDA-452E-920A-EA01C4BC5BD5}"/>
              </a:ext>
            </a:extLst>
          </p:cNvPr>
          <p:cNvSpPr/>
          <p:nvPr/>
        </p:nvSpPr>
        <p:spPr>
          <a:xfrm>
            <a:off x="1790700" y="7353300"/>
            <a:ext cx="14706600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7"/>
                </a:lnTo>
                <a:lnTo>
                  <a:pt x="0" y="2371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AD0157-869C-4A2E-8D57-2D4FB8C9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8191500"/>
            <a:ext cx="14097000" cy="1252538"/>
          </a:xfrm>
        </p:spPr>
        <p:txBody>
          <a:bodyPr>
            <a:noAutofit/>
          </a:bodyPr>
          <a:lstStyle/>
          <a:p>
            <a:pPr algn="ctr"/>
            <a:r>
              <a:rPr lang="pl-PL" sz="6000" dirty="0">
                <a:solidFill>
                  <a:schemeClr val="tx2"/>
                </a:solidFill>
                <a:latin typeface="Imprint MT Shadow" panose="04020605060303030202" pitchFamily="82" charset="0"/>
              </a:rPr>
              <a:t>Życzymy pięknych przygód w świecie małego i dużego czytelnika!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CC216ED-BBD0-44C8-9CC0-8CAFADD24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842963"/>
            <a:ext cx="5976938" cy="59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741" y="340222"/>
            <a:ext cx="17682519" cy="9512802"/>
          </a:xfrm>
          <a:custGeom>
            <a:avLst/>
            <a:gdLst/>
            <a:ahLst/>
            <a:cxnLst/>
            <a:rect l="l" t="t" r="r" b="b"/>
            <a:pathLst>
              <a:path w="17682519" h="9512802">
                <a:moveTo>
                  <a:pt x="0" y="0"/>
                </a:moveTo>
                <a:lnTo>
                  <a:pt x="17682518" y="0"/>
                </a:lnTo>
                <a:lnTo>
                  <a:pt x="17682518" y="9512802"/>
                </a:lnTo>
                <a:lnTo>
                  <a:pt x="0" y="951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685" b="-361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923553"/>
            <a:ext cx="16405838" cy="4228537"/>
            <a:chOff x="0" y="0"/>
            <a:chExt cx="21874451" cy="563804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03470"/>
              <a:ext cx="21874451" cy="4635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Bez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względu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na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to,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ile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masz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zajęć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drogi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rodzicu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,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najważniejszą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rzeczą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,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jaką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możesz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zrobić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dla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przyszłości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swego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dziecka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,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oprócz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okazywania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miłości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przez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przytulanie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, jest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codzienne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głośne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 </a:t>
              </a:r>
              <a:r>
                <a:rPr lang="en-US" sz="5599" dirty="0" err="1">
                  <a:solidFill>
                    <a:srgbClr val="191919"/>
                  </a:solidFill>
                  <a:latin typeface="Alegreya Sans Medium Italics"/>
                </a:rPr>
                <a:t>czytanie</a:t>
              </a:r>
              <a:r>
                <a:rPr lang="en-US" sz="5599" dirty="0">
                  <a:solidFill>
                    <a:srgbClr val="191919"/>
                  </a:solidFill>
                  <a:latin typeface="Alegreya Sans Medium Italics"/>
                </a:rPr>
                <a:t>.                                            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92094" y="5056650"/>
              <a:ext cx="18890263" cy="581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799">
                  <a:solidFill>
                    <a:srgbClr val="191919"/>
                  </a:solidFill>
                  <a:latin typeface="Alegreya Sans Medium"/>
                </a:rPr>
                <a:t>- Jim Trelease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8108558" y="6717213"/>
            <a:ext cx="2246122" cy="2251751"/>
          </a:xfrm>
          <a:custGeom>
            <a:avLst/>
            <a:gdLst/>
            <a:ahLst/>
            <a:cxnLst/>
            <a:rect l="l" t="t" r="r" b="b"/>
            <a:pathLst>
              <a:path w="2246122" h="2251751">
                <a:moveTo>
                  <a:pt x="0" y="0"/>
                </a:moveTo>
                <a:lnTo>
                  <a:pt x="2246122" y="0"/>
                </a:lnTo>
                <a:lnTo>
                  <a:pt x="2246122" y="2251752"/>
                </a:lnTo>
                <a:lnTo>
                  <a:pt x="0" y="225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272" y="4229100"/>
            <a:ext cx="8177576" cy="4142446"/>
          </a:xfrm>
          <a:custGeom>
            <a:avLst/>
            <a:gdLst/>
            <a:ahLst/>
            <a:cxnLst/>
            <a:rect l="l" t="t" r="r" b="b"/>
            <a:pathLst>
              <a:path w="8177576" h="4142446">
                <a:moveTo>
                  <a:pt x="0" y="0"/>
                </a:moveTo>
                <a:lnTo>
                  <a:pt x="8177577" y="0"/>
                </a:lnTo>
                <a:lnTo>
                  <a:pt x="8177577" y="4142446"/>
                </a:lnTo>
                <a:lnTo>
                  <a:pt x="0" y="4142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8" t="-12204" r="-73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9687" y="-1799997"/>
            <a:ext cx="18447687" cy="4494527"/>
          </a:xfrm>
          <a:custGeom>
            <a:avLst/>
            <a:gdLst/>
            <a:ahLst/>
            <a:cxnLst/>
            <a:rect l="l" t="t" r="r" b="b"/>
            <a:pathLst>
              <a:path w="18447687" h="4494527">
                <a:moveTo>
                  <a:pt x="0" y="0"/>
                </a:moveTo>
                <a:lnTo>
                  <a:pt x="18447687" y="0"/>
                </a:lnTo>
                <a:lnTo>
                  <a:pt x="18447687" y="4494527"/>
                </a:lnTo>
                <a:lnTo>
                  <a:pt x="0" y="4494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5699" y="778268"/>
            <a:ext cx="1530054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4"/>
              </a:lnSpc>
            </a:pPr>
            <a:r>
              <a:rPr lang="en-US" sz="9012">
                <a:solidFill>
                  <a:srgbClr val="191919"/>
                </a:solidFill>
                <a:latin typeface="Wellfleet"/>
              </a:rPr>
              <a:t>czytanie = wiedza = sukces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6400" y="3390900"/>
            <a:ext cx="8267700" cy="6304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pl-PL" sz="2914" dirty="0">
                <a:solidFill>
                  <a:srgbClr val="191919"/>
                </a:solidFill>
                <a:latin typeface="Clear Sans"/>
              </a:rPr>
              <a:t>O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siągn</a:t>
            </a:r>
            <a:r>
              <a:rPr lang="pl-PL" sz="2914" dirty="0" err="1">
                <a:solidFill>
                  <a:srgbClr val="191919"/>
                </a:solidFill>
                <a:latin typeface="Clear Sans"/>
              </a:rPr>
              <a:t>ięcie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b="1" dirty="0" err="1">
                <a:solidFill>
                  <a:srgbClr val="191919"/>
                </a:solidFill>
                <a:latin typeface="Clear Sans"/>
              </a:rPr>
              <a:t>sukces</a:t>
            </a:r>
            <a:r>
              <a:rPr lang="pl-PL" sz="2914" b="1" dirty="0">
                <a:solidFill>
                  <a:srgbClr val="191919"/>
                </a:solidFill>
                <a:latin typeface="Clear Sans"/>
              </a:rPr>
              <a:t>u </a:t>
            </a:r>
            <a:r>
              <a:rPr lang="pl-PL" sz="2914" dirty="0">
                <a:solidFill>
                  <a:srgbClr val="191919"/>
                </a:solidFill>
                <a:latin typeface="Clear Sans"/>
              </a:rPr>
              <a:t>przez człowieka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zależy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sz="2914" dirty="0">
                <a:solidFill>
                  <a:srgbClr val="191919"/>
                </a:solidFill>
                <a:latin typeface="Clear Sans"/>
              </a:rPr>
              <a:t>w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dużej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mierze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od </a:t>
            </a:r>
            <a:r>
              <a:rPr lang="en-US" sz="2914" b="1" dirty="0" err="1">
                <a:solidFill>
                  <a:srgbClr val="191919"/>
                </a:solidFill>
                <a:latin typeface="Clear Sans"/>
              </a:rPr>
              <a:t>wiedzy</a:t>
            </a:r>
            <a:r>
              <a:rPr lang="en-US" sz="2914" b="1" dirty="0">
                <a:solidFill>
                  <a:srgbClr val="191919"/>
                </a:solidFill>
                <a:latin typeface="Clear Sans"/>
              </a:rPr>
              <a:t>. </a:t>
            </a:r>
            <a:endParaRPr lang="pl-PL" sz="2914" b="1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Kluczem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do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wiedzy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 jest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czytanie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. </a:t>
            </a:r>
          </a:p>
          <a:p>
            <a:pPr algn="ctr">
              <a:lnSpc>
                <a:spcPts val="3789"/>
              </a:lnSpc>
              <a:spcBef>
                <a:spcPct val="0"/>
              </a:spcBef>
            </a:pP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Badania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ostatnich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lat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pokazują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,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że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wiele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osób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,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choć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umie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czytać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,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nie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czyta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. </a:t>
            </a: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endParaRPr lang="pl-PL" sz="80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191919"/>
                </a:solidFill>
                <a:latin typeface="Clear Sans"/>
              </a:rPr>
              <a:t>Dlaczego</a:t>
            </a:r>
            <a:r>
              <a:rPr lang="en-US" sz="8000" dirty="0">
                <a:solidFill>
                  <a:srgbClr val="191919"/>
                </a:solidFill>
                <a:latin typeface="Clear Sans"/>
              </a:rPr>
              <a:t>? </a:t>
            </a:r>
          </a:p>
          <a:p>
            <a:pPr algn="ctr">
              <a:lnSpc>
                <a:spcPts val="3789"/>
              </a:lnSpc>
              <a:spcBef>
                <a:spcPct val="0"/>
              </a:spcBef>
            </a:pPr>
            <a:endParaRPr lang="pl-PL" sz="2914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89"/>
              </a:lnSpc>
              <a:spcBef>
                <a:spcPct val="0"/>
              </a:spcBef>
            </a:pPr>
            <a:r>
              <a:rPr lang="en-US" sz="2914" dirty="0" err="1">
                <a:solidFill>
                  <a:srgbClr val="191919"/>
                </a:solidFill>
                <a:latin typeface="Clear Sans"/>
              </a:rPr>
              <a:t>Ponieważ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nawyk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i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potrzeba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lektury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muszą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powstać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2914" dirty="0">
                <a:solidFill>
                  <a:srgbClr val="191919"/>
                </a:solidFill>
                <a:latin typeface="Clear Sans Bold"/>
              </a:rPr>
              <a:t>w </a:t>
            </a:r>
            <a:r>
              <a:rPr lang="en-US" sz="2914" dirty="0" err="1">
                <a:solidFill>
                  <a:srgbClr val="191919"/>
                </a:solidFill>
                <a:latin typeface="Clear Sans Bold"/>
              </a:rPr>
              <a:t>dzieciństwie</a:t>
            </a:r>
            <a:r>
              <a:rPr lang="en-US" sz="2914" dirty="0">
                <a:solidFill>
                  <a:srgbClr val="191919"/>
                </a:solidFill>
                <a:latin typeface="Clear Sans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88588">
            <a:off x="7137951" y="5043037"/>
            <a:ext cx="510144" cy="1569675"/>
          </a:xfrm>
          <a:custGeom>
            <a:avLst/>
            <a:gdLst/>
            <a:ahLst/>
            <a:cxnLst/>
            <a:rect l="l" t="t" r="r" b="b"/>
            <a:pathLst>
              <a:path w="510144" h="1569675">
                <a:moveTo>
                  <a:pt x="0" y="0"/>
                </a:moveTo>
                <a:lnTo>
                  <a:pt x="510144" y="0"/>
                </a:lnTo>
                <a:lnTo>
                  <a:pt x="510144" y="1569675"/>
                </a:lnTo>
                <a:lnTo>
                  <a:pt x="0" y="156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588">
            <a:off x="7137951" y="7443513"/>
            <a:ext cx="510144" cy="1569675"/>
          </a:xfrm>
          <a:custGeom>
            <a:avLst/>
            <a:gdLst/>
            <a:ahLst/>
            <a:cxnLst/>
            <a:rect l="l" t="t" r="r" b="b"/>
            <a:pathLst>
              <a:path w="510144" h="1569675">
                <a:moveTo>
                  <a:pt x="0" y="0"/>
                </a:moveTo>
                <a:lnTo>
                  <a:pt x="510144" y="0"/>
                </a:lnTo>
                <a:lnTo>
                  <a:pt x="510144" y="1569675"/>
                </a:lnTo>
                <a:lnTo>
                  <a:pt x="0" y="156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657981"/>
            <a:ext cx="6551699" cy="4913774"/>
          </a:xfrm>
          <a:custGeom>
            <a:avLst/>
            <a:gdLst/>
            <a:ahLst/>
            <a:cxnLst/>
            <a:rect l="l" t="t" r="r" b="b"/>
            <a:pathLst>
              <a:path w="6551699" h="4913774">
                <a:moveTo>
                  <a:pt x="0" y="0"/>
                </a:moveTo>
                <a:lnTo>
                  <a:pt x="6551699" y="0"/>
                </a:lnTo>
                <a:lnTo>
                  <a:pt x="6551699" y="4913774"/>
                </a:lnTo>
                <a:lnTo>
                  <a:pt x="0" y="4913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687" y="-1801443"/>
            <a:ext cx="18447687" cy="4494527"/>
          </a:xfrm>
          <a:custGeom>
            <a:avLst/>
            <a:gdLst/>
            <a:ahLst/>
            <a:cxnLst/>
            <a:rect l="l" t="t" r="r" b="b"/>
            <a:pathLst>
              <a:path w="18447687" h="4494527">
                <a:moveTo>
                  <a:pt x="0" y="0"/>
                </a:moveTo>
                <a:lnTo>
                  <a:pt x="18447687" y="0"/>
                </a:lnTo>
                <a:lnTo>
                  <a:pt x="18447687" y="4494527"/>
                </a:lnTo>
                <a:lnTo>
                  <a:pt x="0" y="4494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69092" y="193181"/>
            <a:ext cx="16371959" cy="192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  <a:spcBef>
                <a:spcPct val="0"/>
              </a:spcBef>
            </a:pPr>
            <a:r>
              <a:rPr lang="en-US" sz="5928">
                <a:solidFill>
                  <a:srgbClr val="000000"/>
                </a:solidFill>
                <a:latin typeface="Wellfleet"/>
              </a:rPr>
              <a:t>Rola rodziny w rozbudzaniu zainteresowań czytelniczych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18581" y="5143500"/>
            <a:ext cx="917881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50"/>
              </a:lnSpc>
            </a:pP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Jeśli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chce</a:t>
            </a:r>
            <a:r>
              <a:rPr lang="pl-PL" sz="3200" dirty="0" err="1">
                <a:solidFill>
                  <a:srgbClr val="000000"/>
                </a:solidFill>
                <a:latin typeface="Clear Sans"/>
              </a:rPr>
              <a:t>sz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, aby </a:t>
            </a:r>
            <a:r>
              <a:rPr lang="pl-PL" sz="3200" dirty="0">
                <a:solidFill>
                  <a:srgbClr val="000000"/>
                </a:solidFill>
                <a:latin typeface="Clear Sans"/>
              </a:rPr>
              <a:t>Twoje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dziecko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czytało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musi</a:t>
            </a:r>
            <a:r>
              <a:rPr lang="pl-PL" sz="3200" dirty="0" err="1">
                <a:solidFill>
                  <a:srgbClr val="000000"/>
                </a:solidFill>
                <a:latin typeface="Clear Sans"/>
              </a:rPr>
              <a:t>sz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poświęcić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mu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przede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wszystkim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czas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. </a:t>
            </a:r>
          </a:p>
          <a:p>
            <a:pPr algn="just">
              <a:lnSpc>
                <a:spcPts val="3250"/>
              </a:lnSpc>
            </a:pPr>
            <a:endParaRPr lang="en-US" sz="4000" dirty="0">
              <a:solidFill>
                <a:srgbClr val="000000"/>
              </a:solidFill>
              <a:latin typeface="Clear Sans"/>
            </a:endParaRPr>
          </a:p>
          <a:p>
            <a:pPr algn="just">
              <a:lnSpc>
                <a:spcPts val="3250"/>
              </a:lnSpc>
            </a:pPr>
            <a:endParaRPr lang="en-US" sz="3200" dirty="0">
              <a:solidFill>
                <a:srgbClr val="000000"/>
              </a:solidFill>
              <a:latin typeface="Clear Sans"/>
            </a:endParaRPr>
          </a:p>
          <a:p>
            <a:pPr algn="just">
              <a:lnSpc>
                <a:spcPts val="3250"/>
              </a:lnSpc>
            </a:pPr>
            <a:endParaRPr lang="en-US" sz="3200" dirty="0">
              <a:solidFill>
                <a:srgbClr val="000000"/>
              </a:solidFill>
              <a:latin typeface="Clear Sans"/>
            </a:endParaRPr>
          </a:p>
          <a:p>
            <a:pPr algn="just">
              <a:lnSpc>
                <a:spcPts val="3250"/>
              </a:lnSpc>
            </a:pP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Pokaż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dziecku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że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czytanie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jest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także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Twoją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przyjemnością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jest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dla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Ciebie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ważne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. Od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najmłodszych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lat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otaczaj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dziecko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książkami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zabierz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 je do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biblioteki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lear Sans"/>
              </a:rPr>
              <a:t>księgarni</a:t>
            </a:r>
            <a:r>
              <a:rPr lang="en-US" sz="3200" dirty="0">
                <a:solidFill>
                  <a:srgbClr val="000000"/>
                </a:solidFill>
                <a:latin typeface="Clear Sans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76130" y="3207434"/>
            <a:ext cx="10764921" cy="12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8"/>
              </a:lnSpc>
              <a:spcBef>
                <a:spcPct val="0"/>
              </a:spcBef>
            </a:pPr>
            <a:r>
              <a:rPr lang="en-US" sz="2544" dirty="0">
                <a:solidFill>
                  <a:srgbClr val="000000"/>
                </a:solidFill>
                <a:latin typeface="Clear Sans"/>
              </a:rPr>
              <a:t>O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rozwoju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i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rozbudzaniu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umysłu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dziecka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w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znacznym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stopniu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decydują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najwcześniejsze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lata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życia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pl-PL" sz="2544" dirty="0">
                <a:solidFill>
                  <a:srgbClr val="000000"/>
                </a:solidFill>
                <a:latin typeface="Clear Sans"/>
              </a:rPr>
              <a:t>jest to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okres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, w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którym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pozostaje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on pod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bezpośrednim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wpływem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544" dirty="0" err="1">
                <a:solidFill>
                  <a:srgbClr val="000000"/>
                </a:solidFill>
                <a:latin typeface="Clear Sans"/>
              </a:rPr>
              <a:t>rodziny</a:t>
            </a:r>
            <a:r>
              <a:rPr lang="en-US" sz="2544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5528" y="5068682"/>
            <a:ext cx="6907486" cy="5143500"/>
          </a:xfrm>
          <a:custGeom>
            <a:avLst/>
            <a:gdLst/>
            <a:ahLst/>
            <a:cxnLst/>
            <a:rect l="l" t="t" r="r" b="b"/>
            <a:pathLst>
              <a:path w="6907486" h="5143500">
                <a:moveTo>
                  <a:pt x="0" y="0"/>
                </a:moveTo>
                <a:lnTo>
                  <a:pt x="6907487" y="0"/>
                </a:lnTo>
                <a:lnTo>
                  <a:pt x="690748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73" t="-21449" r="-15715" b="-7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67768" y="3721537"/>
            <a:ext cx="5720383" cy="6386749"/>
          </a:xfrm>
          <a:custGeom>
            <a:avLst/>
            <a:gdLst/>
            <a:ahLst/>
            <a:cxnLst/>
            <a:rect l="l" t="t" r="r" b="b"/>
            <a:pathLst>
              <a:path w="5720383" h="6386749">
                <a:moveTo>
                  <a:pt x="0" y="0"/>
                </a:moveTo>
                <a:lnTo>
                  <a:pt x="5720383" y="0"/>
                </a:lnTo>
                <a:lnTo>
                  <a:pt x="5720383" y="6386749"/>
                </a:lnTo>
                <a:lnTo>
                  <a:pt x="0" y="638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9421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2252778" y="-857250"/>
            <a:ext cx="5143500" cy="6858000"/>
          </a:xfrm>
          <a:custGeom>
            <a:avLst/>
            <a:gdLst/>
            <a:ahLst/>
            <a:cxnLst/>
            <a:rect l="l" t="t" r="r" b="b"/>
            <a:pathLst>
              <a:path w="5143500" h="6858000">
                <a:moveTo>
                  <a:pt x="0" y="0"/>
                </a:moveTo>
                <a:lnTo>
                  <a:pt x="5143500" y="0"/>
                </a:lnTo>
                <a:lnTo>
                  <a:pt x="51435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487">
            <a:off x="243773" y="3660250"/>
            <a:ext cx="4881991" cy="6509322"/>
          </a:xfrm>
          <a:custGeom>
            <a:avLst/>
            <a:gdLst/>
            <a:ahLst/>
            <a:cxnLst/>
            <a:rect l="l" t="t" r="r" b="b"/>
            <a:pathLst>
              <a:path w="4881991" h="6509322">
                <a:moveTo>
                  <a:pt x="0" y="0"/>
                </a:moveTo>
                <a:lnTo>
                  <a:pt x="4881992" y="0"/>
                </a:lnTo>
                <a:lnTo>
                  <a:pt x="4881992" y="6509322"/>
                </a:lnTo>
                <a:lnTo>
                  <a:pt x="0" y="6509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85" y="17021"/>
            <a:ext cx="11213256" cy="2731957"/>
          </a:xfrm>
          <a:custGeom>
            <a:avLst/>
            <a:gdLst/>
            <a:ahLst/>
            <a:cxnLst/>
            <a:rect l="l" t="t" r="r" b="b"/>
            <a:pathLst>
              <a:path w="11213256" h="2731957">
                <a:moveTo>
                  <a:pt x="0" y="0"/>
                </a:moveTo>
                <a:lnTo>
                  <a:pt x="11213255" y="0"/>
                </a:lnTo>
                <a:lnTo>
                  <a:pt x="11213255" y="2731957"/>
                </a:lnTo>
                <a:lnTo>
                  <a:pt x="0" y="2731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87625"/>
            <a:ext cx="11166485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Wellfleet"/>
              </a:rPr>
              <a:t>Korzyści z regularnego czytania książek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1891" y="-4973156"/>
            <a:ext cx="7544484" cy="21069649"/>
          </a:xfrm>
          <a:custGeom>
            <a:avLst/>
            <a:gdLst/>
            <a:ahLst/>
            <a:cxnLst/>
            <a:rect l="l" t="t" r="r" b="b"/>
            <a:pathLst>
              <a:path w="7544484" h="21069649">
                <a:moveTo>
                  <a:pt x="0" y="0"/>
                </a:moveTo>
                <a:lnTo>
                  <a:pt x="7544484" y="0"/>
                </a:lnTo>
                <a:lnTo>
                  <a:pt x="7544484" y="21069649"/>
                </a:lnTo>
                <a:lnTo>
                  <a:pt x="0" y="21069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67" t="-8266" r="-10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570" y="267004"/>
            <a:ext cx="9732197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7"/>
                </a:lnTo>
                <a:lnTo>
                  <a:pt x="0" y="2371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8083" y="3654172"/>
            <a:ext cx="8553683" cy="586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  <a:spcBef>
                <a:spcPct val="0"/>
              </a:spcBef>
            </a:pPr>
            <a:endParaRPr sz="3200" dirty="0"/>
          </a:p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Wspólne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czytanie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może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być</a:t>
            </a:r>
            <a:endParaRPr lang="en-US" sz="44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formą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spędzania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wolnego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czasu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.</a:t>
            </a:r>
          </a:p>
          <a:p>
            <a:pPr algn="ctr">
              <a:lnSpc>
                <a:spcPts val="3770"/>
              </a:lnSpc>
              <a:spcBef>
                <a:spcPct val="0"/>
              </a:spcBef>
            </a:pPr>
            <a:endParaRPr lang="en-US" sz="44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70"/>
              </a:lnSpc>
              <a:spcBef>
                <a:spcPct val="0"/>
              </a:spcBef>
            </a:pPr>
            <a:endParaRPr lang="en-US" sz="44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Wspólne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czytanie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książek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zacieśnia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więź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uczuciową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między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rodzicami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i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dzieckiem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, a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bliski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kontakt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daje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mu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poczucie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Clear Sans"/>
              </a:rPr>
              <a:t>bezpieczeństwa</a:t>
            </a:r>
            <a:r>
              <a:rPr lang="en-US" sz="4400" dirty="0">
                <a:solidFill>
                  <a:srgbClr val="191919"/>
                </a:solidFill>
                <a:latin typeface="Clear Sans"/>
              </a:rPr>
              <a:t>.</a:t>
            </a:r>
          </a:p>
          <a:p>
            <a:pPr algn="ctr">
              <a:lnSpc>
                <a:spcPts val="3770"/>
              </a:lnSpc>
              <a:spcBef>
                <a:spcPct val="0"/>
              </a:spcBef>
            </a:pPr>
            <a:endParaRPr lang="en-US" sz="4400" dirty="0">
              <a:solidFill>
                <a:srgbClr val="191919"/>
              </a:solidFill>
              <a:latin typeface="Clear Sans"/>
            </a:endParaRPr>
          </a:p>
          <a:p>
            <a:pPr algn="ctr">
              <a:lnSpc>
                <a:spcPts val="3770"/>
              </a:lnSpc>
              <a:spcBef>
                <a:spcPct val="0"/>
              </a:spcBef>
            </a:pPr>
            <a:endParaRPr lang="en-US" sz="4400" dirty="0">
              <a:solidFill>
                <a:srgbClr val="191919"/>
              </a:solidFill>
              <a:latin typeface="Clear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12745" y="1028700"/>
            <a:ext cx="715166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191919"/>
                </a:solidFill>
                <a:latin typeface="Wellfleet"/>
              </a:rPr>
              <a:t>Wzmocnienie więzi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154" y="283150"/>
            <a:ext cx="10620998" cy="2587661"/>
          </a:xfrm>
          <a:custGeom>
            <a:avLst/>
            <a:gdLst/>
            <a:ahLst/>
            <a:cxnLst/>
            <a:rect l="l" t="t" r="r" b="b"/>
            <a:pathLst>
              <a:path w="10620998" h="2587661">
                <a:moveTo>
                  <a:pt x="0" y="0"/>
                </a:moveTo>
                <a:lnTo>
                  <a:pt x="10620998" y="0"/>
                </a:lnTo>
                <a:lnTo>
                  <a:pt x="10620998" y="2587661"/>
                </a:lnTo>
                <a:lnTo>
                  <a:pt x="0" y="2587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5319" y="1153118"/>
            <a:ext cx="967866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>
                <a:solidFill>
                  <a:srgbClr val="191919"/>
                </a:solidFill>
                <a:latin typeface="Wellfleet"/>
              </a:rPr>
              <a:t>Kształtowanie osobowości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5319" y="3740779"/>
            <a:ext cx="9750752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Książki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pomagają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w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nazywaniu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rozumieniu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emocji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36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Jeżeli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dobierzemy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odpowiednią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książkę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,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dzieci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będą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utożsamiały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się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z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książkowym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bohaterem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endParaRPr lang="pl-PL" sz="36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wczuwały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się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w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sytuację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bohaterów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,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przewidując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konsekwencje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ich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zachowań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endParaRPr lang="pl-PL" sz="3600" dirty="0">
              <a:solidFill>
                <a:srgbClr val="191919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191919"/>
                </a:solidFill>
                <a:latin typeface="Clear Sans Light"/>
              </a:rPr>
              <a:t>decyzji</a:t>
            </a:r>
            <a:r>
              <a:rPr lang="en-US" sz="3600" dirty="0">
                <a:solidFill>
                  <a:srgbClr val="191919"/>
                </a:solidFill>
                <a:latin typeface="Clear Sans Ligh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100" y="8290967"/>
            <a:ext cx="11046672" cy="84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To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właśnie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w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książce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każde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dziecko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znajdzie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wskazówki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, </a:t>
            </a:r>
            <a:endParaRPr lang="pl-PL" sz="2628" dirty="0">
              <a:solidFill>
                <a:srgbClr val="000000"/>
              </a:solidFill>
              <a:latin typeface="Clear Sans Italics"/>
            </a:endParaRPr>
          </a:p>
          <a:p>
            <a:pPr algn="ctr">
              <a:lnSpc>
                <a:spcPts val="3417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w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jaki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sposób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zbudować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swój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własny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 system </a:t>
            </a:r>
            <a:r>
              <a:rPr lang="en-US" sz="2628" dirty="0" err="1">
                <a:solidFill>
                  <a:srgbClr val="000000"/>
                </a:solidFill>
                <a:latin typeface="Clear Sans Italics"/>
              </a:rPr>
              <a:t>wartości</a:t>
            </a:r>
            <a:r>
              <a:rPr lang="en-US" sz="2628" dirty="0">
                <a:solidFill>
                  <a:srgbClr val="000000"/>
                </a:solidFill>
                <a:latin typeface="Clear Sans Italics"/>
              </a:rPr>
              <a:t>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FC69708-4A73-4604-BCFC-C994542CB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7501"/>
          <a:stretch/>
        </p:blipFill>
        <p:spPr>
          <a:xfrm>
            <a:off x="10972798" y="345927"/>
            <a:ext cx="7079043" cy="30859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146CBBD-DD9A-4120-B9B8-34B2FB61B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47956"/>
          <a:stretch/>
        </p:blipFill>
        <p:spPr>
          <a:xfrm>
            <a:off x="10972798" y="3628768"/>
            <a:ext cx="7079044" cy="308599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03D2B61-2A74-4EA6-A80C-3906C95C4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9" r="12500" b="21029"/>
          <a:stretch/>
        </p:blipFill>
        <p:spPr>
          <a:xfrm>
            <a:off x="10972798" y="6856462"/>
            <a:ext cx="7079044" cy="31473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1185">
            <a:off x="783119" y="-181790"/>
            <a:ext cx="6634089" cy="5181965"/>
          </a:xfrm>
          <a:custGeom>
            <a:avLst/>
            <a:gdLst/>
            <a:ahLst/>
            <a:cxnLst/>
            <a:rect l="l" t="t" r="r" b="b"/>
            <a:pathLst>
              <a:path w="6634089" h="5181965">
                <a:moveTo>
                  <a:pt x="0" y="0"/>
                </a:moveTo>
                <a:lnTo>
                  <a:pt x="6634090" y="0"/>
                </a:lnTo>
                <a:lnTo>
                  <a:pt x="6634090" y="5181965"/>
                </a:lnTo>
                <a:lnTo>
                  <a:pt x="0" y="5181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148"/>
            </a:stretch>
          </a:blipFill>
        </p:spPr>
      </p:sp>
      <p:sp>
        <p:nvSpPr>
          <p:cNvPr id="3" name="Freeform 3"/>
          <p:cNvSpPr/>
          <p:nvPr/>
        </p:nvSpPr>
        <p:spPr>
          <a:xfrm rot="-176715">
            <a:off x="451662" y="4630395"/>
            <a:ext cx="7297003" cy="5472752"/>
          </a:xfrm>
          <a:custGeom>
            <a:avLst/>
            <a:gdLst/>
            <a:ahLst/>
            <a:cxnLst/>
            <a:rect l="l" t="t" r="r" b="b"/>
            <a:pathLst>
              <a:path w="7297003" h="5472752">
                <a:moveTo>
                  <a:pt x="0" y="0"/>
                </a:moveTo>
                <a:lnTo>
                  <a:pt x="7297004" y="0"/>
                </a:lnTo>
                <a:lnTo>
                  <a:pt x="7297004" y="5472753"/>
                </a:lnTo>
                <a:lnTo>
                  <a:pt x="0" y="547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91666" y="857606"/>
            <a:ext cx="9732197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8"/>
                </a:lnTo>
                <a:lnTo>
                  <a:pt x="0" y="2371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90747" y="1308885"/>
            <a:ext cx="773403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Wellfleet"/>
              </a:rPr>
              <a:t>Poprawa koncentracji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0476" y="4212260"/>
            <a:ext cx="9861643" cy="521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lear Sans Light"/>
              </a:rPr>
              <a:t>W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nowoczesnym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świecie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pełnym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bodźców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,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reklam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powiadomień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rozpraszaczy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koncentracja</a:t>
            </a:r>
            <a:endParaRPr lang="en-US" sz="32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dzieci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zostaje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zaburzona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Zdobywanie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wiedzy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umiejętności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wymaga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stałej</a:t>
            </a:r>
            <a:endParaRPr lang="en-US" sz="32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uwagi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jednej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czynności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Najlepszym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treningiem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koncentracji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jest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skupienie</a:t>
            </a:r>
            <a:endParaRPr lang="en-US" sz="32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się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czytaniu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książki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. 15 -20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minut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systematycznego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czytania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w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zupełności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lear Sans Light"/>
              </a:rPr>
              <a:t>wystarczy</a:t>
            </a:r>
            <a:r>
              <a:rPr lang="en-US" sz="3200" dirty="0">
                <a:solidFill>
                  <a:srgbClr val="000000"/>
                </a:solidFill>
                <a:latin typeface="Clear Sans Light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04472" y="495300"/>
            <a:ext cx="9732197" cy="2371117"/>
          </a:xfrm>
          <a:custGeom>
            <a:avLst/>
            <a:gdLst/>
            <a:ahLst/>
            <a:cxnLst/>
            <a:rect l="l" t="t" r="r" b="b"/>
            <a:pathLst>
              <a:path w="9732197" h="2371117">
                <a:moveTo>
                  <a:pt x="0" y="0"/>
                </a:moveTo>
                <a:lnTo>
                  <a:pt x="9732197" y="0"/>
                </a:lnTo>
                <a:lnTo>
                  <a:pt x="9732197" y="2371118"/>
                </a:lnTo>
                <a:lnTo>
                  <a:pt x="0" y="2371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94136" y="3303252"/>
            <a:ext cx="8952867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Dobierając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odpowiednie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książki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kształtujemy</a:t>
            </a:r>
            <a:endParaRPr lang="en-US" sz="36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poglądy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dzieci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Uczymy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postaw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moralnych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,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przekazujemy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wzory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zachowań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Książki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umożliwiają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nawiązanie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rozmowy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endParaRPr lang="pl-PL" sz="3600" dirty="0">
              <a:solidFill>
                <a:srgbClr val="000000"/>
              </a:solidFill>
              <a:latin typeface="Clear Sans Light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tematy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,</a:t>
            </a:r>
            <a:r>
              <a:rPr lang="pl-PL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które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podczas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codziennych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czynności</a:t>
            </a:r>
            <a:r>
              <a:rPr lang="pl-PL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trudno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lear Sans Light"/>
              </a:rPr>
              <a:t>poruszyć</a:t>
            </a:r>
            <a:r>
              <a:rPr lang="en-US" sz="3600" dirty="0">
                <a:solidFill>
                  <a:srgbClr val="000000"/>
                </a:solidFill>
                <a:latin typeface="Clear Sans Light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29800" y="1104900"/>
            <a:ext cx="967866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dirty="0" err="1">
                <a:solidFill>
                  <a:srgbClr val="191919"/>
                </a:solidFill>
                <a:latin typeface="Wellfleet"/>
              </a:rPr>
              <a:t>Wychowanie</a:t>
            </a:r>
            <a:endParaRPr lang="en-US" sz="5599" dirty="0">
              <a:solidFill>
                <a:srgbClr val="191919"/>
              </a:solidFill>
              <a:latin typeface="Wellflee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01AC319-C8F2-4B07-8150-7C270CEE2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5378"/>
          <a:stretch/>
        </p:blipFill>
        <p:spPr>
          <a:xfrm>
            <a:off x="21771" y="62228"/>
            <a:ext cx="6379125" cy="591947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8A33131-AF97-499D-856C-F8DB2A878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5981699"/>
            <a:ext cx="3182305" cy="424307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751B826-A8DF-46AB-AD17-9F7A1E808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2122" r="13196" b="-2122"/>
          <a:stretch/>
        </p:blipFill>
        <p:spPr>
          <a:xfrm>
            <a:off x="3218591" y="5981699"/>
            <a:ext cx="3182305" cy="43053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452</Words>
  <Application>Microsoft Office PowerPoint</Application>
  <PresentationFormat>Niestandardowy</PresentationFormat>
  <Paragraphs>79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3" baseType="lpstr">
      <vt:lpstr>Wellfleet</vt:lpstr>
      <vt:lpstr>Clear Sans</vt:lpstr>
      <vt:lpstr>Arial</vt:lpstr>
      <vt:lpstr>Clear Sans Bold</vt:lpstr>
      <vt:lpstr>Alegreya Sans Medium</vt:lpstr>
      <vt:lpstr>Clear Sans Light</vt:lpstr>
      <vt:lpstr>Calibri</vt:lpstr>
      <vt:lpstr>Clear Sans Italics</vt:lpstr>
      <vt:lpstr>Alegreya Sans Medium Italics</vt:lpstr>
      <vt:lpstr>Imprint MT Shadow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Życzymy pięknych przygód w świecie małego i dużego czytelnika!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Wpływ czytania książek na rozwój dzieci</dc:title>
  <cp:lastModifiedBy>Magdalena Sycik</cp:lastModifiedBy>
  <cp:revision>4</cp:revision>
  <dcterms:created xsi:type="dcterms:W3CDTF">2006-08-16T00:00:00Z</dcterms:created>
  <dcterms:modified xsi:type="dcterms:W3CDTF">2023-12-08T14:11:21Z</dcterms:modified>
  <dc:identifier>DAF1G8ygYrs</dc:identifier>
</cp:coreProperties>
</file>