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65" r:id="rId5"/>
    <p:sldId id="320" r:id="rId6"/>
    <p:sldId id="377" r:id="rId7"/>
    <p:sldId id="322" r:id="rId8"/>
    <p:sldId id="323" r:id="rId9"/>
    <p:sldId id="324" r:id="rId10"/>
    <p:sldId id="348" r:id="rId11"/>
    <p:sldId id="325" r:id="rId12"/>
    <p:sldId id="337" r:id="rId13"/>
    <p:sldId id="331" r:id="rId14"/>
    <p:sldId id="334" r:id="rId15"/>
    <p:sldId id="339" r:id="rId16"/>
    <p:sldId id="335" r:id="rId17"/>
    <p:sldId id="328" r:id="rId18"/>
    <p:sldId id="340" r:id="rId19"/>
    <p:sldId id="336" r:id="rId20"/>
    <p:sldId id="342" r:id="rId21"/>
    <p:sldId id="329" r:id="rId22"/>
    <p:sldId id="341" r:id="rId23"/>
    <p:sldId id="343" r:id="rId24"/>
    <p:sldId id="330" r:id="rId25"/>
    <p:sldId id="344" r:id="rId26"/>
    <p:sldId id="349" r:id="rId27"/>
    <p:sldId id="345" r:id="rId28"/>
    <p:sldId id="346" r:id="rId29"/>
    <p:sldId id="389" r:id="rId30"/>
    <p:sldId id="353" r:id="rId31"/>
    <p:sldId id="387" r:id="rId32"/>
    <p:sldId id="388" r:id="rId33"/>
    <p:sldId id="386" r:id="rId34"/>
    <p:sldId id="384" r:id="rId35"/>
    <p:sldId id="382" r:id="rId36"/>
    <p:sldId id="381" r:id="rId37"/>
    <p:sldId id="350" r:id="rId38"/>
    <p:sldId id="351" r:id="rId39"/>
    <p:sldId id="358" r:id="rId40"/>
    <p:sldId id="352" r:id="rId41"/>
    <p:sldId id="367" r:id="rId42"/>
    <p:sldId id="385" r:id="rId43"/>
    <p:sldId id="366" r:id="rId44"/>
    <p:sldId id="369" r:id="rId45"/>
    <p:sldId id="357" r:id="rId46"/>
    <p:sldId id="364" r:id="rId47"/>
    <p:sldId id="365" r:id="rId48"/>
    <p:sldId id="368" r:id="rId49"/>
    <p:sldId id="383" r:id="rId50"/>
    <p:sldId id="361" r:id="rId51"/>
    <p:sldId id="362" r:id="rId52"/>
    <p:sldId id="363" r:id="rId53"/>
    <p:sldId id="380" r:id="rId54"/>
    <p:sldId id="359" r:id="rId55"/>
    <p:sldId id="393" r:id="rId56"/>
    <p:sldId id="391" r:id="rId57"/>
    <p:sldId id="392" r:id="rId58"/>
    <p:sldId id="370" r:id="rId59"/>
  </p:sldIdLst>
  <p:sldSz cx="12188825" cy="6858000"/>
  <p:notesSz cx="6858000" cy="9144000"/>
  <p:custDataLst>
    <p:tags r:id="rId62"/>
  </p:custData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9" autoAdjust="0"/>
  </p:normalViewPr>
  <p:slideViewPr>
    <p:cSldViewPr showGuides="1">
      <p:cViewPr varScale="1">
        <p:scale>
          <a:sx n="78" d="100"/>
          <a:sy n="78" d="100"/>
        </p:scale>
        <p:origin x="216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5537FE1-9AC0-4E7B-8240-1A43C23ADFFC}" type="datetime1">
              <a:rPr lang="pl-PL" smtClean="0"/>
              <a:pPr algn="r" rtl="0"/>
              <a:t>21.03.2023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pl-PL" smtClean="0"/>
              <a:pPr algn="r"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8918F0C-E00F-4A8E-8134-6E7E70E85DF2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86B820-A8FC-444C-8602-768185C4874A}" type="slidenum">
              <a:rPr lang="pl-PL" altLang="pl-PL"/>
              <a:pPr eaLnBrk="1" hangingPunct="1"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092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36D2E9F-0F82-49B6-A2C8-EE0BA7F08992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94C0DF-E7CA-4BAB-BFE2-F485C5AA0C64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C25D39C-A725-47F3-929B-837E77585050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4306D-F956-4638-A175-53681C07CAF7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633E3A-2A64-4F11-B7C1-BC46A62F886C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pl-PL" dirty="0"/>
              <a:t>​</a:t>
            </a:r>
            <a:fld id="{F954CE60-097C-4177-B166-3AF23E53212D}" type="datetime1">
              <a:rPr lang="pl-PL" smtClean="0"/>
              <a:pPr/>
              <a:t>08.03.2023</a:t>
            </a:fld>
            <a:r>
              <a:rPr lang="pl-PL" dirty="0"/>
              <a:t>​</a:t>
            </a:r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44DE86-FBAA-483E-BC6C-F76A6A3BCCC6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B817BC-5964-49C1-9EBA-CEACFF41E2FF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CED80F-7695-460B-B4CF-B1E146469F51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C3C562-E774-41B2-ABB1-4021AD5F1031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dirty="0"/>
              <a:t>Kliknij, aby edytować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16C4-17E1-407D-A73E-F145D94BC54C}" type="datetime1">
              <a:rPr lang="pl-PL" smtClean="0"/>
              <a:pPr/>
              <a:t>08.03.2023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8000" dirty="0"/>
              <a:t>Zespół Szkół nr 2 </a:t>
            </a:r>
            <a:br>
              <a:rPr lang="pl-PL" sz="8000" dirty="0"/>
            </a:br>
            <a:r>
              <a:rPr lang="pl-PL" sz="8000" dirty="0"/>
              <a:t>w Szamotułach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4000" dirty="0"/>
              <a:t>Przedstawia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26064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ROLNICZE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7" y="1268760"/>
            <a:ext cx="4176464" cy="41148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Projektować i organizować procesy produkcji i pracy w gospodarstwie rolnym</a:t>
            </a:r>
          </a:p>
          <a:p>
            <a:pPr>
              <a:buFontTx/>
              <a:buChar char="-"/>
            </a:pPr>
            <a:r>
              <a:rPr lang="pl-PL" dirty="0"/>
              <a:t>Wykonywać zabiegi składające się na technologię produkcji rolnej</a:t>
            </a:r>
          </a:p>
          <a:p>
            <a:pPr>
              <a:buFontTx/>
              <a:buChar char="-"/>
            </a:pPr>
            <a:r>
              <a:rPr lang="pl-PL" dirty="0"/>
              <a:t>Właściwie eksploatować maszyny i sprzęt rolniczy</a:t>
            </a:r>
          </a:p>
          <a:p>
            <a:pPr>
              <a:buFontTx/>
              <a:buChar char="-"/>
            </a:pPr>
            <a:r>
              <a:rPr lang="pl-PL" dirty="0"/>
              <a:t>Prowadzić uproszczoną rachunkowość, obliczyć opłacalność produkcji rolniczej oraz stosować zasady marketingu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1302844"/>
            <a:ext cx="5036161" cy="336793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/>
          <a:stretch/>
        </p:blipFill>
        <p:spPr>
          <a:xfrm>
            <a:off x="6814492" y="4078721"/>
            <a:ext cx="4462632" cy="260968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 rot="20626854">
            <a:off x="700139" y="5447471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az 4" descr="Obraz zawierający trawa, ciężarówka, samochód, na wolnym powietrzu&#10;&#10;Opis wygenerowany automatycznie">
            <a:extLst>
              <a:ext uri="{FF2B5EF4-FFF2-40B4-BE49-F238E27FC236}">
                <a16:creationId xmlns:a16="http://schemas.microsoft.com/office/drawing/2014/main" id="{44252D40-9485-9D32-512E-C1E2F557D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11" y="260648"/>
            <a:ext cx="3397081" cy="25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538372" y="134076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 </a:t>
            </a:r>
            <a:br>
              <a:rPr lang="pl-PL" sz="4800" dirty="0">
                <a:solidFill>
                  <a:schemeClr val="accent1"/>
                </a:solidFill>
              </a:rPr>
            </a:br>
            <a:r>
              <a:rPr lang="pl-PL" sz="4800" dirty="0">
                <a:solidFill>
                  <a:schemeClr val="accent1"/>
                </a:solidFill>
              </a:rPr>
              <a:t>Z ELEMENTAMI DIETETYKI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13" name="Rectangle 3"/>
          <p:cNvSpPr txBox="1">
            <a:spLocks/>
          </p:cNvSpPr>
          <p:nvPr/>
        </p:nvSpPr>
        <p:spPr>
          <a:xfrm>
            <a:off x="477788" y="2332037"/>
            <a:ext cx="11233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kwalifikacje</a:t>
            </a:r>
          </a:p>
          <a:p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HGT.02. Przygotowanie i wydawanie dań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HGT.12. Organizacja żywienia i usług gastronomicznych</a:t>
            </a:r>
          </a:p>
        </p:txBody>
      </p:sp>
    </p:spTree>
    <p:extLst>
      <p:ext uri="{BB962C8B-B14F-4D97-AF65-F5344CB8AC3E}">
        <p14:creationId xmlns:p14="http://schemas.microsoft.com/office/powerpoint/2010/main" val="5964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777542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6" y="1628800"/>
            <a:ext cx="4176464" cy="411480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technologia gastronomiczna, wyposażenie i bhp w gastronomii, podstawy żywienia i higieny, obsługa konsumenta – usługi gastronomiczne, przedsiębiorstwo gastronomiczne, język obcy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 rot="20233606">
            <a:off x="8251491" y="1857195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Obraz 4" descr="Obraz zawierający ściana, wewnątrz, stół, osoba&#10;&#10;Opis wygenerowany automatycznie">
            <a:extLst>
              <a:ext uri="{FF2B5EF4-FFF2-40B4-BE49-F238E27FC236}">
                <a16:creationId xmlns:a16="http://schemas.microsoft.com/office/drawing/2014/main" id="{01517DB7-14B3-4447-A6F5-D38257301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8" y="3034561"/>
            <a:ext cx="2715766" cy="3621021"/>
          </a:xfrm>
          <a:prstGeom prst="rect">
            <a:avLst/>
          </a:prstGeom>
        </p:spPr>
      </p:pic>
      <p:pic>
        <p:nvPicPr>
          <p:cNvPr id="11" name="Picture 12" descr="14529588485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15" y="1496857"/>
            <a:ext cx="3505200" cy="2628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7064" y="3343073"/>
            <a:ext cx="4433971" cy="33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692696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ŻYWIENIA I USŁUG GASTRONOMICZNYCH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6" y="1700808"/>
            <a:ext cx="4176464" cy="41148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Na czym polega racjonalne odżywianie człowieka</a:t>
            </a:r>
          </a:p>
          <a:p>
            <a:pPr>
              <a:buFontTx/>
              <a:buChar char="-"/>
            </a:pPr>
            <a:r>
              <a:rPr lang="pl-PL" dirty="0"/>
              <a:t>Jak dobrać urządzenia do produkcji określonych potraw</a:t>
            </a:r>
          </a:p>
          <a:p>
            <a:pPr>
              <a:buFontTx/>
              <a:buChar char="-"/>
            </a:pPr>
            <a:r>
              <a:rPr lang="pl-PL" dirty="0"/>
              <a:t>Poznasz polską kuchnię regionalną i innych krajów</a:t>
            </a:r>
          </a:p>
          <a:p>
            <a:pPr>
              <a:buFontTx/>
              <a:buChar char="-"/>
            </a:pPr>
            <a:r>
              <a:rPr lang="pl-PL" dirty="0"/>
              <a:t>Dowiesz się jak układać jadłospisy oraz karty menu</a:t>
            </a:r>
          </a:p>
          <a:p>
            <a:pPr>
              <a:buFontTx/>
              <a:buChar char="-"/>
            </a:pPr>
            <a:r>
              <a:rPr lang="pl-PL" dirty="0"/>
              <a:t>Jak organizować i obsługiwać przyjęcia okolicznościowe</a:t>
            </a:r>
          </a:p>
          <a:p>
            <a:pPr>
              <a:buFontTx/>
              <a:buChar char="-"/>
            </a:pPr>
            <a:r>
              <a:rPr lang="pl-PL" dirty="0"/>
              <a:t>Nauczysz się smacznie i zdrowo przyrządzać potrawy na zajęciach praktycznych w bogato wyposażonej pracowni gastronomicznej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626854">
            <a:off x="875608" y="5618234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2020" y="1881717"/>
            <a:ext cx="3380319" cy="2535239"/>
          </a:xfrm>
          <a:prstGeom prst="rect">
            <a:avLst/>
          </a:prstGeom>
        </p:spPr>
      </p:pic>
      <p:pic>
        <p:nvPicPr>
          <p:cNvPr id="9" name="Picture 3" descr="C:\Users\Admin\Desktop\zdj szkoła 1314\preludium wigilijne\DSC_1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572" y="1459177"/>
            <a:ext cx="3744416" cy="2486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90C41D-8A88-4D79-A2D7-EC401D230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32532"/>
          <a:stretch/>
        </p:blipFill>
        <p:spPr>
          <a:xfrm>
            <a:off x="6814492" y="4101499"/>
            <a:ext cx="4176464" cy="25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837828" y="2060848"/>
            <a:ext cx="10513168" cy="4483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4000" b="1" dirty="0"/>
              <a:t>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4000" b="1" dirty="0"/>
          </a:p>
          <a:p>
            <a:pPr>
              <a:buFontTx/>
              <a:buNone/>
            </a:pPr>
            <a:r>
              <a:rPr lang="pl-PL" altLang="pl-PL" sz="3600" b="1" dirty="0"/>
              <a:t>SPC.02. Produkcja wyrobów spożywczych z wykorzystaniem maszyn i urządzeń</a:t>
            </a:r>
          </a:p>
          <a:p>
            <a:pPr>
              <a:buFontTx/>
              <a:buNone/>
            </a:pPr>
            <a:endParaRPr lang="pl-PL" altLang="pl-PL" sz="3600" b="1" dirty="0"/>
          </a:p>
          <a:p>
            <a:pPr>
              <a:buFontTx/>
              <a:buNone/>
            </a:pPr>
            <a:r>
              <a:rPr lang="pl-PL" altLang="pl-PL" sz="3600" b="1" dirty="0"/>
              <a:t>SPC.o7. Organizacja i nadzorowanie produkcji wyrobów spożywczych</a:t>
            </a:r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960440" cy="4114801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technika w przetwórstwie spożywczym, przetwórstwo spożywcze, działalność gospodarcza w przetwórstwie spożywczym, język obcy w przetwórstwie spożywczym, technologie przetwórstwa spożywczego, podstawy analizy żywności, gospodarka magazynowa w zakładzie przetwórstwa spożywczego, procesy produkcji wyrobów spożywczych, nadzór produkcji w zakładzie przetwórstwa spożywczego, analiza żywności,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1837" y="3824799"/>
            <a:ext cx="3789038" cy="21313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65" y="4015953"/>
            <a:ext cx="4922724" cy="27690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4FE1B0-EC88-4B4F-87B4-E2DA8DF30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150640"/>
            <a:ext cx="3960440" cy="297033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 rot="20233606">
            <a:off x="8310703" y="2281499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</p:spTree>
    <p:extLst>
      <p:ext uri="{BB962C8B-B14F-4D97-AF65-F5344CB8AC3E}">
        <p14:creationId xmlns:p14="http://schemas.microsoft.com/office/powerpoint/2010/main" val="28175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10" name="Symbol zastępczy zawartości 7"/>
          <p:cNvSpPr txBox="1">
            <a:spLocks/>
          </p:cNvSpPr>
          <p:nvPr/>
        </p:nvSpPr>
        <p:spPr>
          <a:xfrm>
            <a:off x="693812" y="1772816"/>
            <a:ext cx="4176464" cy="4114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Dobierać surowce, dodatki do żywności i materiały do produkcji wyrobów spożywczych</a:t>
            </a:r>
          </a:p>
          <a:p>
            <a:pPr>
              <a:buFontTx/>
              <a:buChar char="-"/>
            </a:pPr>
            <a:r>
              <a:rPr lang="pl-PL" dirty="0"/>
              <a:t>Posługiwać się dokumentacją technologiczną dotyczącą produkcji wyrobów spożywczych</a:t>
            </a:r>
          </a:p>
          <a:p>
            <a:pPr>
              <a:buFontTx/>
              <a:buChar char="-"/>
            </a:pPr>
            <a:r>
              <a:rPr lang="pl-PL" dirty="0"/>
              <a:t>Organizować i nadzorować przebieg procesów technologicznych w przetwórstwie spożywczym</a:t>
            </a:r>
          </a:p>
          <a:p>
            <a:pPr>
              <a:buFontTx/>
              <a:buChar char="-"/>
            </a:pPr>
            <a:r>
              <a:rPr lang="pl-PL" dirty="0"/>
              <a:t>Prowadzić procesy technologiczne z zachowaniem Zasad Dobrej Praktyki Produkcyjnej, Dobrej Praktyki Higieny oraz Systemu HACCP</a:t>
            </a:r>
          </a:p>
          <a:p>
            <a:pPr>
              <a:buFontTx/>
              <a:buChar char="-"/>
            </a:pPr>
            <a:r>
              <a:rPr lang="pl-PL" dirty="0"/>
              <a:t>Wykonywać czynności związane z ekspedycją wyrobów gotowych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 rot="20626854">
            <a:off x="371551" y="5467753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1590311"/>
            <a:ext cx="4909251" cy="276145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3374" y="1593556"/>
            <a:ext cx="3789038" cy="2131334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841948" y="4552030"/>
            <a:ext cx="439667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Kierunek Technik Technologii Żywności powstaje we współpracy z ADM</a:t>
            </a:r>
          </a:p>
          <a:p>
            <a:pPr algn="ctr"/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 ukończeniu kierunku będziesz potrafił sterować procesami produkcyjnymi w zakładach produkcji spożywczej – np. w firmie ADM w Szamotułach</a:t>
            </a:r>
          </a:p>
        </p:txBody>
      </p:sp>
    </p:spTree>
    <p:extLst>
      <p:ext uri="{BB962C8B-B14F-4D97-AF65-F5344CB8AC3E}">
        <p14:creationId xmlns:p14="http://schemas.microsoft.com/office/powerpoint/2010/main" val="20150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TECHNOLOGII ŻYWNOŚCI</a:t>
            </a:r>
          </a:p>
        </p:txBody>
      </p:sp>
      <p:sp>
        <p:nvSpPr>
          <p:cNvPr id="2" name="Prostokąt 1"/>
          <p:cNvSpPr/>
          <p:nvPr/>
        </p:nvSpPr>
        <p:spPr>
          <a:xfrm>
            <a:off x="333772" y="1639415"/>
            <a:ext cx="69127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800" dirty="0"/>
              <a:t>Honorowy patronat nad klasami w zawodzie</a:t>
            </a:r>
          </a:p>
          <a:p>
            <a:r>
              <a:rPr lang="pl-PL" altLang="pl-PL" sz="2800" dirty="0"/>
              <a:t> Technik Technologii Żywności </a:t>
            </a:r>
          </a:p>
          <a:p>
            <a:r>
              <a:rPr lang="pl-PL" altLang="pl-PL" sz="2800" dirty="0"/>
              <a:t>objął zakład ADM Szamotuły Sp. z </a:t>
            </a:r>
            <a:r>
              <a:rPr lang="pl-PL" altLang="pl-PL" sz="2800" dirty="0" err="1"/>
              <a:t>o.o</a:t>
            </a:r>
            <a:endParaRPr lang="pl-PL" altLang="pl-PL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09" y="3161044"/>
            <a:ext cx="6105268" cy="345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ew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7" y="3161044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FDE2D1-D3BE-4437-AC5E-25D36CBF5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9051"/>
          <a:stretch/>
        </p:blipFill>
        <p:spPr>
          <a:xfrm>
            <a:off x="6961918" y="1363345"/>
            <a:ext cx="2588700" cy="246546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29F39C0-C527-41C6-100D-8111B5D65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0618" y="347151"/>
            <a:ext cx="2291581" cy="22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522411" y="1412776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</a:t>
            </a:r>
            <a:br>
              <a:rPr lang="pl-PL" sz="4800" dirty="0">
                <a:solidFill>
                  <a:schemeClr val="accent1"/>
                </a:solidFill>
              </a:rPr>
            </a:br>
            <a:r>
              <a:rPr lang="pl-PL" sz="4800" dirty="0">
                <a:solidFill>
                  <a:schemeClr val="accent1"/>
                </a:solidFill>
              </a:rPr>
              <a:t>Z ELEMENTAMI FLORYSTYKI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916832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  </a:t>
            </a:r>
          </a:p>
          <a:p>
            <a:endParaRPr lang="pl-PL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77787" y="2184648"/>
            <a:ext cx="11233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 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OGR.03. Projektowanie, urządzanie i pielęgnacja roślinnych obiektów architektury krajobrazu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OGR.04. Organizacja prac związanych z budową oraz konserwacją obiektów małej architektury krajobrazu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556494"/>
            <a:ext cx="3816424" cy="4114801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podstawy architektury krajobrazu, rośliny ozdobne, urządzanie i pielęgnacja obiektów architektury krajobrazu, prace pielęgnacyjne w obiektach architektury krajobrazu, podstawy projektowania, działalność gospodarcza, eksploatacja maszyn, urządzeń i pojazdów, język obcy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8494038" y="5703696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844635"/>
            <a:ext cx="3810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57" y="3781719"/>
            <a:ext cx="3899925" cy="2924944"/>
          </a:xfrm>
          <a:prstGeom prst="rect">
            <a:avLst/>
          </a:prstGeom>
        </p:spPr>
      </p:pic>
      <p:pic>
        <p:nvPicPr>
          <p:cNvPr id="6" name="Obraz 5" descr="Obraz zawierający tekst, osoba&#10;&#10;Opis wygenerowany automatycznie">
            <a:extLst>
              <a:ext uri="{FF2B5EF4-FFF2-40B4-BE49-F238E27FC236}">
                <a16:creationId xmlns:a16="http://schemas.microsoft.com/office/drawing/2014/main" id="{B1A1C250-36FF-DCBE-AE64-3B3D1FFDB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36" y="2421657"/>
            <a:ext cx="3725052" cy="27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96627" y="404144"/>
            <a:ext cx="10513168" cy="2016224"/>
          </a:xfrm>
        </p:spPr>
        <p:txBody>
          <a:bodyPr>
            <a:noAutofit/>
          </a:bodyPr>
          <a:lstStyle/>
          <a:p>
            <a:r>
              <a:rPr lang="pl-PL" sz="7200" dirty="0"/>
              <a:t>Oferta edukacyjna </a:t>
            </a:r>
            <a:br>
              <a:rPr lang="pl-PL" sz="7200" dirty="0"/>
            </a:br>
            <a:r>
              <a:rPr lang="pl-PL" sz="7200" dirty="0"/>
              <a:t>na rok szkolny 2023/2024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89" y="3320346"/>
            <a:ext cx="2852520" cy="291952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84" y="2632402"/>
            <a:ext cx="4813175" cy="36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ARCHITEKTURY KRAJOBRAZU 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556494"/>
            <a:ext cx="3816424" cy="41148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9" name="Symbol zastępczy zawartości 7"/>
          <p:cNvSpPr txBox="1">
            <a:spLocks/>
          </p:cNvSpPr>
          <p:nvPr/>
        </p:nvSpPr>
        <p:spPr>
          <a:xfrm>
            <a:off x="693812" y="1772816"/>
            <a:ext cx="4176464" cy="4114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Założyć i prowadzić swoją firmę</a:t>
            </a:r>
          </a:p>
          <a:p>
            <a:pPr>
              <a:buFontTx/>
              <a:buChar char="-"/>
            </a:pPr>
            <a:r>
              <a:rPr lang="pl-PL" dirty="0"/>
              <a:t>Projektować ogrody, parki, zieleńce, promenady itp.</a:t>
            </a:r>
          </a:p>
          <a:p>
            <a:pPr>
              <a:buFontTx/>
              <a:buChar char="-"/>
            </a:pPr>
            <a:r>
              <a:rPr lang="pl-PL" dirty="0"/>
              <a:t>Fachowo wykonywać prace związane z urządzaniem, pielęgnacją i konserwacją terenów zieleni</a:t>
            </a:r>
          </a:p>
          <a:p>
            <a:pPr>
              <a:buFontTx/>
              <a:buChar char="-"/>
            </a:pPr>
            <a:r>
              <a:rPr lang="pl-PL" dirty="0"/>
              <a:t>Profesjonalnie posługiwać się dokumentacją techniczną</a:t>
            </a:r>
          </a:p>
          <a:p>
            <a:pPr>
              <a:buFontTx/>
              <a:buChar char="-"/>
            </a:pPr>
            <a:r>
              <a:rPr lang="pl-PL" dirty="0"/>
              <a:t>Tworzyć dekoracje roślinne do wystroju wnętrz</a:t>
            </a:r>
          </a:p>
          <a:p>
            <a:pPr>
              <a:buFontTx/>
              <a:buChar char="-"/>
            </a:pPr>
            <a:r>
              <a:rPr lang="pl-PL" dirty="0"/>
              <a:t>Wykonywać i konserwować elementy małej architektury ogrodowej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13" name="Picture 2" descr="C:\Users\Anna\AppData\Local\Temp\DSCF8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55" y="1172588"/>
            <a:ext cx="3545761" cy="269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nna\AppData\Local\Temp\12752092_1541694659493769_199698289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28" y="3834147"/>
            <a:ext cx="43005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Obraz zawierający osoba, zewnętrzne, chłopiec&#10;&#10;Opis wygenerowany automatycznie">
            <a:extLst>
              <a:ext uri="{FF2B5EF4-FFF2-40B4-BE49-F238E27FC236}">
                <a16:creationId xmlns:a16="http://schemas.microsoft.com/office/drawing/2014/main" id="{31084C94-5CFA-4262-83EB-D2C71ABD2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02" y="1444374"/>
            <a:ext cx="2645223" cy="396925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 rot="20626854">
            <a:off x="1523679" y="5645925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1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139698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Z ELEMENTAMI EKOLOGII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2" y="1916832"/>
            <a:ext cx="913439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 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729816" y="2420888"/>
            <a:ext cx="10729192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Tx/>
              <a:buNone/>
            </a:pPr>
            <a:r>
              <a:rPr lang="pl-PL" altLang="pl-PL" sz="3600" b="1" dirty="0"/>
              <a:t>CHM.05. Ocena stanu środowiska, planowanie i realizacja zadań związanych z ochroną środowiska</a:t>
            </a:r>
          </a:p>
          <a:p>
            <a:pPr>
              <a:buFontTx/>
              <a:buChar char="-"/>
            </a:pPr>
            <a:endParaRPr lang="pl-PL" altLang="pl-PL" b="1" dirty="0"/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816424" cy="411480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biologia i ekologia, podstawy techniki, prawo i ekonomika w ochronie środowiska, ochrona wód, gospodarowanie odpadami, ochrona gleb, ochrona powietrza i ochrona przed hałasem, pracownia badań laboratoryjnych, pracownia ochrony środowiska, język angielski zawodowy,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8494036" y="693716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61" y="1536576"/>
            <a:ext cx="4043712" cy="2688638"/>
          </a:xfrm>
          <a:prstGeom prst="rect">
            <a:avLst/>
          </a:prstGeom>
        </p:spPr>
      </p:pic>
      <p:pic>
        <p:nvPicPr>
          <p:cNvPr id="6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73" y="2284936"/>
            <a:ext cx="3246089" cy="432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91" y="4225214"/>
            <a:ext cx="4191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1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13892" y="764704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OCHRONY ŚRODOWISKA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93813" y="1916832"/>
            <a:ext cx="3816424" cy="41148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Po skończeniu nauki będziesz potrafił:</a:t>
            </a:r>
          </a:p>
          <a:p>
            <a:pPr>
              <a:buFontTx/>
              <a:buChar char="-"/>
            </a:pPr>
            <a:r>
              <a:rPr lang="pl-PL" dirty="0"/>
              <a:t>Badać stan środowiska naturalnego</a:t>
            </a:r>
          </a:p>
          <a:p>
            <a:pPr>
              <a:buFontTx/>
              <a:buChar char="-"/>
            </a:pPr>
            <a:r>
              <a:rPr lang="pl-PL" dirty="0"/>
              <a:t>Monitorować poziom zanieczyszczeń: powietrza, gleby i wody</a:t>
            </a:r>
          </a:p>
          <a:p>
            <a:pPr>
              <a:buFontTx/>
              <a:buChar char="-"/>
            </a:pPr>
            <a:r>
              <a:rPr lang="pl-PL" dirty="0"/>
              <a:t>Sporządzać bilanse zanieczyszczeń odprowadzanych do atmosfery, wód i gleby</a:t>
            </a:r>
          </a:p>
          <a:p>
            <a:pPr>
              <a:buFontTx/>
              <a:buChar char="-"/>
            </a:pPr>
            <a:r>
              <a:rPr lang="pl-PL" dirty="0"/>
              <a:t>Planować i prowadzić racjonalną gospodarkę odpadami</a:t>
            </a:r>
          </a:p>
          <a:p>
            <a:pPr>
              <a:buFontTx/>
              <a:buChar char="-"/>
            </a:pPr>
            <a:r>
              <a:rPr lang="pl-PL" dirty="0"/>
              <a:t>Planować i realizować działania na rzecz ochrony środowiska</a:t>
            </a:r>
          </a:p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 rot="20626854">
            <a:off x="2027736" y="5592170"/>
            <a:ext cx="5391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Technikum nr 1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9" y="3928657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2" y="1834054"/>
            <a:ext cx="4378569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tekst, w pomieszczeniu, osoba&#10;&#10;Opis wygenerowany automatycznie">
            <a:extLst>
              <a:ext uri="{FF2B5EF4-FFF2-40B4-BE49-F238E27FC236}">
                <a16:creationId xmlns:a16="http://schemas.microsoft.com/office/drawing/2014/main" id="{0ADC5F83-4DDF-55D1-07AF-508C818CD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29" y="260648"/>
            <a:ext cx="2940338" cy="39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BRANŻOWA SZKOŁA I STOPNIA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689006" y="2313576"/>
            <a:ext cx="10971939" cy="4114801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pl-PL" dirty="0"/>
              <a:t>Nauka trwa 3 lata</a:t>
            </a:r>
          </a:p>
          <a:p>
            <a:pPr>
              <a:buFontTx/>
              <a:buChar char="-"/>
            </a:pPr>
            <a:r>
              <a:rPr lang="pl-PL" dirty="0"/>
              <a:t>Kształcimy w zawodach: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Rolnik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Ogrodnik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Mechanik – operator pojazdów 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 maszyn rolniczych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Kucharz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Cukiernik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3200" b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  Piekarz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 rot="20233606">
            <a:off x="3122394" y="5488997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6" name="Picture 8" descr="Znalezione obrazy dla zapytania uk&amp;lstrok;adanie kwiató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18" y="1715301"/>
            <a:ext cx="3144390" cy="22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Lidia\Desktop\analizay, plany\bednary\DSC00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62" y="1690897"/>
            <a:ext cx="3727045" cy="256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onku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51" y="3347367"/>
            <a:ext cx="2180823" cy="32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6C1B574-FC5F-4711-ADDC-C029609C5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385" y="4165491"/>
            <a:ext cx="3184611" cy="20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BRANŻOWA SZKOŁA I STOPNIA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53096" y="1556848"/>
            <a:ext cx="6912768" cy="4320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000" b="1" dirty="0"/>
              <a:t>Po ukończeniu nauki potrafisz:</a:t>
            </a:r>
          </a:p>
          <a:p>
            <a:pPr>
              <a:buFontTx/>
              <a:buChar char="-"/>
            </a:pPr>
            <a:r>
              <a:rPr lang="pl-PL" sz="1800" b="1" dirty="0"/>
              <a:t>Rolnik – wykonywać prace związane z prowadzeniem produkcji roślinnej i zwierzęcej, obsługiwać pojazdy i maszyny rolnicze, zarządzać gospodarstwem rolnym</a:t>
            </a:r>
          </a:p>
          <a:p>
            <a:pPr>
              <a:buFontTx/>
              <a:buChar char="-"/>
            </a:pPr>
            <a:r>
              <a:rPr lang="pl-PL" sz="1800" b="1" dirty="0"/>
              <a:t>Ogrodnik – wykonywać prace związane z zakładaniem i pielęgnacją upraw sadowniczych, warzywnych, roślin przyprawowych, roślin ozdobnych oraz grzybów jadalnych</a:t>
            </a:r>
          </a:p>
          <a:p>
            <a:pPr>
              <a:buFontTx/>
              <a:buChar char="-"/>
            </a:pPr>
            <a:r>
              <a:rPr lang="pl-PL" sz="1800" b="1" dirty="0"/>
              <a:t>Operator pojazdów i maszyn rolniczych – obsługiwać pojazdy rolnicze, środki transportu, maszyny i urządzenia stosowane w rolnictwie, oceniać stan techniczny maszyn i urządzeń rolniczych i je naprawiać, prowadzić pojazdy i ciągniki rolnicze</a:t>
            </a:r>
          </a:p>
          <a:p>
            <a:pPr>
              <a:buFontTx/>
              <a:buChar char="-"/>
            </a:pPr>
            <a:r>
              <a:rPr lang="pl-PL" sz="1800" b="1" dirty="0"/>
              <a:t>Kucharz – przyrządzać potrawy i obsługiwać przyjęcia okolicznościowe, dobierać urządzenia do produkcji określonych potraw</a:t>
            </a:r>
          </a:p>
          <a:p>
            <a:pPr>
              <a:buFontTx/>
              <a:buChar char="-"/>
            </a:pPr>
            <a:r>
              <a:rPr lang="pl-PL" sz="1800" b="1" dirty="0"/>
              <a:t>Cukiernik – przygotować różnego rodzaju ciasta, desery czy lody, obsługiwać maszyny i urządzenia znajdujące się w cukierni</a:t>
            </a:r>
          </a:p>
          <a:p>
            <a:pPr>
              <a:buFontTx/>
              <a:buChar char="-"/>
            </a:pPr>
            <a:r>
              <a:rPr lang="pl-PL" sz="1800" b="1" dirty="0"/>
              <a:t>Piekarz – przygotować surowce do produkcji wyrobów piekarskich, obsługiwać maszyny i urządzenia stosowane w produkcji tych wyrobów</a:t>
            </a:r>
          </a:p>
          <a:p>
            <a:pPr>
              <a:buFontTx/>
              <a:buChar char="-"/>
            </a:pPr>
            <a:endParaRPr lang="pl-PL" sz="1100" dirty="0"/>
          </a:p>
          <a:p>
            <a:endParaRPr lang="pl-PL" sz="11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4134" y="1954635"/>
            <a:ext cx="3267121" cy="2450341"/>
          </a:xfrm>
          <a:prstGeom prst="rect">
            <a:avLst/>
          </a:prstGeom>
        </p:spPr>
      </p:pic>
      <p:pic>
        <p:nvPicPr>
          <p:cNvPr id="4098" name="Picture 2" descr="ew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22" y="4437112"/>
            <a:ext cx="3022807" cy="22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anow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77" y="2355813"/>
            <a:ext cx="3121948" cy="20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/>
          <p:cNvSpPr/>
          <p:nvPr/>
        </p:nvSpPr>
        <p:spPr>
          <a:xfrm rot="20626854">
            <a:off x="3788691" y="5585534"/>
            <a:ext cx="58066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zawód w Szkole Branżowej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16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osoba, sufit, ludzie, rodzina&#10;&#10;Opis wygenerowany automatycznie">
            <a:extLst>
              <a:ext uri="{FF2B5EF4-FFF2-40B4-BE49-F238E27FC236}">
                <a16:creationId xmlns:a16="http://schemas.microsoft.com/office/drawing/2014/main" id="{712622F3-A67F-BB89-DF13-12596A71C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6" y="1412776"/>
            <a:ext cx="4128459" cy="3096344"/>
          </a:xfrm>
          <a:prstGeom prst="rect">
            <a:avLst/>
          </a:prstGeom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451C96EF-4299-DD28-246D-4F942D4E2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4" y="3729953"/>
            <a:ext cx="3816424" cy="2862318"/>
          </a:xfrm>
          <a:prstGeom prst="rect">
            <a:avLst/>
          </a:prstGeom>
        </p:spPr>
      </p:pic>
      <p:pic>
        <p:nvPicPr>
          <p:cNvPr id="9" name="Obraz 8" descr="Obraz zawierający w pomieszczeniu, osoba, kwiat, rodzina&#10;&#10;Opis wygenerowany automatycznie">
            <a:extLst>
              <a:ext uri="{FF2B5EF4-FFF2-40B4-BE49-F238E27FC236}">
                <a16:creationId xmlns:a16="http://schemas.microsoft.com/office/drawing/2014/main" id="{31F4AE14-F744-12CB-A7FA-90C5CDCAA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69" y="1412776"/>
            <a:ext cx="3816424" cy="28623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4BA94ED-EC11-9382-5A2C-87B29E57A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0" y="316327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2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0" name="Obraz 9" descr="Obraz zawierający tekst, w pomieszczeniu, osoba, kuchnia&#10;&#10;Opis wygenerowany automatycznie">
            <a:extLst>
              <a:ext uri="{FF2B5EF4-FFF2-40B4-BE49-F238E27FC236}">
                <a16:creationId xmlns:a16="http://schemas.microsoft.com/office/drawing/2014/main" id="{3ABF6EBC-8F2E-CC0F-7F89-83C46ACB0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916832"/>
            <a:ext cx="3054576" cy="4072768"/>
          </a:xfrm>
          <a:prstGeom prst="rect">
            <a:avLst/>
          </a:prstGeom>
        </p:spPr>
      </p:pic>
      <p:pic>
        <p:nvPicPr>
          <p:cNvPr id="12" name="Obraz 11" descr="Obraz zawierający w pomieszczeniu, osoba, człowiek, kuchnia&#10;&#10;Opis wygenerowany automatycznie">
            <a:extLst>
              <a:ext uri="{FF2B5EF4-FFF2-40B4-BE49-F238E27FC236}">
                <a16:creationId xmlns:a16="http://schemas.microsoft.com/office/drawing/2014/main" id="{89CD1C2E-D190-1C2D-A874-5673D152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4" y="1916832"/>
            <a:ext cx="3054577" cy="4072770"/>
          </a:xfrm>
          <a:prstGeom prst="rect">
            <a:avLst/>
          </a:prstGeom>
        </p:spPr>
      </p:pic>
      <p:pic>
        <p:nvPicPr>
          <p:cNvPr id="14" name="Obraz 13" descr="Obraz zawierający tekst, w pomieszczeniu, sufit, przygotowanie&#10;&#10;Opis wygenerowany automatycznie">
            <a:extLst>
              <a:ext uri="{FF2B5EF4-FFF2-40B4-BE49-F238E27FC236}">
                <a16:creationId xmlns:a16="http://schemas.microsoft.com/office/drawing/2014/main" id="{205F51DB-8C09-55FE-64A7-38B146A180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07" y="1908904"/>
            <a:ext cx="3054578" cy="40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tekst, stół, w pomieszczeniu, stół w jadalni&#10;&#10;Opis wygenerowany automatycznie">
            <a:extLst>
              <a:ext uri="{FF2B5EF4-FFF2-40B4-BE49-F238E27FC236}">
                <a16:creationId xmlns:a16="http://schemas.microsoft.com/office/drawing/2014/main" id="{182604D7-A64B-9D23-B7AE-2736BB5B6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" y="1338517"/>
            <a:ext cx="4698293" cy="2638202"/>
          </a:xfrm>
          <a:prstGeom prst="rect">
            <a:avLst/>
          </a:prstGeom>
        </p:spPr>
      </p:pic>
      <p:pic>
        <p:nvPicPr>
          <p:cNvPr id="6" name="Obraz 5" descr="Obraz zawierający tekst, w pomieszczeniu, kuchnia, podłoga&#10;&#10;Opis wygenerowany automatycznie">
            <a:extLst>
              <a:ext uri="{FF2B5EF4-FFF2-40B4-BE49-F238E27FC236}">
                <a16:creationId xmlns:a16="http://schemas.microsoft.com/office/drawing/2014/main" id="{2A245611-F512-8F3E-1DCD-ECC229350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20" y="1319616"/>
            <a:ext cx="4856531" cy="2727056"/>
          </a:xfrm>
          <a:prstGeom prst="rect">
            <a:avLst/>
          </a:prstGeom>
        </p:spPr>
      </p:pic>
      <p:pic>
        <p:nvPicPr>
          <p:cNvPr id="9" name="Obraz 8" descr="Obraz zawierający tekst, przeróżny, szereg, wyprzedaż&#10;&#10;Opis wygenerowany automatycznie">
            <a:extLst>
              <a:ext uri="{FF2B5EF4-FFF2-40B4-BE49-F238E27FC236}">
                <a16:creationId xmlns:a16="http://schemas.microsoft.com/office/drawing/2014/main" id="{5C3C6E90-E934-CBE7-010E-CCA221058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58" y="3582084"/>
            <a:ext cx="2996952" cy="2996952"/>
          </a:xfrm>
          <a:prstGeom prst="rect">
            <a:avLst/>
          </a:prstGeom>
        </p:spPr>
      </p:pic>
      <p:pic>
        <p:nvPicPr>
          <p:cNvPr id="11" name="Obraz 10" descr="Obraz zawierający tekst, szereg, sklep&#10;&#10;Opis wygenerowany automatycznie">
            <a:extLst>
              <a:ext uri="{FF2B5EF4-FFF2-40B4-BE49-F238E27FC236}">
                <a16:creationId xmlns:a16="http://schemas.microsoft.com/office/drawing/2014/main" id="{9A0D968D-620E-6933-73C2-4324DAD60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034" y="3582084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909837" y="381000"/>
            <a:ext cx="9756578" cy="887760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ZAJĘCIA PRAKTYCZNE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3" name="Obraz 2" descr="Obraz zawierający osoba, podłoga&#10;&#10;Opis wygenerowany automatycznie">
            <a:extLst>
              <a:ext uri="{FF2B5EF4-FFF2-40B4-BE49-F238E27FC236}">
                <a16:creationId xmlns:a16="http://schemas.microsoft.com/office/drawing/2014/main" id="{796DC94B-EAB1-AE26-5CA3-ECBA5B16A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340768"/>
            <a:ext cx="4443504" cy="2952328"/>
          </a:xfrm>
          <a:prstGeom prst="rect">
            <a:avLst/>
          </a:prstGeom>
        </p:spPr>
      </p:pic>
      <p:pic>
        <p:nvPicPr>
          <p:cNvPr id="11" name="Obraz 10" descr="Obraz zawierający osoba, ludzie, grupa, tłum&#10;&#10;Opis wygenerowany automatycznie">
            <a:extLst>
              <a:ext uri="{FF2B5EF4-FFF2-40B4-BE49-F238E27FC236}">
                <a16:creationId xmlns:a16="http://schemas.microsoft.com/office/drawing/2014/main" id="{EA8D0AB3-4CB9-D2F1-1B66-7F1C5CAF6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350753"/>
            <a:ext cx="4104456" cy="3078342"/>
          </a:xfrm>
          <a:prstGeom prst="rect">
            <a:avLst/>
          </a:prstGeom>
        </p:spPr>
      </p:pic>
      <p:pic>
        <p:nvPicPr>
          <p:cNvPr id="6" name="Obraz 5" descr="Obraz zawierający tekst, osoba, w pomieszczeniu, stojący&#10;&#10;Opis wygenerowany automatycznie">
            <a:extLst>
              <a:ext uri="{FF2B5EF4-FFF2-40B4-BE49-F238E27FC236}">
                <a16:creationId xmlns:a16="http://schemas.microsoft.com/office/drawing/2014/main" id="{C97848F7-88B4-93C0-674E-46B58FCA6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02" y="3717032"/>
            <a:ext cx="4250832" cy="29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777759" y="654050"/>
            <a:ext cx="9144000" cy="13716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pl-PL" altLang="pl-PL" sz="4400" dirty="0"/>
              <a:t>II LICEUM OGÓLNOKSZTAŁCĄCE</a:t>
            </a:r>
            <a:br>
              <a:rPr lang="pl-PL" altLang="pl-PL" sz="4400" dirty="0"/>
            </a:br>
            <a:r>
              <a:rPr lang="pl-PL" altLang="pl-PL" sz="4400" dirty="0"/>
              <a:t>dla absolwentów szkół podstawowych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77759" y="2183493"/>
            <a:ext cx="4416425" cy="762000"/>
          </a:xfrm>
        </p:spPr>
        <p:txBody>
          <a:bodyPr rtlCol="0" anchor="ctr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800" b="1" cap="all" spc="200" dirty="0">
                <a:solidFill>
                  <a:schemeClr val="accent1"/>
                </a:solidFill>
              </a:rPr>
              <a:t>Klasa medialna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4294967295"/>
          </p:nvPr>
        </p:nvSpPr>
        <p:spPr>
          <a:xfrm>
            <a:off x="565995" y="3175907"/>
            <a:ext cx="5089525" cy="3276600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 dirty="0"/>
              <a:t>Przedmioty na poziomie rozszerzonym:</a:t>
            </a:r>
          </a:p>
          <a:p>
            <a:pPr marL="0" indent="0">
              <a:buFontTx/>
              <a:buChar char="-"/>
            </a:pPr>
            <a:r>
              <a:rPr lang="pl-PL" altLang="pl-PL" dirty="0"/>
              <a:t>Język polski</a:t>
            </a:r>
          </a:p>
          <a:p>
            <a:pPr marL="0" indent="0">
              <a:buFontTx/>
              <a:buChar char="-"/>
            </a:pPr>
            <a:r>
              <a:rPr lang="pl-PL" altLang="pl-PL" dirty="0"/>
              <a:t>Wiedza o społeczeństwie/</a:t>
            </a:r>
          </a:p>
          <a:p>
            <a:pPr marL="0" indent="0">
              <a:buNone/>
            </a:pPr>
            <a:r>
              <a:rPr lang="pl-PL" altLang="pl-PL" dirty="0"/>
              <a:t>Historia</a:t>
            </a:r>
          </a:p>
          <a:p>
            <a:pPr marL="0" indent="0">
              <a:buFontTx/>
              <a:buNone/>
            </a:pPr>
            <a:r>
              <a:rPr lang="pl-PL" altLang="pl-PL" dirty="0"/>
              <a:t>Przedmioty uzupełniające</a:t>
            </a:r>
          </a:p>
          <a:p>
            <a:pPr marL="0" indent="0">
              <a:buFontTx/>
              <a:buNone/>
            </a:pPr>
            <a:r>
              <a:rPr lang="pl-PL" altLang="pl-PL" dirty="0"/>
              <a:t>-Edukacja medialna</a:t>
            </a:r>
          </a:p>
          <a:p>
            <a:pPr marL="0" indent="0">
              <a:buFontTx/>
              <a:buNone/>
            </a:pPr>
            <a:r>
              <a:rPr lang="pl-PL" altLang="pl-PL" dirty="0"/>
              <a:t>-Zajęcia artystyczne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4294967295"/>
          </p:nvPr>
        </p:nvSpPr>
        <p:spPr>
          <a:xfrm>
            <a:off x="6434450" y="2511273"/>
            <a:ext cx="4897438" cy="762000"/>
          </a:xfrm>
        </p:spPr>
        <p:txBody>
          <a:bodyPr anchor="ctr">
            <a:noAutofit/>
          </a:bodyPr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schemeClr val="accent1"/>
                </a:solidFill>
              </a:rPr>
              <a:t>KLASA BIOLOGICZNO-LINGWISTYCZNA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294967295"/>
          </p:nvPr>
        </p:nvSpPr>
        <p:spPr>
          <a:xfrm>
            <a:off x="6454775" y="3500438"/>
            <a:ext cx="4418013" cy="327660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altLang="pl-PL"/>
              <a:t>Przedmioty na poziomie rozszerzonym:</a:t>
            </a:r>
          </a:p>
          <a:p>
            <a:pPr marL="0" indent="0">
              <a:buFontTx/>
              <a:buChar char="-"/>
            </a:pPr>
            <a:r>
              <a:rPr lang="pl-PL" altLang="pl-PL"/>
              <a:t>Biologia</a:t>
            </a:r>
          </a:p>
          <a:p>
            <a:pPr marL="0" indent="0">
              <a:buFontTx/>
              <a:buChar char="-"/>
            </a:pPr>
            <a:r>
              <a:rPr lang="pl-PL" altLang="pl-PL"/>
              <a:t>Język angielski</a:t>
            </a:r>
          </a:p>
          <a:p>
            <a:pPr marL="0" indent="0">
              <a:buFontTx/>
              <a:buNone/>
            </a:pPr>
            <a:r>
              <a:rPr lang="pl-PL" altLang="pl-PL"/>
              <a:t>Przedmioty uzupełniające</a:t>
            </a:r>
          </a:p>
          <a:p>
            <a:pPr marL="0" indent="0">
              <a:buFontTx/>
              <a:buNone/>
            </a:pPr>
            <a:r>
              <a:rPr lang="pl-PL" altLang="pl-PL"/>
              <a:t>-Ekonomia w praktyce</a:t>
            </a:r>
          </a:p>
        </p:txBody>
      </p:sp>
      <p:pic>
        <p:nvPicPr>
          <p:cNvPr id="70663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8"/>
          <a:stretch>
            <a:fillRect/>
          </a:stretch>
        </p:blipFill>
        <p:spPr bwMode="auto">
          <a:xfrm>
            <a:off x="4078287" y="3714750"/>
            <a:ext cx="17541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13" y="93663"/>
            <a:ext cx="14303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799167" y="1651593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Nauka trwa 4 lata</a:t>
            </a:r>
          </a:p>
        </p:txBody>
      </p:sp>
      <p:pic>
        <p:nvPicPr>
          <p:cNvPr id="3" name="Obraz 2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E9CA410-1A56-4ACB-9EF1-F057ABF9A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23" y="3736598"/>
            <a:ext cx="2329930" cy="16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PROJEKTY UNIJNE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7" name="Obraz 16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E5E764F-32C8-4B75-BCDB-9CEDF5B6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22" y="4539694"/>
            <a:ext cx="4342695" cy="1737078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5EAF0797-6C77-4731-9F99-7606C08DA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34" y="4217927"/>
            <a:ext cx="3979401" cy="205884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6196BEA-34EC-4B77-A8EE-52D97A27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22" y="2312665"/>
            <a:ext cx="4538817" cy="17370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6B9D5CA-5B49-4F35-870F-A71530236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444" y="2312524"/>
            <a:ext cx="3999495" cy="16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CIEKAWE PROJEKTY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3" name="Obraz 12" descr="Obraz zawierający zewnętrzne, osoba, lekkoatletyka, osoby&#10;&#10;Opis wygenerowany automatycznie">
            <a:extLst>
              <a:ext uri="{FF2B5EF4-FFF2-40B4-BE49-F238E27FC236}">
                <a16:creationId xmlns:a16="http://schemas.microsoft.com/office/drawing/2014/main" id="{543798F5-E5ED-4F25-A65F-EB5B6F4CB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029" y="3881855"/>
            <a:ext cx="4162613" cy="2775075"/>
          </a:xfrm>
          <a:prstGeom prst="rect">
            <a:avLst/>
          </a:prstGeom>
        </p:spPr>
      </p:pic>
      <p:pic>
        <p:nvPicPr>
          <p:cNvPr id="15" name="Obraz 14" descr="Obraz zawierający osoba, grupa, osoby, pozujący&#10;&#10;Opis wygenerowany automatycznie">
            <a:extLst>
              <a:ext uri="{FF2B5EF4-FFF2-40B4-BE49-F238E27FC236}">
                <a16:creationId xmlns:a16="http://schemas.microsoft.com/office/drawing/2014/main" id="{C165F57E-CAC0-4A9A-9089-2CE727D9E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76" y="3862737"/>
            <a:ext cx="3719948" cy="2789961"/>
          </a:xfrm>
          <a:prstGeom prst="rect">
            <a:avLst/>
          </a:prstGeom>
        </p:spPr>
      </p:pic>
      <p:pic>
        <p:nvPicPr>
          <p:cNvPr id="3" name="Obraz 2" descr="Obraz zawierający w pomieszczeniu, osoba, stół, biurko&#10;&#10;Opis wygenerowany automatycznie">
            <a:extLst>
              <a:ext uri="{FF2B5EF4-FFF2-40B4-BE49-F238E27FC236}">
                <a16:creationId xmlns:a16="http://schemas.microsoft.com/office/drawing/2014/main" id="{9F094FCF-F3A4-18DC-B754-4F68233F8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45" y="1786639"/>
            <a:ext cx="3790156" cy="2131963"/>
          </a:xfrm>
          <a:prstGeom prst="rect">
            <a:avLst/>
          </a:prstGeom>
        </p:spPr>
      </p:pic>
      <p:pic>
        <p:nvPicPr>
          <p:cNvPr id="11" name="Obraz 10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6DC9EF84-00A9-41C3-9278-887C3F50C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258722"/>
            <a:ext cx="3992965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WSPANIAŁE IMPREZY SZKOLNE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B2F04F-D5CB-4D63-985C-C2F0F040C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4" y="2132856"/>
            <a:ext cx="3140968" cy="3140968"/>
          </a:xfrm>
          <a:prstGeom prst="rect">
            <a:avLst/>
          </a:prstGeom>
        </p:spPr>
      </p:pic>
      <p:pic>
        <p:nvPicPr>
          <p:cNvPr id="12" name="Obraz 11" descr="Obraz zawierający w pomieszczeniu, sufit, ludzie, plac targowy&#10;&#10;Opis wygenerowany automatycznie">
            <a:extLst>
              <a:ext uri="{FF2B5EF4-FFF2-40B4-BE49-F238E27FC236}">
                <a16:creationId xmlns:a16="http://schemas.microsoft.com/office/drawing/2014/main" id="{62C92F17-56DB-4D9F-E394-3F58573D3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3820882"/>
            <a:ext cx="3803915" cy="28529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E92A3FF-9E24-4F37-9ACF-40092F0A2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57" y="2105258"/>
            <a:ext cx="4167303" cy="3125477"/>
          </a:xfrm>
          <a:prstGeom prst="rect">
            <a:avLst/>
          </a:prstGeom>
        </p:spPr>
      </p:pic>
      <p:pic>
        <p:nvPicPr>
          <p:cNvPr id="3" name="Obraz 2" descr="Obraz zawierający osoba, stół w jadalni&#10;&#10;Opis wygenerowany automatycznie">
            <a:extLst>
              <a:ext uri="{FF2B5EF4-FFF2-40B4-BE49-F238E27FC236}">
                <a16:creationId xmlns:a16="http://schemas.microsoft.com/office/drawing/2014/main" id="{5DB50A71-5C87-DE12-0F0A-416561A4D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82" y="3887882"/>
            <a:ext cx="3718663" cy="27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NASI RECYTATORZY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0" y="2564904"/>
            <a:ext cx="2960047" cy="394672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8F7F082-5365-497B-9A6B-B1A92F395F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3864601" y="1610650"/>
            <a:ext cx="3960440" cy="4342860"/>
          </a:xfrm>
          <a:prstGeom prst="rect">
            <a:avLst/>
          </a:prstGeom>
        </p:spPr>
      </p:pic>
      <p:pic>
        <p:nvPicPr>
          <p:cNvPr id="6" name="Obraz 5" descr="Obraz zawierający osoba, stojący, scena, w pomieszczeniu&#10;&#10;Opis wygenerowany automatycznie">
            <a:extLst>
              <a:ext uri="{FF2B5EF4-FFF2-40B4-BE49-F238E27FC236}">
                <a16:creationId xmlns:a16="http://schemas.microsoft.com/office/drawing/2014/main" id="{229832F4-3596-5C51-2CCD-DF8D71AC9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14" y="1945074"/>
            <a:ext cx="3430968" cy="45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WIELKOPOLSKIE  STOWARZYSZENIE  PAMIĘCI  ARMII  KRAJOWEJ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6" y="2238149"/>
            <a:ext cx="3120743" cy="234055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B8E6EF-AAD9-4CD7-AC15-1F7EA2882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0" y="5274827"/>
            <a:ext cx="1496091" cy="1463231"/>
          </a:xfrm>
          <a:prstGeom prst="rect">
            <a:avLst/>
          </a:prstGeom>
        </p:spPr>
      </p:pic>
      <p:pic>
        <p:nvPicPr>
          <p:cNvPr id="6" name="Obraz 5" descr="Obraz zawierający w pomieszczeniu, osoba, pokój, pokój dzienny&#10;&#10;Opis wygenerowany automatycznie">
            <a:extLst>
              <a:ext uri="{FF2B5EF4-FFF2-40B4-BE49-F238E27FC236}">
                <a16:creationId xmlns:a16="http://schemas.microsoft.com/office/drawing/2014/main" id="{9828D986-B458-ED8A-A9B8-1126E9EAA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29" y="2258722"/>
            <a:ext cx="3352824" cy="2514618"/>
          </a:xfrm>
          <a:prstGeom prst="rect">
            <a:avLst/>
          </a:prstGeom>
        </p:spPr>
      </p:pic>
      <p:pic>
        <p:nvPicPr>
          <p:cNvPr id="11" name="Obraz 10" descr="Obraz zawierający drzewo, na wolnym powietrzu, trawa, park&#10;&#10;Opis wygenerowany automatycznie">
            <a:extLst>
              <a:ext uri="{FF2B5EF4-FFF2-40B4-BE49-F238E27FC236}">
                <a16:creationId xmlns:a16="http://schemas.microsoft.com/office/drawing/2014/main" id="{B7EA1374-82FB-AA5B-E868-F9300FB62D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17451" r="12301" b="4850"/>
          <a:stretch/>
        </p:blipFill>
        <p:spPr>
          <a:xfrm>
            <a:off x="4060800" y="2258720"/>
            <a:ext cx="3545332" cy="24701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046C61-0E06-42BF-8477-F2AA8788C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86" y="4253665"/>
            <a:ext cx="3705171" cy="247011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92" y="4204993"/>
            <a:ext cx="3377420" cy="25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SZKOLNE KOŁO POLSKIEGO CZERWONEGO KRZYŻA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026" name="Picture 2" descr="DSC 06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62" y="2312524"/>
            <a:ext cx="3246799" cy="21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rew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2240305"/>
            <a:ext cx="3024336" cy="22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limpiada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8" y="4941168"/>
            <a:ext cx="4996519" cy="15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mp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89" y="2935519"/>
            <a:ext cx="4502484" cy="30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800" dirty="0"/>
              <a:t>SZKOLNE KOŁO POLSKIEGO TOWARZYSTWA TURYSTYCZNO – KRAJOZNAWCZEGO (PTTK)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7172" name="Picture 4" descr="IMG 48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2132856"/>
            <a:ext cx="4552299" cy="35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ypl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59" y="3474413"/>
            <a:ext cx="2104216" cy="32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raj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4732" y="2996952"/>
            <a:ext cx="2664296" cy="3547864"/>
          </a:xfrm>
          <a:prstGeom prst="rect">
            <a:avLst/>
          </a:prstGeom>
          <a:noFill/>
        </p:spPr>
      </p:pic>
      <p:pic>
        <p:nvPicPr>
          <p:cNvPr id="3" name="Obraz 2" descr="Obraz zawierający drzewo, zewnętrzne, osoba&#10;&#10;Opis wygenerowany automatycznie">
            <a:extLst>
              <a:ext uri="{FF2B5EF4-FFF2-40B4-BE49-F238E27FC236}">
                <a16:creationId xmlns:a16="http://schemas.microsoft.com/office/drawing/2014/main" id="{00919725-096F-4559-9661-92C714F4EF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220" y="3025462"/>
            <a:ext cx="4266573" cy="28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FORMY ZAJĘĆ POZALEKCYJNYCH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09299" y="1610650"/>
            <a:ext cx="1097193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SEKCJE SPORTOWE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9" name="Picture 5" descr="DSC05681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3" y="2229403"/>
            <a:ext cx="5080365" cy="285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456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69" y="1631754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EC804995-B42C-4604-BCCF-E7779A46A5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6" r="10625"/>
          <a:stretch/>
        </p:blipFill>
        <p:spPr>
          <a:xfrm>
            <a:off x="7162706" y="3657293"/>
            <a:ext cx="4513929" cy="28983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B6D9EA-1EEB-4E1A-8B0D-530E112DC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3897158"/>
            <a:ext cx="3760543" cy="28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WOLONTARIAT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70658" name="Picture 2" descr="http://zsnr2-szamotuly.pl/images/2018_2019/DSC_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855" y="3258036"/>
            <a:ext cx="4882575" cy="3270404"/>
          </a:xfrm>
          <a:prstGeom prst="rect">
            <a:avLst/>
          </a:prstGeom>
          <a:noFill/>
        </p:spPr>
      </p:pic>
      <p:pic>
        <p:nvPicPr>
          <p:cNvPr id="8" name="Obraz 7" descr="Obraz zawierający tekst, osoba, znak, sklep&#10;&#10;Opis wygenerowany automatycznie">
            <a:extLst>
              <a:ext uri="{FF2B5EF4-FFF2-40B4-BE49-F238E27FC236}">
                <a16:creationId xmlns:a16="http://schemas.microsoft.com/office/drawing/2014/main" id="{07F1EAC2-3821-4EDE-9EFF-2C33C1077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801801"/>
            <a:ext cx="4698269" cy="3132179"/>
          </a:xfrm>
          <a:prstGeom prst="rect">
            <a:avLst/>
          </a:prstGeom>
        </p:spPr>
      </p:pic>
      <p:pic>
        <p:nvPicPr>
          <p:cNvPr id="4" name="Obraz 3" descr="Obraz zawierający tekst, osoba, grupa, pozujący&#10;&#10;Opis wygenerowany automatycznie">
            <a:extLst>
              <a:ext uri="{FF2B5EF4-FFF2-40B4-BE49-F238E27FC236}">
                <a16:creationId xmlns:a16="http://schemas.microsoft.com/office/drawing/2014/main" id="{9580A4AA-0127-46B3-8638-8151FF7D9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69" y="3429000"/>
            <a:ext cx="4392488" cy="32964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13ACDF-81F8-4D1E-BE87-A91553758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129" y="1628800"/>
            <a:ext cx="4500227" cy="25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POMAGAMY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8169C63-158B-48CC-8D27-3D0C4DCF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21" y="1556848"/>
            <a:ext cx="9134391" cy="49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dirty="0"/>
              <a:t>II LICEUM OGÓLNOKSZTAŁCĄCE</a:t>
            </a:r>
            <a:br>
              <a:rPr lang="pl-PL" sz="4800" dirty="0"/>
            </a:br>
            <a:r>
              <a:rPr lang="pl-PL" sz="4800" dirty="0">
                <a:solidFill>
                  <a:schemeClr val="accent1"/>
                </a:solidFill>
              </a:rPr>
              <a:t>KLASA MEDIALNA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61504" y="1931183"/>
            <a:ext cx="4392487" cy="4114801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pl-PL" b="1" dirty="0"/>
              <a:t>Nauka przez  4 lata</a:t>
            </a:r>
          </a:p>
          <a:p>
            <a:pPr>
              <a:buFontTx/>
              <a:buChar char="-"/>
            </a:pPr>
            <a:r>
              <a:rPr lang="pl-PL" b="1" dirty="0"/>
              <a:t>Dodatkowy przedmiot: </a:t>
            </a:r>
            <a:r>
              <a:rPr lang="pl-PL" b="1" dirty="0">
                <a:solidFill>
                  <a:schemeClr val="accent1"/>
                </a:solidFill>
              </a:rPr>
              <a:t>edukacja medialna, zajęcia artystyczne</a:t>
            </a:r>
          </a:p>
          <a:p>
            <a:pPr>
              <a:buFontTx/>
              <a:buChar char="-"/>
            </a:pPr>
            <a:r>
              <a:rPr lang="pl-PL" b="1" dirty="0"/>
              <a:t>Zajęcia fakultatywne przygotowujące do matury</a:t>
            </a:r>
          </a:p>
          <a:p>
            <a:pPr>
              <a:buFontTx/>
              <a:buChar char="-"/>
            </a:pPr>
            <a:r>
              <a:rPr lang="pl-PL" b="1" dirty="0"/>
              <a:t>Bardzo dobra zdawalność egzaminów maturalnych</a:t>
            </a:r>
          </a:p>
          <a:p>
            <a:pPr>
              <a:buFontTx/>
              <a:buChar char="-"/>
            </a:pPr>
            <a:r>
              <a:rPr lang="pl-PL" b="1" dirty="0"/>
              <a:t>Dodatkowe zajęcia i ciekawe projekty</a:t>
            </a:r>
          </a:p>
          <a:p>
            <a:pPr>
              <a:buFontTx/>
              <a:buChar char="-"/>
            </a:pPr>
            <a:r>
              <a:rPr lang="pl-PL" b="1" dirty="0"/>
              <a:t>Udział w konkursach i olimpiadach</a:t>
            </a:r>
          </a:p>
          <a:p>
            <a:pPr>
              <a:buFontTx/>
              <a:buChar char="-"/>
            </a:pPr>
            <a:r>
              <a:rPr lang="pl-PL" b="1" dirty="0"/>
              <a:t>Wycieczki dydaktyczne (kino, teatr, radio, urzędy, sądy)</a:t>
            </a:r>
          </a:p>
          <a:p>
            <a:pPr>
              <a:buFontTx/>
              <a:buChar char="-"/>
            </a:pPr>
            <a:r>
              <a:rPr lang="pl-PL" b="1" dirty="0"/>
              <a:t>Współpraca z uczelniami wyższymi</a:t>
            </a:r>
          </a:p>
          <a:p>
            <a:pPr>
              <a:buFontTx/>
              <a:buChar char="-"/>
            </a:pPr>
            <a:r>
              <a:rPr lang="pl-PL" b="1" dirty="0"/>
              <a:t>Wolontariat 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10" y="1995455"/>
            <a:ext cx="3330300" cy="24952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14" y="4206605"/>
            <a:ext cx="4024953" cy="240123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 rot="20626854">
            <a:off x="932407" y="5518610"/>
            <a:ext cx="61562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wykształcenie średnie w II LO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wewnątrz, ściana, osoba&#10;&#10;Opis wygenerowany automatycznie">
            <a:extLst>
              <a:ext uri="{FF2B5EF4-FFF2-40B4-BE49-F238E27FC236}">
                <a16:creationId xmlns:a16="http://schemas.microsoft.com/office/drawing/2014/main" id="{D63C0816-8DAC-4811-A5CA-B64777778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5556"/>
          <a:stretch/>
        </p:blipFill>
        <p:spPr>
          <a:xfrm>
            <a:off x="8184360" y="1666618"/>
            <a:ext cx="3758566" cy="264573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 rot="20233606">
            <a:off x="8079732" y="1311348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  INTEGRACYJNE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10" name="Obraz 9" descr="Obraz zawierający na wolnym powietrzu, pomarańcza/pomarańczowy&#10;&#10;Opis wygenerowany automatycznie">
            <a:extLst>
              <a:ext uri="{FF2B5EF4-FFF2-40B4-BE49-F238E27FC236}">
                <a16:creationId xmlns:a16="http://schemas.microsoft.com/office/drawing/2014/main" id="{3CEA2DFB-D965-367F-952C-9847D1D8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" y="1556848"/>
            <a:ext cx="4379979" cy="3284984"/>
          </a:xfrm>
          <a:prstGeom prst="rect">
            <a:avLst/>
          </a:prstGeom>
        </p:spPr>
      </p:pic>
      <p:pic>
        <p:nvPicPr>
          <p:cNvPr id="12" name="Obraz 11" descr="Obraz zawierający osoba, na wolnym powietrzu, trawa, ludzie&#10;&#10;Opis wygenerowany automatycznie">
            <a:extLst>
              <a:ext uri="{FF2B5EF4-FFF2-40B4-BE49-F238E27FC236}">
                <a16:creationId xmlns:a16="http://schemas.microsoft.com/office/drawing/2014/main" id="{3CBEDF52-AD57-A389-CD76-8BB4F5EFE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3433517"/>
            <a:ext cx="4334444" cy="3250833"/>
          </a:xfrm>
          <a:prstGeom prst="rect">
            <a:avLst/>
          </a:prstGeom>
        </p:spPr>
      </p:pic>
      <p:pic>
        <p:nvPicPr>
          <p:cNvPr id="8" name="Obraz 7" descr="Obraz zawierający niebo, na wolnym powietrzu, osoba, ludzie&#10;&#10;Opis wygenerowany automatycznie">
            <a:extLst>
              <a:ext uri="{FF2B5EF4-FFF2-40B4-BE49-F238E27FC236}">
                <a16:creationId xmlns:a16="http://schemas.microsoft.com/office/drawing/2014/main" id="{E47DFD04-7205-B392-3C01-5571C92D9D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>
          <a:xfrm>
            <a:off x="6113517" y="1550637"/>
            <a:ext cx="4036076" cy="267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  KRAJOWE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Obraz 7" descr="Obraz zawierający budynek, na wolnym powietrzu, ziemia, osoba&#10;&#10;Opis wygenerowany automatycznie">
            <a:extLst>
              <a:ext uri="{FF2B5EF4-FFF2-40B4-BE49-F238E27FC236}">
                <a16:creationId xmlns:a16="http://schemas.microsoft.com/office/drawing/2014/main" id="{70503186-BC06-3763-7F8C-F05439790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20" y="2041521"/>
            <a:ext cx="2592288" cy="4216993"/>
          </a:xfrm>
          <a:prstGeom prst="rect">
            <a:avLst/>
          </a:prstGeom>
        </p:spPr>
      </p:pic>
      <p:pic>
        <p:nvPicPr>
          <p:cNvPr id="10" name="Obraz 9" descr="Obraz zawierający budynek, na wolnym powietrzu, ludzie, stojący&#10;&#10;Opis wygenerowany automatycznie">
            <a:extLst>
              <a:ext uri="{FF2B5EF4-FFF2-40B4-BE49-F238E27FC236}">
                <a16:creationId xmlns:a16="http://schemas.microsoft.com/office/drawing/2014/main" id="{22BAEFA5-D0C0-2022-0A36-944994B88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" y="1666285"/>
            <a:ext cx="4134019" cy="3100514"/>
          </a:xfrm>
          <a:prstGeom prst="rect">
            <a:avLst/>
          </a:prstGeom>
        </p:spPr>
      </p:pic>
      <p:pic>
        <p:nvPicPr>
          <p:cNvPr id="13" name="Obraz 12" descr="Obraz zawierający budynek, ziemia, niebo, na wolnym powietrzu&#10;&#10;Opis wygenerowany automatycznie">
            <a:extLst>
              <a:ext uri="{FF2B5EF4-FFF2-40B4-BE49-F238E27FC236}">
                <a16:creationId xmlns:a16="http://schemas.microsoft.com/office/drawing/2014/main" id="{9B74449E-7F01-BF12-C47A-8FD249B78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8" y="3429000"/>
            <a:ext cx="4325451" cy="3235437"/>
          </a:xfrm>
          <a:prstGeom prst="rect">
            <a:avLst/>
          </a:prstGeom>
        </p:spPr>
      </p:pic>
      <p:pic>
        <p:nvPicPr>
          <p:cNvPr id="15" name="Obraz 14" descr="Obraz zawierający logo&#10;&#10;Opis wygenerowany automatycznie">
            <a:extLst>
              <a:ext uri="{FF2B5EF4-FFF2-40B4-BE49-F238E27FC236}">
                <a16:creationId xmlns:a16="http://schemas.microsoft.com/office/drawing/2014/main" id="{52154BEB-7CD5-58E0-459A-72CBE595B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37" y="1545415"/>
            <a:ext cx="2806452" cy="15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pl-PL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PARLAMENCIE EUROPEJSKIM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6380" y="1916832"/>
            <a:ext cx="5911535" cy="351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772" y="2780928"/>
            <a:ext cx="5361756" cy="368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dirty="0"/>
              <a:t>CHORWACJA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s://scontent-waw1-1.xx.fbcdn.net/v/t1.0-0/s480x480/13319943_855549307922714_3998802631319233383_n.jpg?oh=542fa504ddc3ce7876d725eda0c3696d&amp;oe=58D829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12" y="2204864"/>
            <a:ext cx="3384376" cy="44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634" y="261976"/>
            <a:ext cx="4241948" cy="37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396" y="2852936"/>
            <a:ext cx="5760640" cy="382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noProof="0" dirty="0"/>
              <a:t>PARYŻ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DSC01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96" y="2132856"/>
            <a:ext cx="32861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20140605 1505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6140" y="3284984"/>
            <a:ext cx="25114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imag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6380" y="188639"/>
            <a:ext cx="3528392" cy="472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mag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0716" y="2852936"/>
            <a:ext cx="2808312" cy="376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z="2800" dirty="0"/>
              <a:t>HISZPANIA, FRANCJA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9" y="2312524"/>
            <a:ext cx="4526836" cy="30073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88" y="474257"/>
            <a:ext cx="4307284" cy="286148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7" y="3111393"/>
            <a:ext cx="5234856" cy="34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WYCIECZKI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sp>
        <p:nvSpPr>
          <p:cNvPr id="6" name="Symbol zastępczy zawartości 7"/>
          <p:cNvSpPr txBox="1">
            <a:spLocks/>
          </p:cNvSpPr>
          <p:nvPr/>
        </p:nvSpPr>
        <p:spPr>
          <a:xfrm>
            <a:off x="409299" y="1610650"/>
            <a:ext cx="109719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WŁOCHY</a:t>
            </a:r>
          </a:p>
          <a:p>
            <a:pPr marL="223838" marR="0" lvl="0" indent="-223838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az 9" descr="Obraz zawierający budynek, podłoże, zewnętrzne, droga&#10;&#10;Opis wygenerowany automatycznie">
            <a:extLst>
              <a:ext uri="{FF2B5EF4-FFF2-40B4-BE49-F238E27FC236}">
                <a16:creationId xmlns:a16="http://schemas.microsoft.com/office/drawing/2014/main" id="{4C0AADFD-5787-483C-ABA1-335C5DF63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910" y="2290541"/>
            <a:ext cx="2952328" cy="3933976"/>
          </a:xfrm>
          <a:prstGeom prst="rect">
            <a:avLst/>
          </a:prstGeom>
        </p:spPr>
      </p:pic>
      <p:pic>
        <p:nvPicPr>
          <p:cNvPr id="12" name="Obraz 11" descr="Obraz zawierający osoba, przyroda, góra&#10;&#10;Opis wygenerowany automatycznie">
            <a:extLst>
              <a:ext uri="{FF2B5EF4-FFF2-40B4-BE49-F238E27FC236}">
                <a16:creationId xmlns:a16="http://schemas.microsoft.com/office/drawing/2014/main" id="{79642C43-423A-45D6-8BB8-A4741100A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6" y="2297996"/>
            <a:ext cx="2429308" cy="3239077"/>
          </a:xfrm>
          <a:prstGeom prst="rect">
            <a:avLst/>
          </a:prstGeom>
        </p:spPr>
      </p:pic>
      <p:pic>
        <p:nvPicPr>
          <p:cNvPr id="14" name="Obraz 13" descr="Obraz zawierający osoba, niebo, zewnętrzne, osoby&#10;&#10;Opis wygenerowany automatycznie">
            <a:extLst>
              <a:ext uri="{FF2B5EF4-FFF2-40B4-BE49-F238E27FC236}">
                <a16:creationId xmlns:a16="http://schemas.microsoft.com/office/drawing/2014/main" id="{44A8710D-6061-4F1A-84A5-0EF653F2D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81" y="298541"/>
            <a:ext cx="4736195" cy="3146424"/>
          </a:xfrm>
          <a:prstGeom prst="rect">
            <a:avLst/>
          </a:prstGeom>
        </p:spPr>
      </p:pic>
      <p:pic>
        <p:nvPicPr>
          <p:cNvPr id="16" name="Obraz 15" descr="Obraz zawierający osoba, zewnętrzne, stojące, grupa&#10;&#10;Opis wygenerowany automatycznie">
            <a:extLst>
              <a:ext uri="{FF2B5EF4-FFF2-40B4-BE49-F238E27FC236}">
                <a16:creationId xmlns:a16="http://schemas.microsoft.com/office/drawing/2014/main" id="{BEEFF66D-BC71-48C0-B3F3-E326D14971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74" y="3413035"/>
            <a:ext cx="4736195" cy="314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POLSKO – NIEMIECKA WYMIANA MŁODZIEŻY W NASZEJ SZKOLE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Picture 2" descr="DSC06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7" y="1683440"/>
            <a:ext cx="2948598" cy="22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61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45" y="1681233"/>
            <a:ext cx="2947597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59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26" y="1684192"/>
            <a:ext cx="2947597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C060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7" y="4150673"/>
            <a:ext cx="2948598" cy="221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C058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16" y="4123230"/>
            <a:ext cx="2947596" cy="221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DSC058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27" y="4123230"/>
            <a:ext cx="2947596" cy="221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NASZE  KONTAKTY  ZE  SZKOŁĄ NA 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15" name="Picture 1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36" y="878064"/>
            <a:ext cx="4580302" cy="302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ukr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495" y="3573014"/>
            <a:ext cx="4550711" cy="3092253"/>
          </a:xfrm>
          <a:prstGeom prst="rect">
            <a:avLst/>
          </a:prstGeom>
          <a:noFill/>
        </p:spPr>
      </p:pic>
      <p:pic>
        <p:nvPicPr>
          <p:cNvPr id="4" name="Obraz 3" descr="Obraz zawierający zewnętrzne, niebo, budynek, osoby&#10;&#10;Opis wygenerowany automatycznie">
            <a:extLst>
              <a:ext uri="{FF2B5EF4-FFF2-40B4-BE49-F238E27FC236}">
                <a16:creationId xmlns:a16="http://schemas.microsoft.com/office/drawing/2014/main" id="{A558DB36-B6FE-471D-BAF4-3D90C20B0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3" y="3029130"/>
            <a:ext cx="2731546" cy="3573016"/>
          </a:xfrm>
          <a:prstGeom prst="rect">
            <a:avLst/>
          </a:prstGeom>
        </p:spPr>
      </p:pic>
      <p:pic>
        <p:nvPicPr>
          <p:cNvPr id="8" name="Obraz 7" descr="Obraz zawierający tekst, zewnętrzne, drzewo, tłum&#10;&#10;Opis wygenerowany automatycznie">
            <a:extLst>
              <a:ext uri="{FF2B5EF4-FFF2-40B4-BE49-F238E27FC236}">
                <a16:creationId xmlns:a16="http://schemas.microsoft.com/office/drawing/2014/main" id="{DD0784F7-0EC8-4DC6-8F96-6DD74F261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15" y="1396765"/>
            <a:ext cx="2564155" cy="3418873"/>
          </a:xfrm>
          <a:prstGeom prst="rect">
            <a:avLst/>
          </a:prstGeom>
        </p:spPr>
      </p:pic>
      <p:pic>
        <p:nvPicPr>
          <p:cNvPr id="10" name="Obraz 9" descr="Obraz zawierający budynek, zewnętrzne, podłoże, osoba&#10;&#10;Opis wygenerowany automatycznie">
            <a:extLst>
              <a:ext uri="{FF2B5EF4-FFF2-40B4-BE49-F238E27FC236}">
                <a16:creationId xmlns:a16="http://schemas.microsoft.com/office/drawing/2014/main" id="{C3A8F00E-7899-476F-82E7-F2275A78A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21" y="1863578"/>
            <a:ext cx="2564155" cy="34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9006" y="690285"/>
            <a:ext cx="9653878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NASZE  KONTAKTY  ZE  SZKOŁĄ NA  UKRAINIE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Picture 4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860" y="1412776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ukr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956" y="4077072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436" y="3861048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Obraz zawierający osoba, podłoże, zewnętrzne, osoby&#10;&#10;Opis wygenerowany automatycznie">
            <a:extLst>
              <a:ext uri="{FF2B5EF4-FFF2-40B4-BE49-F238E27FC236}">
                <a16:creationId xmlns:a16="http://schemas.microsoft.com/office/drawing/2014/main" id="{418AE00F-31C8-49D6-8176-EA979FFF80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60" y="980728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341884" y="685919"/>
            <a:ext cx="9144001" cy="1371600"/>
          </a:xfrm>
        </p:spPr>
        <p:txBody>
          <a:bodyPr>
            <a:noAutofit/>
          </a:bodyPr>
          <a:lstStyle/>
          <a:p>
            <a:r>
              <a:rPr lang="pl-PL" sz="4800" dirty="0"/>
              <a:t>II LICEUM OGÓLNOKSZTAŁCĄCE</a:t>
            </a:r>
            <a:br>
              <a:rPr lang="pl-PL" sz="4800" dirty="0"/>
            </a:br>
            <a:r>
              <a:rPr lang="pl-PL" sz="4800" dirty="0">
                <a:solidFill>
                  <a:schemeClr val="accent1"/>
                </a:solidFill>
              </a:rPr>
              <a:t>KLASA PRZYRODNICZO - LINGWISTYCZNA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85650" y="2157742"/>
            <a:ext cx="4752528" cy="411480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1600" b="1" dirty="0"/>
              <a:t>Nauka przez 4 lata</a:t>
            </a:r>
          </a:p>
          <a:p>
            <a:pPr>
              <a:buFontTx/>
              <a:buChar char="-"/>
            </a:pPr>
            <a:r>
              <a:rPr lang="pl-PL" sz="1600" b="1" dirty="0"/>
              <a:t>Zajęcia fakultatywne przygotowujące do matury</a:t>
            </a:r>
          </a:p>
          <a:p>
            <a:pPr>
              <a:buFontTx/>
              <a:buChar char="-"/>
            </a:pPr>
            <a:r>
              <a:rPr lang="pl-PL" sz="1600" b="1" dirty="0"/>
              <a:t>Bardzo dobra zdawalność egzaminów maturalnych</a:t>
            </a:r>
          </a:p>
          <a:p>
            <a:pPr>
              <a:buFontTx/>
              <a:buChar char="-"/>
            </a:pPr>
            <a:r>
              <a:rPr lang="pl-PL" sz="1600" b="1" dirty="0"/>
              <a:t>Dodatkowe zajęcia i ciekawe wycieczki</a:t>
            </a:r>
          </a:p>
          <a:p>
            <a:pPr>
              <a:buFontTx/>
              <a:buChar char="-"/>
            </a:pPr>
            <a:r>
              <a:rPr lang="pl-PL" sz="1600" b="1" dirty="0"/>
              <a:t>Imprezy szkolne</a:t>
            </a:r>
          </a:p>
          <a:p>
            <a:pPr>
              <a:buFontTx/>
              <a:buChar char="-"/>
            </a:pPr>
            <a:r>
              <a:rPr lang="pl-PL" sz="1600" b="1" dirty="0"/>
              <a:t>Udział w konkursach i olimpiadach</a:t>
            </a:r>
          </a:p>
          <a:p>
            <a:pPr>
              <a:buFontTx/>
              <a:buChar char="-"/>
            </a:pPr>
            <a:r>
              <a:rPr lang="pl-PL" sz="1600" b="1" dirty="0"/>
              <a:t>Współpraca z uczelniami wyższymi</a:t>
            </a:r>
          </a:p>
          <a:p>
            <a:pPr>
              <a:buFontTx/>
              <a:buChar char="-"/>
            </a:pPr>
            <a:r>
              <a:rPr lang="pl-PL" sz="1600" b="1" dirty="0"/>
              <a:t>Wolontariat (PCK)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82" y="2086406"/>
            <a:ext cx="3733878" cy="2486029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 rot="20626854">
            <a:off x="1067734" y="5522000"/>
            <a:ext cx="61562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Zdobądź wykształcenie średnie w II LO</a:t>
            </a:r>
            <a:endParaRPr lang="pl-PL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Obraz 4" descr="Obraz zawierający wewnątrz, podłoże, osoba, stół&#10;&#10;Opis wygenerowany automatycznie">
            <a:extLst>
              <a:ext uri="{FF2B5EF4-FFF2-40B4-BE49-F238E27FC236}">
                <a16:creationId xmlns:a16="http://schemas.microsoft.com/office/drawing/2014/main" id="{075B43FA-3224-48C6-8115-84ED68EF3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919" y="1207140"/>
            <a:ext cx="2857633" cy="3810177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 rot="20233606">
            <a:off x="8306970" y="803847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712096-8774-4CA9-9C91-D54CEE0CE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548" y="4390200"/>
            <a:ext cx="3536503" cy="23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1805" y="381000"/>
            <a:ext cx="10044610" cy="860763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 INTERNAT ZESPOŁU SZKÓŁ NR 2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4294967295"/>
          </p:nvPr>
        </p:nvSpPr>
        <p:spPr>
          <a:xfrm>
            <a:off x="0" y="1905000"/>
            <a:ext cx="9134475" cy="41148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550572"/>
            <a:ext cx="6375967" cy="477803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56" y="1345005"/>
            <a:ext cx="3419872" cy="25649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3741511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77788" y="188640"/>
            <a:ext cx="8208912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DOŁĄCZ DO NAS – WARTO!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E3CC6C-CBAC-431E-BF6E-03541B115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960512"/>
            <a:ext cx="7580800" cy="56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77788" y="188640"/>
            <a:ext cx="8208912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DOŁĄCZ DO NAS – WARTO!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  </a:t>
            </a:r>
          </a:p>
        </p:txBody>
      </p:sp>
      <p:pic>
        <p:nvPicPr>
          <p:cNvPr id="4" name="Obraz 3" descr="Obraz zawierający tekst, niebo, na wolnym powietrzu, drzewo&#10;&#10;Opis wygenerowany automatycznie">
            <a:extLst>
              <a:ext uri="{FF2B5EF4-FFF2-40B4-BE49-F238E27FC236}">
                <a16:creationId xmlns:a16="http://schemas.microsoft.com/office/drawing/2014/main" id="{6D74AEA8-4078-3A22-2E10-7D1286A24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160748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3C704F-E580-2F61-D225-8C6CB9AD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" name="Obraz 3" descr="Obraz zawierający tekst, na wolnym powietrzu, znak, zieleń&#10;&#10;Opis wygenerowany automatycznie">
            <a:extLst>
              <a:ext uri="{FF2B5EF4-FFF2-40B4-BE49-F238E27FC236}">
                <a16:creationId xmlns:a16="http://schemas.microsoft.com/office/drawing/2014/main" id="{A4F87BB0-6D1C-9A9D-D2B2-69399CDED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-15914"/>
            <a:ext cx="4885234" cy="68739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8B0BE0-BB02-8202-D453-09B465CE1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6">
            <a:extLst>
              <a:ext uri="{FF2B5EF4-FFF2-40B4-BE49-F238E27FC236}">
                <a16:creationId xmlns:a16="http://schemas.microsoft.com/office/drawing/2014/main" id="{2A31BD48-C713-D65C-2137-38CF14CAA39A}"/>
              </a:ext>
            </a:extLst>
          </p:cNvPr>
          <p:cNvSpPr txBox="1">
            <a:spLocks/>
          </p:cNvSpPr>
          <p:nvPr/>
        </p:nvSpPr>
        <p:spPr>
          <a:xfrm>
            <a:off x="693812" y="620688"/>
            <a:ext cx="8208912" cy="771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800" dirty="0">
                <a:solidFill>
                  <a:schemeClr val="accent1"/>
                </a:solidFill>
              </a:rPr>
              <a:t>ZAPRASZAMY NA QUIZ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50FE2C-25EB-D37A-8980-5922DA46B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3" y="1556792"/>
            <a:ext cx="3709185" cy="37963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4176A3F-FEF4-6EAD-1CBF-87102A926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2119043"/>
            <a:ext cx="6408711" cy="26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22590" y="482856"/>
            <a:ext cx="11665296" cy="936104"/>
          </a:xfrm>
        </p:spPr>
        <p:txBody>
          <a:bodyPr rtlCol="0">
            <a:normAutofit/>
          </a:bodyPr>
          <a:lstStyle/>
          <a:p>
            <a:pPr rtl="0"/>
            <a:r>
              <a:rPr lang="pl-PL" sz="6000" dirty="0"/>
              <a:t>Zespół Szkół nr 2 w Szamotułach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22590" y="5805264"/>
            <a:ext cx="8229600" cy="1219200"/>
          </a:xfrm>
        </p:spPr>
        <p:txBody>
          <a:bodyPr rtlCol="0">
            <a:normAutofit/>
          </a:bodyPr>
          <a:lstStyle/>
          <a:p>
            <a:pPr rtl="0"/>
            <a:r>
              <a:rPr lang="pl-PL" sz="4000" dirty="0"/>
              <a:t>Zapraszamy do „rolnika” </a:t>
            </a:r>
            <a:r>
              <a:rPr lang="pl-PL" sz="4000" dirty="0">
                <a:sym typeface="Wingdings" panose="05000000000000000000" pitchFamily="2" charset="2"/>
              </a:rPr>
              <a:t></a:t>
            </a: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3" y="1556792"/>
            <a:ext cx="3709185" cy="379631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556792"/>
            <a:ext cx="5061749" cy="379631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039818" y="5877272"/>
            <a:ext cx="2959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Zespół Szkół nr 2 im. Stanisława Staszica w Szamotułach - 2023</a:t>
            </a:r>
          </a:p>
        </p:txBody>
      </p:sp>
    </p:spTree>
    <p:extLst>
      <p:ext uri="{BB962C8B-B14F-4D97-AF65-F5344CB8AC3E}">
        <p14:creationId xmlns:p14="http://schemas.microsoft.com/office/powerpoint/2010/main" val="9039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8211" y="-69484"/>
            <a:ext cx="9144001" cy="1371600"/>
          </a:xfrm>
        </p:spPr>
        <p:txBody>
          <a:bodyPr>
            <a:noAutofit/>
          </a:bodyPr>
          <a:lstStyle/>
          <a:p>
            <a:r>
              <a:rPr lang="pl-PL" sz="4800" dirty="0"/>
              <a:t>TECHNIKUM NR 1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765820" y="1844824"/>
            <a:ext cx="4416552" cy="762000"/>
          </a:xfrm>
        </p:spPr>
        <p:txBody>
          <a:bodyPr/>
          <a:lstStyle/>
          <a:p>
            <a:r>
              <a:rPr lang="pl-PL" dirty="0"/>
              <a:t>TECHNIKUM </a:t>
            </a:r>
          </a:p>
          <a:p>
            <a:r>
              <a:rPr lang="pl-PL" dirty="0"/>
              <a:t>ROLNICZE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14" y="93617"/>
            <a:ext cx="1429649" cy="1463231"/>
          </a:xfrm>
          <a:prstGeom prst="rect">
            <a:avLst/>
          </a:prstGeom>
        </p:spPr>
      </p:pic>
      <p:pic>
        <p:nvPicPr>
          <p:cNvPr id="12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80" y="1585315"/>
            <a:ext cx="2020127" cy="13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tekstu 4"/>
          <p:cNvSpPr txBox="1">
            <a:spLocks/>
          </p:cNvSpPr>
          <p:nvPr/>
        </p:nvSpPr>
        <p:spPr>
          <a:xfrm>
            <a:off x="2205980" y="3739069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ŻYWIENIA </a:t>
            </a:r>
          </a:p>
          <a:p>
            <a:r>
              <a:rPr lang="pl-PL" dirty="0"/>
              <a:t>I USŁUG </a:t>
            </a:r>
          </a:p>
          <a:p>
            <a:r>
              <a:rPr lang="pl-PL" dirty="0"/>
              <a:t>GASTRONOMICZNYCH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38" y="3419113"/>
            <a:ext cx="2005130" cy="1503848"/>
          </a:xfrm>
          <a:prstGeom prst="rect">
            <a:avLst/>
          </a:prstGeom>
        </p:spPr>
      </p:pic>
      <p:pic>
        <p:nvPicPr>
          <p:cNvPr id="16" name="Picture 2" descr="http://www.powiat-szamotuly.pl/photos/n_11566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766" y="2040133"/>
            <a:ext cx="2051443" cy="1540066"/>
          </a:xfrm>
          <a:noFill/>
          <a:ln/>
        </p:spPr>
      </p:pic>
      <p:sp>
        <p:nvSpPr>
          <p:cNvPr id="17" name="Symbol zastępczy tekstu 4"/>
          <p:cNvSpPr txBox="1">
            <a:spLocks/>
          </p:cNvSpPr>
          <p:nvPr/>
        </p:nvSpPr>
        <p:spPr>
          <a:xfrm>
            <a:off x="8475968" y="2429166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TECHNOLOGII </a:t>
            </a:r>
          </a:p>
          <a:p>
            <a:r>
              <a:rPr lang="pl-PL" dirty="0"/>
              <a:t>ŻYWNOŚCI</a:t>
            </a:r>
          </a:p>
        </p:txBody>
      </p:sp>
      <p:sp>
        <p:nvSpPr>
          <p:cNvPr id="18" name="Symbol zastępczy tekstu 4"/>
          <p:cNvSpPr txBox="1">
            <a:spLocks/>
          </p:cNvSpPr>
          <p:nvPr/>
        </p:nvSpPr>
        <p:spPr>
          <a:xfrm>
            <a:off x="1917948" y="5624005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ARCHITEKTURY </a:t>
            </a:r>
          </a:p>
          <a:p>
            <a:r>
              <a:rPr lang="pl-PL" dirty="0"/>
              <a:t>KRAJOBRAZU</a:t>
            </a:r>
          </a:p>
        </p:txBody>
      </p:sp>
      <p:pic>
        <p:nvPicPr>
          <p:cNvPr id="19" name="Picture 6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78" y="5173602"/>
            <a:ext cx="2153093" cy="14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ymbol zastępczy tekstu 4"/>
          <p:cNvSpPr txBox="1">
            <a:spLocks/>
          </p:cNvSpPr>
          <p:nvPr/>
        </p:nvSpPr>
        <p:spPr>
          <a:xfrm>
            <a:off x="7282994" y="4792602"/>
            <a:ext cx="441655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TECHNIKUM </a:t>
            </a:r>
          </a:p>
          <a:p>
            <a:r>
              <a:rPr lang="pl-PL" dirty="0"/>
              <a:t>OCHRONY </a:t>
            </a:r>
          </a:p>
          <a:p>
            <a:r>
              <a:rPr lang="pl-PL" dirty="0"/>
              <a:t>ŚRODOWISKA</a:t>
            </a:r>
          </a:p>
        </p:txBody>
      </p:sp>
      <p:pic>
        <p:nvPicPr>
          <p:cNvPr id="21" name="Picture 8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67" y="4104324"/>
            <a:ext cx="1472548" cy="196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B927512-B399-1EEB-92E5-6FBA7BC38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8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http://wiarygodna-szkola.pl/sites/default/files/ws_certyfikat_A4_technikum_10100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40151"/>
            <a:ext cx="9684567" cy="68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899" y="620688"/>
            <a:ext cx="9144001" cy="1368152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accent1"/>
                </a:solidFill>
              </a:rPr>
              <a:t>TECHNIKUM  ROLNICZE </a:t>
            </a:r>
            <a:br>
              <a:rPr lang="pl-PL" sz="4000" dirty="0">
                <a:solidFill>
                  <a:schemeClr val="accent1"/>
                </a:solidFill>
              </a:rPr>
            </a:br>
            <a:r>
              <a:rPr lang="pl-PL" sz="4000" dirty="0">
                <a:solidFill>
                  <a:schemeClr val="accent1"/>
                </a:solidFill>
              </a:rPr>
              <a:t>Z ELEMENTAMI AGROTRONIKI LUB HODOWLĄ I PIELĘGNACJĄ KONI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sp>
        <p:nvSpPr>
          <p:cNvPr id="11" name="Rectangle 3"/>
          <p:cNvSpPr txBox="1">
            <a:spLocks/>
          </p:cNvSpPr>
          <p:nvPr/>
        </p:nvSpPr>
        <p:spPr>
          <a:xfrm>
            <a:off x="477280" y="2276872"/>
            <a:ext cx="11161240" cy="418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pl-PL" altLang="pl-PL" sz="3600" b="1" dirty="0"/>
              <a:t> kwalifikacje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ROL.04. Prowadzenie produkcji rolniczej</a:t>
            </a:r>
          </a:p>
          <a:p>
            <a:pPr>
              <a:buFont typeface="Wingdings 2" panose="05020102010507070707" pitchFamily="18" charset="2"/>
              <a:buNone/>
            </a:pPr>
            <a:endParaRPr lang="pl-PL" altLang="pl-PL" sz="3600" b="1" dirty="0"/>
          </a:p>
          <a:p>
            <a:pPr>
              <a:buFont typeface="Wingdings 2" panose="05020102010507070707" pitchFamily="18" charset="2"/>
              <a:buNone/>
            </a:pPr>
            <a:r>
              <a:rPr lang="pl-PL" altLang="pl-PL" sz="3600" b="1" dirty="0"/>
              <a:t>ROL.10. Organizacja i nadzorowanie produkcji rolniczej</a:t>
            </a:r>
          </a:p>
        </p:txBody>
      </p:sp>
    </p:spTree>
    <p:extLst>
      <p:ext uri="{BB962C8B-B14F-4D97-AF65-F5344CB8AC3E}">
        <p14:creationId xmlns:p14="http://schemas.microsoft.com/office/powerpoint/2010/main" val="12398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485900" y="260648"/>
            <a:ext cx="9144001" cy="771872"/>
          </a:xfrm>
        </p:spPr>
        <p:txBody>
          <a:bodyPr>
            <a:noAutofit/>
          </a:bodyPr>
          <a:lstStyle/>
          <a:p>
            <a:r>
              <a:rPr lang="pl-PL" sz="4800" dirty="0">
                <a:solidFill>
                  <a:schemeClr val="accent1"/>
                </a:solidFill>
              </a:rPr>
              <a:t>TECHNIKUM  ROLNICZE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549797" y="1268760"/>
            <a:ext cx="4176464" cy="4114801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dirty="0"/>
              <a:t>Nauka trwa 5 lat</a:t>
            </a:r>
          </a:p>
          <a:p>
            <a:pPr>
              <a:buFontTx/>
              <a:buChar char="-"/>
            </a:pPr>
            <a:r>
              <a:rPr lang="pl-PL" dirty="0"/>
              <a:t>Przedmioty zawodowe: produkcja roślinna, produkcja zwierzęca, organizowanie i nadzorowanie produkcji roślinnej i zwierzęcej,  mechanizacja rolnictwa, ekonomia i zarządzanie przedsiębiorstw w rolnictwie, przepisy ruchu drogowego, bhp w rolnictwie, zajęcia praktyczne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  <p:pic>
        <p:nvPicPr>
          <p:cNvPr id="5" name="Picture 2" descr="Zdjęcie użytkownika Zespół Szkół nr 2 im. Stanisława Staszica w Szamotułach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94" y="1009878"/>
            <a:ext cx="4030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Lidia\Desktop\analizay, plany\bednary\DSC00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10" y="2198376"/>
            <a:ext cx="38687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 rot="20233606">
            <a:off x="8494038" y="876413"/>
            <a:ext cx="3714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ka" panose="020E0602030304020303" pitchFamily="34" charset="0"/>
              </a:rPr>
              <a:t>To jest Twój czas!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1D94F0E-59ED-4876-966B-B2DC3747A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864" y="4487551"/>
            <a:ext cx="3199284" cy="2132856"/>
          </a:xfrm>
          <a:prstGeom prst="rect">
            <a:avLst/>
          </a:prstGeom>
        </p:spPr>
      </p:pic>
      <p:pic>
        <p:nvPicPr>
          <p:cNvPr id="6" name="Obraz 5" descr="Obraz zawierający na wolnym powietrzu, niebo, ziemia, osoba&#10;&#10;Opis wygenerowany automatycznie">
            <a:extLst>
              <a:ext uri="{FF2B5EF4-FFF2-40B4-BE49-F238E27FC236}">
                <a16:creationId xmlns:a16="http://schemas.microsoft.com/office/drawing/2014/main" id="{73D7D635-13AB-107F-EDB4-8FBAFCC07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38" y="3648303"/>
            <a:ext cx="3930760" cy="26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Niebieski tunel cyfrowy 16: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93_TF02895261_TF02895261.potx" id="{14CCE596-AA37-43C2-B98C-813FCDA8645F}" vid="{D6541014-4DA5-4F9D-A429-DBC462091ED2}"/>
    </a:ext>
  </a:extLst>
</a:theme>
</file>

<file path=ppt/theme/theme2.xml><?xml version="1.0" encoding="utf-8"?>
<a:theme xmlns:a="http://schemas.openxmlformats.org/drawingml/2006/main" name="Motyw pakietu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873beb7-5857-4685-be1f-d57550cc96cc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biznesowa z niebieskim tunelem cyfrowym (panoramiczna)</Template>
  <TotalTime>0</TotalTime>
  <Words>1321</Words>
  <Application>Microsoft Office PowerPoint</Application>
  <PresentationFormat>Niestandardowy</PresentationFormat>
  <Paragraphs>242</Paragraphs>
  <Slides>55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61" baseType="lpstr">
      <vt:lpstr>Alaska</vt:lpstr>
      <vt:lpstr>Arial</vt:lpstr>
      <vt:lpstr>Corbel</vt:lpstr>
      <vt:lpstr>Wingdings</vt:lpstr>
      <vt:lpstr>Wingdings 2</vt:lpstr>
      <vt:lpstr>Niebieski tunel cyfrowy 16:9</vt:lpstr>
      <vt:lpstr>Zespół Szkół nr 2  w Szamotułach</vt:lpstr>
      <vt:lpstr>Oferta edukacyjna  na rok szkolny 2023/2024</vt:lpstr>
      <vt:lpstr>II LICEUM OGÓLNOKSZTAŁCĄCE dla absolwentów szkół podstawowych</vt:lpstr>
      <vt:lpstr>II LICEUM OGÓLNOKSZTAŁCĄCE KLASA MEDIALNA</vt:lpstr>
      <vt:lpstr>II LICEUM OGÓLNOKSZTAŁCĄCE KLASA PRZYRODNICZO - LINGWISTYCZNA</vt:lpstr>
      <vt:lpstr>TECHNIKUM NR 1</vt:lpstr>
      <vt:lpstr>Prezentacja programu PowerPoint</vt:lpstr>
      <vt:lpstr>TECHNIKUM  ROLNICZE  Z ELEMENTAMI AGROTRONIKI LUB HODOWLĄ I PIELĘGNACJĄ KONI</vt:lpstr>
      <vt:lpstr>TECHNIKUM  ROLNICZE</vt:lpstr>
      <vt:lpstr>TECHNIKUM  ROLNICZE</vt:lpstr>
      <vt:lpstr>TECHNIKUM  ŻYWIENIA I USŁUG GASTRONOMICZNYCH  Z ELEMENTAMI DIETETYKI</vt:lpstr>
      <vt:lpstr>TECHNIKUM  ŻYWIENIA I USŁUG GASTRONOMICZNYCH</vt:lpstr>
      <vt:lpstr>TECHNIKUM  ŻYWIENIA I USŁUG GASTRONOMICZNYCH</vt:lpstr>
      <vt:lpstr>TECHNIKUM  TECHNOLOGII ŻYWNOŚCI</vt:lpstr>
      <vt:lpstr>TECHNIKUM  TECHNOLOGII ŻYWNOŚCI</vt:lpstr>
      <vt:lpstr>TECHNIKUM  TECHNOLOGII ŻYWNOŚCI</vt:lpstr>
      <vt:lpstr>TECHNIKUM  TECHNOLOGII ŻYWNOŚCI</vt:lpstr>
      <vt:lpstr>TECHNIKUM  ARCHITEKTURY KRAJOBRAZU  Z ELEMENTAMI FLORYSTYKI</vt:lpstr>
      <vt:lpstr>TECHNIKUM  ARCHITEKTURY KRAJOBRAZU  </vt:lpstr>
      <vt:lpstr>TECHNIKUM  ARCHITEKTURY KRAJOBRAZU  </vt:lpstr>
      <vt:lpstr>TECHNIKUM  OCHRONY ŚRODOWISKA Z ELEMENTAMI EKOLOGII </vt:lpstr>
      <vt:lpstr>TECHNIKUM  OCHRONY ŚRODOWISKA </vt:lpstr>
      <vt:lpstr>TECHNIKUM  OCHRONY ŚRODOWISKA </vt:lpstr>
      <vt:lpstr>BRANŻOWA SZKOŁA I STOPNIA</vt:lpstr>
      <vt:lpstr>BRANŻOWA SZKOŁA I STOPNIA</vt:lpstr>
      <vt:lpstr>ZAJĘCIA PRAKTYCZNE</vt:lpstr>
      <vt:lpstr>ZAJĘCIA PRAKTYCZNE</vt:lpstr>
      <vt:lpstr>ZAJĘCIA PRAKTYCZNE</vt:lpstr>
      <vt:lpstr>ZAJĘCIA PRAKTYCZNE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FORMY ZAJĘĆ POZALEKCYJNYCH</vt:lpstr>
      <vt:lpstr>WOLONTARIAT</vt:lpstr>
      <vt:lpstr>POMAGAMY UKRAINIE</vt:lpstr>
      <vt:lpstr>WYCIECZKI  INTEGRACYJNE</vt:lpstr>
      <vt:lpstr>WYCIECZKI  KRAJOWE</vt:lpstr>
      <vt:lpstr>WYCIECZKI</vt:lpstr>
      <vt:lpstr>WYCIECZKI</vt:lpstr>
      <vt:lpstr>WYCIECZKI</vt:lpstr>
      <vt:lpstr>WYCIECZKI</vt:lpstr>
      <vt:lpstr>WYCIECZKI</vt:lpstr>
      <vt:lpstr>POLSKO – NIEMIECKA WYMIANA MŁODZIEŻY W NASZEJ SZKOLE</vt:lpstr>
      <vt:lpstr>NASZE  KONTAKTY  ZE  SZKOŁĄ NA  UKRAINIE</vt:lpstr>
      <vt:lpstr>NASZE  KONTAKTY  ZE  SZKOŁĄ NA  UKRAINIE</vt:lpstr>
      <vt:lpstr> INTERNAT ZESPOŁU SZKÓŁ NR 2</vt:lpstr>
      <vt:lpstr>DOŁĄCZ DO NAS – WARTO!</vt:lpstr>
      <vt:lpstr>DOŁĄCZ DO NAS – WARTO!</vt:lpstr>
      <vt:lpstr> </vt:lpstr>
      <vt:lpstr>Prezentacja programu PowerPoint</vt:lpstr>
      <vt:lpstr>Zespół Szkół nr 2 w Szamotułach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2018-11-18T21:57:48Z</dcterms:created>
  <dcterms:modified xsi:type="dcterms:W3CDTF">2023-03-21T17:49:32Z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