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7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C745CB-1435-4A4D-B9EA-EC3B77DD5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2591" y="1331843"/>
            <a:ext cx="6997148" cy="2718993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Zaburzenia psychosomatyczne        u młodzieży szkolnej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A97AB8-0CBA-4E2D-AC40-AA119B17F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7583" y="5098774"/>
            <a:ext cx="7076660" cy="983974"/>
          </a:xfrm>
        </p:spPr>
        <p:txBody>
          <a:bodyPr>
            <a:normAutofit/>
          </a:bodyPr>
          <a:lstStyle/>
          <a:p>
            <a:r>
              <a:rPr lang="pl-PL" dirty="0"/>
              <a:t>Prezentację wykonał:</a:t>
            </a:r>
          </a:p>
          <a:p>
            <a:r>
              <a:rPr lang="pl-PL" dirty="0"/>
              <a:t>Marcin Mamiński</a:t>
            </a:r>
          </a:p>
        </p:txBody>
      </p:sp>
      <p:pic>
        <p:nvPicPr>
          <p:cNvPr id="9218" name="Picture 2" descr="zaburzenia psychosomatycz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727174" cy="24776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6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900" dirty="0">
                <a:solidFill>
                  <a:schemeClr val="accent2"/>
                </a:solidFill>
              </a:rPr>
              <a:t>Zaburzenia psychosomatyczne    u dzieci i młodzieży</a:t>
            </a:r>
            <a:br>
              <a:rPr lang="pl-PL" dirty="0"/>
            </a:br>
            <a:endParaRPr lang="pl-P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9348"/>
            <a:ext cx="65" cy="1384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zaburzenia psychosomatycz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16180" y="4671391"/>
            <a:ext cx="3275819" cy="2186609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18052" y="2136339"/>
            <a:ext cx="88259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srgbClr val="140A1A"/>
                </a:solidFill>
                <a:latin typeface="MarkPro Regular"/>
                <a:cs typeface="Arial" pitchFamily="34" charset="0"/>
              </a:rPr>
              <a:t>Zaburzenia psychosomatyczne to problem, który dotyka również dzieci.  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srgbClr val="140A1A"/>
                </a:solidFill>
                <a:latin typeface="MarkPro Regular"/>
                <a:cs typeface="Arial" pitchFamily="34" charset="0"/>
              </a:rPr>
              <a:t>Bóle brzucha, głowy, stawów, nudności czy zmęczenie  to           częste objawy, które nie mają rozpoznanych przyczyn organicznych.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srgbClr val="140A1A"/>
                </a:solidFill>
                <a:latin typeface="MarkPro Regular"/>
                <a:cs typeface="Arial" pitchFamily="34" charset="0"/>
              </a:rPr>
              <a:t>Rodzice martwią się o to, że coś dolega ich dzieciom bądź też uważają, że są to dolegliwości wymyślone na potrzeby sytuacji, by np. nie pójść do szkoły.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dirty="0">
                <a:solidFill>
                  <a:srgbClr val="140A1A"/>
                </a:solidFill>
                <a:latin typeface="MarkPro Regular"/>
                <a:cs typeface="Arial" pitchFamily="34" charset="0"/>
              </a:rPr>
              <a:t>Tymczasem problem tkwi często głębiej – w psychice.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8174" y="1582341"/>
            <a:ext cx="88458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Objawy te mogą być wyrazem stresów i napięć, których doznaje dziecko w wieku szkolnym i w okresie dojrzewania.</a:t>
            </a:r>
          </a:p>
          <a:p>
            <a:r>
              <a:rPr lang="pl-PL" sz="2400" dirty="0" err="1"/>
              <a:t>Nastolatkowie</a:t>
            </a:r>
            <a:r>
              <a:rPr lang="pl-PL" sz="2400" dirty="0"/>
              <a:t> często również doświadczają silnych emocji, np. gniewu, które czasem są przez nich tłumione. Młody człowiek nie zawsze potrafi powiedzieć w czym tkwi problem.</a:t>
            </a:r>
          </a:p>
          <a:p>
            <a:r>
              <a:rPr lang="pl-PL" sz="2400" dirty="0"/>
              <a:t>Okolicznościami sprzyjającymi powstawaniu zaburzeń psychosomatycznych są również:</a:t>
            </a:r>
          </a:p>
          <a:p>
            <a:r>
              <a:rPr lang="pl-PL" sz="2400" dirty="0"/>
              <a:t>- trudna sytuacja rodzinna,</a:t>
            </a:r>
          </a:p>
          <a:p>
            <a:r>
              <a:rPr lang="pl-PL" sz="2400" dirty="0"/>
              <a:t>- problemy w domu,</a:t>
            </a:r>
          </a:p>
          <a:p>
            <a:r>
              <a:rPr lang="pl-PL" sz="2400" dirty="0"/>
              <a:t>- rozwód rodziców,</a:t>
            </a:r>
          </a:p>
          <a:p>
            <a:r>
              <a:rPr lang="pl-PL" sz="2400" dirty="0"/>
              <a:t>- śmierć lub choroba bliskiej osoby.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dirty="0">
                <a:solidFill>
                  <a:schemeClr val="accent2"/>
                </a:solidFill>
              </a:rPr>
              <a:t>Zaburzenia psychosomatyczne    u dzieci i młodzieży</a:t>
            </a:r>
            <a:endParaRPr lang="pl-PL" sz="4400" dirty="0"/>
          </a:p>
        </p:txBody>
      </p:sp>
      <p:sp>
        <p:nvSpPr>
          <p:cNvPr id="3" name="Prostokąt 2"/>
          <p:cNvSpPr/>
          <p:nvPr/>
        </p:nvSpPr>
        <p:spPr>
          <a:xfrm>
            <a:off x="377687" y="2375452"/>
            <a:ext cx="94222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Zaburzenia tego typu częściej dotykają dzieci wrażliwych, z niską samooceną i brakiem wiary we własne możliwości, jak również tych perfekcjonistycznych z nadmiernymi ambicjami.</a:t>
            </a:r>
          </a:p>
          <a:p>
            <a:r>
              <a:rPr lang="pl-PL" sz="2400" dirty="0"/>
              <a:t>Na szczęście w większości przypadków objawy u dzieci przemijają samoistnie i są krótkotrwałe. Jednak nie należy ich lekceważyć.</a:t>
            </a:r>
          </a:p>
          <a:p>
            <a:r>
              <a:rPr lang="pl-PL" sz="2400" dirty="0"/>
              <a:t>Utrzymujące się dłużej mogą wpływać na jakość życia dziecka, na pogorszenie jego wyników w nauce, izolację od otoczenia.</a:t>
            </a:r>
          </a:p>
          <a:p>
            <a:r>
              <a:rPr lang="pl-PL" sz="2400" dirty="0"/>
              <a:t>Warto wspierać dziecko w trudnych momentach, dużo z nim rozmawiać o jego problemach. Pozwoli to na zbudowanie trwałej relacji.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66530" y="327991"/>
            <a:ext cx="85774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Dziecko będzie miało poczucie, że może przyjść    do rodzica, który jest dla niego wsparciem z każdym swoim problemem.</a:t>
            </a:r>
          </a:p>
          <a:p>
            <a:r>
              <a:rPr lang="pl-PL" sz="2800" dirty="0"/>
              <a:t>Czasami niezbędna jest również współpraca ze szkołą, gdyż problemy dziecka mogą mieć swoje źródło w trudnościach w nauce czy braku akceptacji ze strony rówieśników.</a:t>
            </a:r>
          </a:p>
          <a:p>
            <a:r>
              <a:rPr lang="pl-PL" sz="2800" dirty="0"/>
              <a:t>Gdy zaburzenia psychosomatyczne utrzymują się dłużej warto udać się do psychologa czy pedagoga szkolnego.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78904"/>
            <a:ext cx="8596668" cy="795131"/>
          </a:xfrm>
        </p:spPr>
        <p:txBody>
          <a:bodyPr>
            <a:normAutofit fontScale="90000"/>
          </a:bodyPr>
          <a:lstStyle/>
          <a:p>
            <a:r>
              <a:rPr lang="pl-PL" sz="4900" dirty="0">
                <a:solidFill>
                  <a:schemeClr val="accent2"/>
                </a:solidFill>
              </a:rPr>
              <a:t>Sposoby leczenia</a:t>
            </a:r>
            <a:br>
              <a:rPr lang="pl-PL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38539" y="1093304"/>
            <a:ext cx="97900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Leczenie zaburzeń psychosomatycznych nie należy do łatwych,    a ich diagnostyka wymaga często czasu i wizyt u wielu specjalistów.</a:t>
            </a:r>
          </a:p>
          <a:p>
            <a:r>
              <a:rPr lang="pl-PL" sz="2400" dirty="0"/>
              <a:t>Od momentu pojawienia się objawów do prawidłowego zdiagnozowania i skierowania pacjenta na psychoterapię mija zazwyczaj dużo czasu.</a:t>
            </a:r>
          </a:p>
          <a:p>
            <a:r>
              <a:rPr lang="pl-PL" sz="2400" dirty="0"/>
              <a:t>Często zdarza się, że osoby chore są latami leczone głównie objawowo, jednak dolegliwości nawracają.</a:t>
            </a:r>
          </a:p>
          <a:p>
            <a:r>
              <a:rPr lang="pl-PL" sz="2400" dirty="0"/>
              <a:t>Tylko niewielka część chorych trafia do psychologa czy psychiatry.</a:t>
            </a:r>
          </a:p>
        </p:txBody>
      </p:sp>
      <p:sp>
        <p:nvSpPr>
          <p:cNvPr id="4" name="Prostokąt 3"/>
          <p:cNvSpPr/>
          <p:nvPr/>
        </p:nvSpPr>
        <p:spPr>
          <a:xfrm>
            <a:off x="198784" y="4214190"/>
            <a:ext cx="100186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Istnieje również obawa przed oceną społeczną w przypadku, gdyby ktoś z zewnątrz dowiedział się o leczeniu u tego rodzaju specjalisty.</a:t>
            </a:r>
          </a:p>
          <a:p>
            <a:r>
              <a:rPr lang="pl-PL" sz="2400" dirty="0"/>
              <a:t>Pacjenci często nie wierzą w to, że ich psychika ma tak olbrzymi wpływ na ciało.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8721" y="751344"/>
            <a:ext cx="98596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Pierwszym krokiem do właściwej diagnozy jest wykluczenie rzeczywistej choroby somatycznej, gdy tak się stanie wówczas niezbędna może się okazać pomoc psychologa lub psychiatry.</a:t>
            </a:r>
          </a:p>
          <a:p>
            <a:r>
              <a:rPr lang="pl-PL" sz="2400" dirty="0"/>
              <a:t>Jeśli nasz bliski nie ma stwierdzonych innych schorzeń, dających dokuczliwe symptomy, wówczas warto pomyśleć czy nie ma on jakichś problemów emocjonalnych, które mogą być ich przyczyną.</a:t>
            </a:r>
          </a:p>
          <a:p>
            <a:r>
              <a:rPr lang="pl-PL" sz="2400" dirty="0"/>
              <a:t>Leczenie zaburzeń psychosomatycznych polega na odblokowaniu sfery emocjonalnej, co bywa bardzo trudne dla pacjenta. Ma ono na celu pomóc mu rozpoznać i nazwać emocje.</a:t>
            </a:r>
          </a:p>
          <a:p>
            <a:r>
              <a:rPr lang="pl-PL" sz="2400" dirty="0"/>
              <a:t>Chorzy często oczekują szybkiej poprawy, która w przypadku zaburzeń psychosomatycznych nie jest możliwa.</a:t>
            </a:r>
          </a:p>
          <a:p>
            <a:r>
              <a:rPr lang="pl-PL" sz="2400" dirty="0"/>
              <a:t>Leczenie jest najczęściej długotrwałe i powinno obejmować psychoterapię, wspomaganą czasami farmakoterapią. Najważniejszym i podstawowym leczeniem jest jednak psychoterapia.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330"/>
          </a:xfrm>
        </p:spPr>
        <p:txBody>
          <a:bodyPr>
            <a:normAutofit fontScale="90000"/>
          </a:bodyPr>
          <a:lstStyle/>
          <a:p>
            <a:r>
              <a:rPr lang="pl-PL" sz="4900" dirty="0">
                <a:solidFill>
                  <a:schemeClr val="accent2"/>
                </a:solidFill>
              </a:rPr>
              <a:t>Metody relaksacyjne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08113" y="1859340"/>
            <a:ext cx="88358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W leczeniu zaburzeń psychosomatycznych pomocne jest stosowanie różnych technik relaksacyjnych. Są one skuteczne w zmniejszeniu symptomów ze strony ciała, obniżają lęk i zmniejszają bóle somatyczne.</a:t>
            </a:r>
          </a:p>
          <a:p>
            <a:r>
              <a:rPr lang="pl-PL" sz="2400" dirty="0"/>
              <a:t>Pozwalają również na uzyskanie odprężenia psychicznego i zapanowanie nad własnymi emocjami, a regularnie stosowane obniżają napięcie emocjonalne.</a:t>
            </a:r>
          </a:p>
          <a:p>
            <a:r>
              <a:rPr lang="pl-PL" sz="2400" dirty="0"/>
              <a:t>Dlatego też są one dobrym sposobem na wspomaganie terapii, można je również stosować niezależnie od leczenia.</a:t>
            </a:r>
          </a:p>
          <a:p>
            <a:r>
              <a:rPr lang="pl-PL" sz="2400" dirty="0"/>
              <a:t>Skuteczne techniki relaksacyjne obejmują: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9809"/>
          </a:xfrm>
        </p:spPr>
        <p:txBody>
          <a:bodyPr>
            <a:normAutofit fontScale="90000"/>
          </a:bodyPr>
          <a:lstStyle/>
          <a:p>
            <a:r>
              <a:rPr lang="pl-PL" sz="4900" b="1" dirty="0">
                <a:solidFill>
                  <a:schemeClr val="accent2"/>
                </a:solidFill>
              </a:rPr>
              <a:t>• Oddychanie przeponowe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67748" y="2136339"/>
            <a:ext cx="87762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czyli głęboki oddech, jest jednym z najprostszych sposobów rozluźnienia ciała. Polega ono na tzw. oddychaniu              „do brzucha”.</a:t>
            </a:r>
          </a:p>
          <a:p>
            <a:r>
              <a:rPr lang="pl-PL" sz="2400" dirty="0"/>
              <a:t>Powietrze nabierane jest w taki sposób, aby przy oddychaniu unosił się brzuch, a następnie powoli wypuszczane ustami.</a:t>
            </a:r>
          </a:p>
          <a:p>
            <a:r>
              <a:rPr lang="pl-PL" sz="2400" dirty="0"/>
              <a:t>Stosując tą technikę należy się maksymalnie skoncentrować na oddechu, aby umysł nie skupiał się na dręczących nas problemach.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58418"/>
            <a:ext cx="8596668" cy="983974"/>
          </a:xfrm>
        </p:spPr>
        <p:txBody>
          <a:bodyPr>
            <a:normAutofit fontScale="90000"/>
          </a:bodyPr>
          <a:lstStyle/>
          <a:p>
            <a:r>
              <a:rPr lang="pl-PL" sz="4900" b="1" dirty="0">
                <a:solidFill>
                  <a:schemeClr val="accent2"/>
                </a:solidFill>
              </a:rPr>
              <a:t>• Medytacja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18661" y="1232453"/>
            <a:ext cx="104062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to metoda polegająca na uważności wobec samego siebie, której pozytywnym skutkiem ubocznym jest osiągnięcie stanu relaksu.</a:t>
            </a:r>
          </a:p>
          <a:p>
            <a:r>
              <a:rPr lang="pl-PL" sz="2400" dirty="0" err="1"/>
              <a:t>Mindfulness</a:t>
            </a:r>
            <a:r>
              <a:rPr lang="pl-PL" sz="2400" dirty="0"/>
              <a:t> (uważność) można praktykować poprzez skupienie się na oddechu, na swoim ciele i jego rozluźnieniu, na wykonywanej czynności.</a:t>
            </a:r>
          </a:p>
          <a:p>
            <a:r>
              <a:rPr lang="pl-PL" sz="2400" dirty="0"/>
              <a:t>Do medytacji warto wybrać spokojne miejsce, w którym możemy wygodnie usiąść z wyprostowaną postawą. Możemy również przybrać inną wygodną dla nas pozycję.</a:t>
            </a:r>
          </a:p>
          <a:p>
            <a:r>
              <a:rPr lang="pl-PL" sz="2400" dirty="0"/>
              <a:t>Można zamknąć oczy, chyba, że powoduje to u nas zasypianie, wówczas skupmy spojrzenie w jednym punkcie.</a:t>
            </a:r>
          </a:p>
          <a:p>
            <a:r>
              <a:rPr lang="pl-PL" sz="2400" dirty="0"/>
              <a:t>Warto zacząć medytację od paru głębokich oddechów i skupieniu się       na tym, co odczuwamy, jak się czujemy.</a:t>
            </a:r>
          </a:p>
          <a:p>
            <a:r>
              <a:rPr lang="pl-PL" sz="2400" dirty="0"/>
              <a:t>Skoncentrujmy się na oddechu i starajmy się nie myśleć o problemach,    a jeśli nasze myśli uciekną w ich stronę wróćmy do koncentracji na oddechu.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49017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2"/>
                </a:solidFill>
              </a:rPr>
              <a:t>• </a:t>
            </a:r>
            <a:r>
              <a:rPr lang="pl-PL" sz="4400" b="1" dirty="0">
                <a:solidFill>
                  <a:schemeClr val="accent2"/>
                </a:solidFill>
              </a:rPr>
              <a:t>Trening metodą Jacobsona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57199" y="1997839"/>
            <a:ext cx="89452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to kolejna skuteczna metoda relaksacji. Polega ona na nauce rozluźniania mięśni poprzez ich naprzemiennie napinanie     i rozluźnianie.</a:t>
            </a:r>
          </a:p>
          <a:p>
            <a:r>
              <a:rPr lang="pl-PL" sz="2400" b="1" dirty="0"/>
              <a:t>Trening ten obejmuje m.in. mięśnie rąk, nóg, głowy, twarzy, języka, barków, pleców, brzucha, a także palców.</a:t>
            </a:r>
          </a:p>
          <a:p>
            <a:r>
              <a:rPr lang="pl-PL" sz="2400" b="1" dirty="0"/>
              <a:t>Ćwiczenia warto powtarzać również podczas codziennych czynności np. oglądania telewizji czy jazdy autobusem. Pozwala to osiągnąć umiejętność rozluźniania się w różnych okolicznościach.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1A0E81-EB49-4A7D-B25F-208DB84E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1148"/>
          </a:xfrm>
        </p:spPr>
        <p:txBody>
          <a:bodyPr>
            <a:normAutofit/>
          </a:bodyPr>
          <a:lstStyle/>
          <a:p>
            <a:r>
              <a:rPr lang="pl-PL" sz="4400" dirty="0">
                <a:solidFill>
                  <a:schemeClr val="accent2"/>
                </a:solidFill>
              </a:rPr>
              <a:t>Definicja psychosomatyki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CFCD0C1-EB1D-469E-BD02-8C19D2226F59}"/>
              </a:ext>
            </a:extLst>
          </p:cNvPr>
          <p:cNvSpPr txBox="1"/>
          <p:nvPr/>
        </p:nvSpPr>
        <p:spPr>
          <a:xfrm>
            <a:off x="417443" y="1720840"/>
            <a:ext cx="873649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Psychosomatyka to nauka dotycząca wpływu czynników psychicznych na stan zdrowia organizmu człowieka. Medycyna psychosomatyczna zajmuje się badaniem wpływu czynników społecznych, behawioralnych i psychologicznych na stan zdrowia i jakość życia człowieka. Obecnie psychosomatyka znajduje zastosowanie jako dziedzina powiązana z </a:t>
            </a:r>
            <a:r>
              <a:rPr lang="pl-PL" sz="2400" dirty="0" err="1"/>
              <a:t>waleologią</a:t>
            </a:r>
            <a:r>
              <a:rPr lang="pl-PL" sz="2400" dirty="0"/>
              <a:t> i medycyną niekonwencjonalną, znajdując zwolenników wśród pasjonatów naturalnych terapii, alternatywnych metod leczenia, bioenergoterapii, hipnozy i astrologii. Aby lepiej zrozumieć temat, warto zacząć od wyjaśnienia pochodzenia pojęcia psychosomatyka.</a:t>
            </a:r>
          </a:p>
        </p:txBody>
      </p:sp>
    </p:spTree>
    <p:extLst>
      <p:ext uri="{BB962C8B-B14F-4D97-AF65-F5344CB8AC3E}">
        <p14:creationId xmlns:p14="http://schemas.microsoft.com/office/powerpoint/2010/main" val="1005672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dirty="0">
                <a:solidFill>
                  <a:schemeClr val="accent2"/>
                </a:solidFill>
              </a:rPr>
              <a:t>• Muzykoterapia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19271" y="1620078"/>
            <a:ext cx="90247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czyli relaksacja za pomocą dźwięku. Podczas słuchania muzyki chory ma za zadanie skupić się na kojących dźwiękach i nie myśleć o niczym innym. </a:t>
            </a:r>
          </a:p>
          <a:p>
            <a:r>
              <a:rPr lang="pl-PL" sz="2400" dirty="0"/>
              <a:t>Pomaga to wyciszyć emocje i zrelaksować się.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8661" y="3260035"/>
            <a:ext cx="99291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Muzyka na poprawę nastroju:</a:t>
            </a:r>
          </a:p>
          <a:p>
            <a:r>
              <a:rPr lang="pl-PL" dirty="0"/>
              <a:t>-G. Gershwin, „Błękitna rapsodia”, „Amerykanin w Paryżu”</a:t>
            </a:r>
          </a:p>
          <a:p>
            <a:r>
              <a:rPr lang="pl-PL" dirty="0"/>
              <a:t>-M. Ravel, "Rapsodia hiszpańska", koncert fort. </a:t>
            </a:r>
            <a:r>
              <a:rPr lang="pl-PL" dirty="0" err="1"/>
              <a:t>G-dur</a:t>
            </a:r>
            <a:r>
              <a:rPr lang="pl-PL" dirty="0"/>
              <a:t>, cz. I</a:t>
            </a:r>
          </a:p>
          <a:p>
            <a:r>
              <a:rPr lang="pl-PL" dirty="0"/>
              <a:t>-P. Czajkowski, walce z „Jeziora łabędziego” i „Śpiącej królewny”</a:t>
            </a:r>
          </a:p>
          <a:p>
            <a:r>
              <a:rPr lang="pl-PL" dirty="0"/>
              <a:t>-M. Rimski-Korsakow, „Szeherezada”, cz. II i IV</a:t>
            </a:r>
          </a:p>
          <a:p>
            <a:r>
              <a:rPr lang="pl-PL" dirty="0"/>
              <a:t>-W.A. Mozart, serenada </a:t>
            </a:r>
            <a:r>
              <a:rPr lang="pl-PL" dirty="0" err="1"/>
              <a:t>G-dur</a:t>
            </a:r>
            <a:r>
              <a:rPr lang="pl-PL" dirty="0"/>
              <a:t>, "</a:t>
            </a:r>
            <a:r>
              <a:rPr lang="pl-PL" dirty="0" err="1"/>
              <a:t>Eine</a:t>
            </a:r>
            <a:r>
              <a:rPr lang="pl-PL" dirty="0"/>
              <a:t> </a:t>
            </a:r>
            <a:r>
              <a:rPr lang="pl-PL" dirty="0" err="1"/>
              <a:t>Kleine</a:t>
            </a:r>
            <a:r>
              <a:rPr lang="pl-PL" dirty="0"/>
              <a:t> </a:t>
            </a:r>
            <a:r>
              <a:rPr lang="pl-PL" dirty="0" err="1"/>
              <a:t>Nachtmusic</a:t>
            </a:r>
            <a:r>
              <a:rPr lang="pl-PL" dirty="0"/>
              <a:t>", cz. I</a:t>
            </a:r>
          </a:p>
          <a:p>
            <a:r>
              <a:rPr lang="pl-PL" b="1" dirty="0"/>
              <a:t>Muzyka na poprawę koncentracji:</a:t>
            </a:r>
          </a:p>
          <a:p>
            <a:r>
              <a:rPr lang="pl-PL" dirty="0"/>
              <a:t>-A. Vivaldi, sześć koncertów na flet, op.6 m koncert C-dur na mandolinę</a:t>
            </a:r>
          </a:p>
          <a:p>
            <a:r>
              <a:rPr lang="pl-PL" dirty="0"/>
              <a:t>-J. S. Bach, koncert </a:t>
            </a:r>
            <a:r>
              <a:rPr lang="pl-PL" dirty="0" err="1"/>
              <a:t>G-dur</a:t>
            </a:r>
            <a:r>
              <a:rPr lang="pl-PL" dirty="0"/>
              <a:t> na flet i smyczki, largo, koncert </a:t>
            </a:r>
            <a:r>
              <a:rPr lang="pl-PL" dirty="0" err="1"/>
              <a:t>F-dur</a:t>
            </a:r>
            <a:r>
              <a:rPr lang="pl-PL" dirty="0"/>
              <a:t> na harfę</a:t>
            </a:r>
          </a:p>
          <a:p>
            <a:r>
              <a:rPr lang="pl-PL" dirty="0"/>
              <a:t>-W.A. Mozart, Sonata D-dur na dwa fortepiany</a:t>
            </a:r>
          </a:p>
        </p:txBody>
      </p:sp>
      <p:pic>
        <p:nvPicPr>
          <p:cNvPr id="31746" name="Picture 2" descr="Muzykoterapia - bzdura czy prawdziwe ukojenie? - Mistrz Polika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0609" y="4333461"/>
            <a:ext cx="4111392" cy="2524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391"/>
          </a:xfrm>
        </p:spPr>
        <p:txBody>
          <a:bodyPr>
            <a:normAutofit fontScale="90000"/>
          </a:bodyPr>
          <a:lstStyle/>
          <a:p>
            <a:r>
              <a:rPr lang="pl-PL" sz="4900" b="1" dirty="0">
                <a:solidFill>
                  <a:schemeClr val="accent2"/>
                </a:solidFill>
              </a:rPr>
              <a:t>• Wizualizacja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07504" y="1582341"/>
            <a:ext cx="87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czyli świadome wywoływanie w naszym umyśle pozytywnego obrazu, często takiego, którego doświadczyliśmy.</a:t>
            </a:r>
          </a:p>
          <a:p>
            <a:r>
              <a:rPr lang="pl-PL" sz="2400" dirty="0"/>
              <a:t>Osoba ma za zadanie wyobrażenie sobie bezpiecznego miejsca, w którym może zapomnieć o stresie i odpocząć. Może to być miejsce, w którym kiedyś już był.</a:t>
            </a:r>
          </a:p>
          <a:p>
            <a:r>
              <a:rPr lang="pl-PL" sz="2400" dirty="0"/>
              <a:t>Przy tym treningu warto zamknąć oczy, a następnie skupić się na nim, jego szczegółach i spróbować poczuć je wszystkimi zmysłami.</a:t>
            </a:r>
          </a:p>
          <a:p>
            <a:r>
              <a:rPr lang="pl-PL" sz="2400" dirty="0"/>
              <a:t>Gdy trening jest regularny wówczas łatwiej wyobrazić sobie takie miejsce również w codziennych życiu. Wtedy wystarczy zwyczajnie zamknąć oczy, uruchomić wyobraźnię by uzyskać poczucie spokoju i zrelaksowania.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0722"/>
          </a:xfrm>
        </p:spPr>
        <p:txBody>
          <a:bodyPr>
            <a:normAutofit fontScale="90000"/>
          </a:bodyPr>
          <a:lstStyle/>
          <a:p>
            <a:r>
              <a:rPr lang="pl-PL" sz="4400" b="1" dirty="0">
                <a:solidFill>
                  <a:schemeClr val="accent2"/>
                </a:solidFill>
              </a:rPr>
              <a:t>• Trening autogenny Schultza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18051" y="1490870"/>
            <a:ext cx="90843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polega on na wywołaniu przez autosugestię doznań podobnych   do hipnozy oraz medytacji.</a:t>
            </a:r>
          </a:p>
          <a:p>
            <a:r>
              <a:rPr lang="pl-PL" sz="2400" dirty="0"/>
              <a:t>Trening ten działa głęboko na napięcie mięśni, jak również na funkcje somatyczne np. rytm oddychania czy krążenia, pozwala dotrzeć do podświadomości i uwolnić się od problemów, które powodują napięcie emocjonalne.</a:t>
            </a:r>
          </a:p>
          <a:p>
            <a:r>
              <a:rPr lang="pl-PL" sz="2400" dirty="0"/>
              <a:t>Technika ta wykorzystuje sprzężenie zwrotne pomiędzy myśleniem i psychiką i doprowadza do zmniejszenia napięcia poprzez naukę świadomego posługiwania się umysłem. Stosowanie treningu autogennego pomaga w zapobieganiu skutkom stresu i pozwala poprawić samopoczucie. W przypadku zaburzeń psychosomatycznych łagodzi objawy i mobilizuje odporność organizmu.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46583"/>
          </a:xfrm>
        </p:spPr>
        <p:txBody>
          <a:bodyPr>
            <a:normAutofit fontScale="90000"/>
          </a:bodyPr>
          <a:lstStyle/>
          <a:p>
            <a:r>
              <a:rPr lang="pl-PL" sz="4900" b="1" dirty="0">
                <a:solidFill>
                  <a:schemeClr val="accent2"/>
                </a:solidFill>
              </a:rPr>
              <a:t>• Trening aktywności fal Alfa z wykorzystaniem treningu EEG </a:t>
            </a:r>
            <a:r>
              <a:rPr lang="pl-PL" sz="4900" b="1" dirty="0" err="1">
                <a:solidFill>
                  <a:schemeClr val="accent2"/>
                </a:solidFill>
              </a:rPr>
              <a:t>Biofeedback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85800" y="3508511"/>
            <a:ext cx="9481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– pomaga on w obniżeniu poziomu stresu poprzez zwiększenie liczby fal Alfa, które poprawiają nasze samopoczucie, motywują nas do działania, poprawiają zdrowie psychiczne i pomagają          w koncentracji.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56927" cy="1320800"/>
          </a:xfrm>
        </p:spPr>
        <p:txBody>
          <a:bodyPr>
            <a:normAutofit fontScale="90000"/>
          </a:bodyPr>
          <a:lstStyle/>
          <a:p>
            <a:r>
              <a:rPr lang="pl-PL" sz="4900" b="1" dirty="0">
                <a:solidFill>
                  <a:schemeClr val="accent2"/>
                </a:solidFill>
              </a:rPr>
              <a:t>• Technika ruchów gałek ocznych EMDR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98174" y="2274837"/>
            <a:ext cx="87066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może być pomocna, gdy sama relaksacja nie wystarcza. Polega on na </a:t>
            </a:r>
            <a:r>
              <a:rPr lang="pl-PL" sz="2400" dirty="0" err="1"/>
              <a:t>odwrażliwianiu</a:t>
            </a:r>
            <a:r>
              <a:rPr lang="pl-PL" sz="2400" dirty="0"/>
              <a:t> i przetwarzaniu za pomocą ruchów gałek ocznych.</a:t>
            </a:r>
          </a:p>
          <a:p>
            <a:r>
              <a:rPr lang="pl-PL" sz="2400" dirty="0"/>
              <a:t>Twórczyni terapii </a:t>
            </a:r>
            <a:r>
              <a:rPr lang="pl-PL" sz="2400" dirty="0" err="1"/>
              <a:t>Francise</a:t>
            </a:r>
            <a:r>
              <a:rPr lang="pl-PL" sz="2400" dirty="0"/>
              <a:t> </a:t>
            </a:r>
            <a:r>
              <a:rPr lang="pl-PL" sz="2400" dirty="0" err="1"/>
              <a:t>Shapiro</a:t>
            </a:r>
            <a:r>
              <a:rPr lang="pl-PL" sz="2400" dirty="0"/>
              <a:t> odkryła, że szybkie i powtarzające się ruchy gałek ocznych znacząco redukują lęk u osoby, która wcześniej była narażona na stresujące wydarzenie. Technika ta jest stosowana podczas pracy           z psychoterapeutą.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11487"/>
          </a:xfrm>
        </p:spPr>
        <p:txBody>
          <a:bodyPr>
            <a:normAutofit fontScale="90000"/>
          </a:bodyPr>
          <a:lstStyle/>
          <a:p>
            <a:r>
              <a:rPr lang="pl-PL" sz="4400" dirty="0">
                <a:solidFill>
                  <a:schemeClr val="accent2"/>
                </a:solidFill>
              </a:rPr>
              <a:t>Bibliografia:</a:t>
            </a:r>
            <a:br>
              <a:rPr lang="pl-PL" sz="4400" dirty="0">
                <a:solidFill>
                  <a:schemeClr val="accent2"/>
                </a:solidFill>
              </a:rPr>
            </a:br>
            <a:br>
              <a:rPr lang="pl-PL" sz="4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1.Chorzy ze stresu. Problemy psychosomatyczne. </a:t>
            </a:r>
            <a:r>
              <a:rPr lang="pl-PL" sz="1800" dirty="0" err="1">
                <a:solidFill>
                  <a:schemeClr val="tx1"/>
                </a:solidFill>
              </a:rPr>
              <a:t>Kempisty</a:t>
            </a:r>
            <a:r>
              <a:rPr lang="pl-PL" sz="1800" dirty="0">
                <a:solidFill>
                  <a:schemeClr val="tx1"/>
                </a:solidFill>
              </a:rPr>
              <a:t> E., wyd. Prószyński i </a:t>
            </a:r>
            <a:r>
              <a:rPr lang="pl-PL" sz="1800" dirty="0" err="1">
                <a:solidFill>
                  <a:schemeClr val="tx1"/>
                </a:solidFill>
              </a:rPr>
              <a:t>S-ka</a:t>
            </a:r>
            <a:r>
              <a:rPr lang="pl-PL" sz="1800" dirty="0">
                <a:solidFill>
                  <a:schemeClr val="tx1"/>
                </a:solidFill>
              </a:rPr>
              <a:t>, 2020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2. Człowiek w sytuacji zagrożenia zdrowia z perspektywy psychosomatyki. Wilczek E., </a:t>
            </a:r>
            <a:r>
              <a:rPr lang="pl-PL" sz="1800" err="1">
                <a:solidFill>
                  <a:schemeClr val="tx1"/>
                </a:solidFill>
              </a:rPr>
              <a:t>wyd</a:t>
            </a:r>
            <a:r>
              <a:rPr lang="pl-PL" sz="1800">
                <a:solidFill>
                  <a:schemeClr val="tx1"/>
                </a:solidFill>
              </a:rPr>
              <a:t>. UJ</a:t>
            </a:r>
            <a:r>
              <a:rPr lang="pl-PL" sz="1800" dirty="0">
                <a:solidFill>
                  <a:schemeClr val="tx1"/>
                </a:solidFill>
              </a:rPr>
              <a:t>, 2019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3. Wszystko jest w twojej głowie. Opowieści o chorobach psychosomatycznych. </a:t>
            </a:r>
            <a:r>
              <a:rPr lang="pl-PL" sz="1800" dirty="0" err="1">
                <a:solidFill>
                  <a:schemeClr val="tx1"/>
                </a:solidFill>
              </a:rPr>
              <a:t>OSullivan</a:t>
            </a:r>
            <a:r>
              <a:rPr lang="pl-PL" sz="1800" dirty="0">
                <a:solidFill>
                  <a:schemeClr val="tx1"/>
                </a:solidFill>
              </a:rPr>
              <a:t> S., wyd. UJ, 2007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4.</a:t>
            </a:r>
            <a:r>
              <a:rPr lang="pl-PL" sz="1800" b="1" dirty="0"/>
              <a:t> </a:t>
            </a:r>
            <a:r>
              <a:rPr lang="pl-PL" sz="1800" dirty="0">
                <a:solidFill>
                  <a:schemeClr val="tx1"/>
                </a:solidFill>
              </a:rPr>
              <a:t>Zaburzenia </a:t>
            </a:r>
            <a:r>
              <a:rPr lang="pl-PL" sz="1800" dirty="0" err="1">
                <a:solidFill>
                  <a:schemeClr val="tx1"/>
                </a:solidFill>
              </a:rPr>
              <a:t>somatyzacyjne</a:t>
            </a:r>
            <a:r>
              <a:rPr lang="pl-PL" sz="1800" dirty="0">
                <a:solidFill>
                  <a:schemeClr val="tx1"/>
                </a:solidFill>
              </a:rPr>
              <a:t> u dzieci i młodzieży. Miernik M., NZOZ Centrum Dobrej Terapii, 2019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5. Gdy niemówione emocje stają się bólem czyli o zaburzenia psychosomatycznych u dzieci. Kruk J., 2017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6. Dolegliwości psychosomatyczne u dzieci. </a:t>
            </a:r>
            <a:r>
              <a:rPr lang="pl-PL" sz="1800" dirty="0" err="1">
                <a:solidFill>
                  <a:schemeClr val="tx1"/>
                </a:solidFill>
              </a:rPr>
              <a:t>Zalewska-Biełło</a:t>
            </a:r>
            <a:r>
              <a:rPr lang="pl-PL" sz="1800" dirty="0">
                <a:solidFill>
                  <a:schemeClr val="tx1"/>
                </a:solidFill>
              </a:rPr>
              <a:t> M., 2018</a:t>
            </a:r>
            <a:br>
              <a:rPr lang="pl-PL" sz="1200" b="1" dirty="0"/>
            </a:br>
            <a:br>
              <a:rPr lang="pl-PL" sz="1400" b="1" dirty="0"/>
            </a:br>
            <a:br>
              <a:rPr lang="pl-PL" sz="1400" dirty="0"/>
            </a:br>
            <a:endParaRPr lang="pl-PL" sz="13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A7CA95F-9BE8-432B-BE21-9766D88A3825}"/>
              </a:ext>
            </a:extLst>
          </p:cNvPr>
          <p:cNvSpPr txBox="1"/>
          <p:nvPr/>
        </p:nvSpPr>
        <p:spPr>
          <a:xfrm>
            <a:off x="168964" y="612845"/>
            <a:ext cx="1022736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1" u="sng" dirty="0"/>
              <a:t>Psychosomatyka </a:t>
            </a:r>
            <a:r>
              <a:rPr lang="pl-PL" sz="2400" dirty="0"/>
              <a:t>skłania się ku teorii, według której poprzez określone bóle, dolegliwości i choroby organizm daje nam znaki pomagające uświadomić sobie, co jest nie w porządku z naszym życiem emocjonalnym i stanem psychicznym.</a:t>
            </a:r>
          </a:p>
          <a:p>
            <a:endParaRPr lang="pl-PL" sz="2400" dirty="0"/>
          </a:p>
          <a:p>
            <a:r>
              <a:rPr lang="pl-PL" sz="2400" dirty="0"/>
              <a:t>Według założeń psychosomatyki jeśli odczuwamy bóle kręgosłupa, mogą być one metaforą brania na swoje psychiczne "barki" zbyt dużej ilości zadań i spraw, natomiast kłucie w okolicy serca (określane jako nerwobóle i faktycznie mające najczęściej podłoże psychiczne) według psychosomatyki może oznaczać rozterki sercowe i analogicznie: problemy skórne według tej teorii oznaczać będą męczące nas konflikty, czyli, upraszczając, stan, w którym ktoś wyjątkowo "zaszedł nam za skórę". Rozwiązanie psychicznych i emocjonalnych problemów – rozterek psyche odzwierciedlających się w stanie zdrowia ciała – powinno pomóc w pozbyciu się przykrych dolegliwości fizycznych: somatycznych.</a:t>
            </a:r>
          </a:p>
        </p:txBody>
      </p:sp>
    </p:spTree>
    <p:extLst>
      <p:ext uri="{BB962C8B-B14F-4D97-AF65-F5344CB8AC3E}">
        <p14:creationId xmlns:p14="http://schemas.microsoft.com/office/powerpoint/2010/main" val="219769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E558CD-A565-4013-ACBE-E3A05C74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>
            <a:noAutofit/>
          </a:bodyPr>
          <a:lstStyle/>
          <a:p>
            <a:r>
              <a:rPr lang="pl-PL" sz="4400" dirty="0">
                <a:solidFill>
                  <a:schemeClr val="accent2"/>
                </a:solidFill>
              </a:rPr>
              <a:t>Psyche i soma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C5117B1-EBCE-46A5-874E-E34AA7B04179}"/>
              </a:ext>
            </a:extLst>
          </p:cNvPr>
          <p:cNvSpPr txBox="1"/>
          <p:nvPr/>
        </p:nvSpPr>
        <p:spPr>
          <a:xfrm>
            <a:off x="447261" y="2057400"/>
            <a:ext cx="932290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dirty="0"/>
              <a:t>Określenie psychosomatyka pochodzi od dwóch słów z języka greckiego:</a:t>
            </a:r>
            <a:r>
              <a:rPr lang="pl-PL" sz="2000" b="1" dirty="0"/>
              <a:t> psyche i soma. </a:t>
            </a:r>
            <a:r>
              <a:rPr lang="pl-PL" sz="2000" dirty="0"/>
              <a:t>Najprościej można je tłumaczyć jako dusza i ciało, jednak mają głębsze znaczenie i nazywają mianem psyche wszystko, co duchowe i nienamacalne, natomiast soma jest światem przyziemnym, stałością, skałą.</a:t>
            </a:r>
          </a:p>
          <a:p>
            <a:endParaRPr lang="pl-PL" sz="2000" dirty="0"/>
          </a:p>
          <a:p>
            <a:r>
              <a:rPr lang="pl-PL" sz="2000" dirty="0"/>
              <a:t>Harmonia duszy-psychiki i ciała człowieka to również podstawa filozofii i działania medycyny chińskiej. Według przekazywanych z pokolenia na pokolenie metod diagnozy i leczenia chorób wiele z nich ma podłoże psychiczne i z powodu emocjonalnego cierpienia lub frustracji ciało zaczyna chorować. Nawet sztuka leczenia schorzeń i bólu poprzez nakłuwanie lub uciskanie ściśle określonych miejsc na ciele pacjenta, akupunktura, przewiduje punkty na mapie ciała odpowiadające danym stanom emocjonalnym i pozwalające na poprawę samopoczucia psychicznego dzięki uciskaniu odpowiednich punktów ciała.</a:t>
            </a:r>
          </a:p>
        </p:txBody>
      </p:sp>
    </p:spTree>
    <p:extLst>
      <p:ext uri="{BB962C8B-B14F-4D97-AF65-F5344CB8AC3E}">
        <p14:creationId xmlns:p14="http://schemas.microsoft.com/office/powerpoint/2010/main" val="75101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dirty="0">
                <a:solidFill>
                  <a:schemeClr val="accent2"/>
                </a:solidFill>
              </a:rPr>
              <a:t>Objawy somatyczne 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08113" y="1997839"/>
            <a:ext cx="88358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Najczęściej występujące dolegliwości fizyczne u pacjentów     z zaburzeniami występującymi pod postacią somatyczną to:</a:t>
            </a:r>
          </a:p>
          <a:p>
            <a:r>
              <a:rPr lang="pl-PL" sz="2400" dirty="0"/>
              <a:t>- bóle somatyczne brzucha</a:t>
            </a:r>
          </a:p>
          <a:p>
            <a:r>
              <a:rPr lang="pl-PL" sz="2400" dirty="0"/>
              <a:t>- nudności</a:t>
            </a:r>
          </a:p>
          <a:p>
            <a:r>
              <a:rPr lang="pl-PL" sz="2400" dirty="0"/>
              <a:t>- zaparcia</a:t>
            </a:r>
          </a:p>
          <a:p>
            <a:r>
              <a:rPr lang="pl-PL" sz="2400" dirty="0"/>
              <a:t>- bóle somatyczne głowy</a:t>
            </a:r>
          </a:p>
          <a:p>
            <a:r>
              <a:rPr lang="pl-PL" sz="2400" dirty="0"/>
              <a:t>- bóle somatyczne kręgosłupa</a:t>
            </a:r>
          </a:p>
          <a:p>
            <a:r>
              <a:rPr lang="pl-PL" sz="2400" dirty="0"/>
              <a:t>- zespół jelita drażliwego</a:t>
            </a:r>
          </a:p>
          <a:p>
            <a:r>
              <a:rPr lang="pl-PL" sz="2400" dirty="0"/>
              <a:t>- bóle somatyczne stawów.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9027" y="248478"/>
            <a:ext cx="10137912" cy="1441174"/>
          </a:xfrm>
        </p:spPr>
        <p:txBody>
          <a:bodyPr>
            <a:noAutofit/>
          </a:bodyPr>
          <a:lstStyle/>
          <a:p>
            <a:r>
              <a:rPr lang="pl-PL" sz="4400" b="1" dirty="0">
                <a:solidFill>
                  <a:schemeClr val="accent2"/>
                </a:solidFill>
              </a:rPr>
              <a:t>Jakie są przyczyny bólu </a:t>
            </a:r>
            <a:br>
              <a:rPr lang="pl-PL" sz="4400" b="1" dirty="0">
                <a:solidFill>
                  <a:schemeClr val="accent2"/>
                </a:solidFill>
              </a:rPr>
            </a:br>
            <a:r>
              <a:rPr lang="pl-PL" sz="4400" b="1" dirty="0">
                <a:solidFill>
                  <a:schemeClr val="accent2"/>
                </a:solidFill>
              </a:rPr>
              <a:t>psychosomatycznego?</a:t>
            </a:r>
          </a:p>
        </p:txBody>
      </p:sp>
      <p:sp>
        <p:nvSpPr>
          <p:cNvPr id="3" name="Prostokąt 2"/>
          <p:cNvSpPr/>
          <p:nvPr/>
        </p:nvSpPr>
        <p:spPr>
          <a:xfrm>
            <a:off x="228600" y="1987826"/>
            <a:ext cx="8915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- Stres i napięcie, ponieważ dotyczy on i ciała, i umysłu        (dla dziecka stresujące mogą być tak wymagania szkolne,     jak i kłótnia z koleżanką). Dręczenie przez rówieśników.</a:t>
            </a:r>
          </a:p>
          <a:p>
            <a:r>
              <a:rPr lang="pl-PL" sz="2400" dirty="0"/>
              <a:t>- Pojawienie się silnych emocji (gniew, ale i podekscytowanie).</a:t>
            </a:r>
          </a:p>
          <a:p>
            <a:r>
              <a:rPr lang="pl-PL" sz="2400" dirty="0"/>
              <a:t>- Tłumione frustracje, złość – dziecko nie zawsze umie powiedzieć, o co mu chodzi, a i często samo nie umie się rozszyfrować.</a:t>
            </a:r>
          </a:p>
          <a:p>
            <a:r>
              <a:rPr lang="pl-PL" sz="2400" dirty="0"/>
              <a:t>- Oczekiwanie na ważne wydarzenie – egzamin, występ publiczny, ale i wizytę u dentysty.</a:t>
            </a:r>
          </a:p>
          <a:p>
            <a:r>
              <a:rPr lang="pl-PL" sz="2400" dirty="0"/>
              <a:t>- Napięta sytuacja rodzinna, inne sytuacje konfliktowe czy kryzysowe (rozwód, choroba, śmierć w rodzinie).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17374"/>
          </a:xfrm>
        </p:spPr>
        <p:txBody>
          <a:bodyPr>
            <a:normAutofit/>
          </a:bodyPr>
          <a:lstStyle/>
          <a:p>
            <a:r>
              <a:rPr lang="pl-PL" sz="4400" b="1" dirty="0">
                <a:solidFill>
                  <a:schemeClr val="accent2"/>
                </a:solidFill>
              </a:rPr>
              <a:t>Jakie są przyczyny bólu </a:t>
            </a:r>
            <a:br>
              <a:rPr lang="pl-PL" sz="4400" b="1" dirty="0">
                <a:solidFill>
                  <a:schemeClr val="accent2"/>
                </a:solidFill>
              </a:rPr>
            </a:br>
            <a:r>
              <a:rPr lang="pl-PL" sz="4400" b="1" dirty="0">
                <a:solidFill>
                  <a:schemeClr val="accent2"/>
                </a:solidFill>
              </a:rPr>
              <a:t>psychosomatycznego?</a:t>
            </a:r>
            <a:endParaRPr lang="pl-PL" sz="4400" dirty="0"/>
          </a:p>
        </p:txBody>
      </p:sp>
      <p:sp>
        <p:nvSpPr>
          <p:cNvPr id="3" name="Prostokąt 2"/>
          <p:cNvSpPr/>
          <p:nvPr/>
        </p:nvSpPr>
        <p:spPr>
          <a:xfrm>
            <a:off x="367748" y="2413338"/>
            <a:ext cx="87762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- Nadwrażliwość dziecka – nie tylko na bodźce fizyczne (dziecko </a:t>
            </a:r>
            <a:r>
              <a:rPr lang="pl-PL" sz="2400" dirty="0" err="1"/>
              <a:t>hyper-sensitive</a:t>
            </a:r>
            <a:r>
              <a:rPr lang="pl-PL" sz="2400" dirty="0"/>
              <a:t>).</a:t>
            </a:r>
          </a:p>
          <a:p>
            <a:r>
              <a:rPr lang="pl-PL" sz="2400" dirty="0"/>
              <a:t>- Niska samoocena, brak wiary we własne siły i możliwości.</a:t>
            </a:r>
          </a:p>
          <a:p>
            <a:r>
              <a:rPr lang="pl-PL" sz="2400" dirty="0"/>
              <a:t>- Perfekcjonizm, duże ambicje.</a:t>
            </a:r>
          </a:p>
          <a:p>
            <a:r>
              <a:rPr lang="pl-PL" sz="2400" dirty="0"/>
              <a:t>- Takie cechy jak: nerwowość, pesymizm, niska odporność na stres.</a:t>
            </a:r>
          </a:p>
          <a:p>
            <a:r>
              <a:rPr lang="pl-PL" sz="2400" dirty="0"/>
              <a:t>- Stany depresyjne, lęki.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dirty="0">
                <a:solidFill>
                  <a:schemeClr val="accent2"/>
                </a:solidFill>
              </a:rPr>
              <a:t>Zaburzenia psychosomatyczne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37930" y="2690336"/>
            <a:ext cx="88060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Zaburzenia psychosomatyczne dotyczą wzajemnego wpływu sfery psychicznej oraz somatycznej pacjenta, dlatego mogą dotyczyć wielu układów. Wśród chorób, które mają podłoże psychosomatyczne, wymienia się przede wszystkim: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8539" y="596349"/>
            <a:ext cx="9541565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- zaburzenia układu krążenia (np. nadciśnienie tętnicze, choroba wieńcowa),</a:t>
            </a:r>
          </a:p>
          <a:p>
            <a:r>
              <a:rPr lang="pl-PL" sz="2400" dirty="0"/>
              <a:t>- zaburzenia układu pokarmowego (np. choroba wrzodowa, zespół jelita nadwrażliwego),</a:t>
            </a:r>
          </a:p>
          <a:p>
            <a:r>
              <a:rPr lang="pl-PL" sz="2400" dirty="0"/>
              <a:t>- zaburzenia układu oddechowego (np. astma oskrzelowa),</a:t>
            </a:r>
          </a:p>
          <a:p>
            <a:r>
              <a:rPr lang="pl-PL" sz="2400" dirty="0"/>
              <a:t>- niektóre rodzaje otyłości,</a:t>
            </a:r>
          </a:p>
          <a:p>
            <a:r>
              <a:rPr lang="pl-PL" sz="2400" dirty="0"/>
              <a:t>- zaburzenia snu,</a:t>
            </a:r>
          </a:p>
          <a:p>
            <a:r>
              <a:rPr lang="pl-PL" sz="2400" dirty="0"/>
              <a:t>- migreny,</a:t>
            </a:r>
          </a:p>
          <a:p>
            <a:r>
              <a:rPr lang="pl-PL" sz="2400" dirty="0"/>
              <a:t>- cukrzycę,</a:t>
            </a:r>
          </a:p>
          <a:p>
            <a:r>
              <a:rPr lang="pl-PL" sz="2400" dirty="0"/>
              <a:t>- zaburzenia odżywiania,</a:t>
            </a:r>
          </a:p>
          <a:p>
            <a:r>
              <a:rPr lang="pl-PL" sz="2400" dirty="0"/>
              <a:t>- zaburzenia wegetatywne,</a:t>
            </a:r>
          </a:p>
          <a:p>
            <a:r>
              <a:rPr lang="pl-PL" sz="2400" dirty="0"/>
              <a:t>- alergie,</a:t>
            </a:r>
          </a:p>
          <a:p>
            <a:r>
              <a:rPr lang="pl-PL" sz="2400" dirty="0"/>
              <a:t>- atopowe zapalenie skóry,</a:t>
            </a:r>
          </a:p>
          <a:p>
            <a:r>
              <a:rPr lang="pl-PL" sz="2400" dirty="0"/>
              <a:t>- pokrzywkę i inne. </a:t>
            </a:r>
          </a:p>
          <a:p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2171</Words>
  <Application>Microsoft Office PowerPoint</Application>
  <PresentationFormat>Panoramiczny</PresentationFormat>
  <Paragraphs>128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MarkPro Regular</vt:lpstr>
      <vt:lpstr>Trebuchet MS</vt:lpstr>
      <vt:lpstr>Wingdings 3</vt:lpstr>
      <vt:lpstr>Faseta</vt:lpstr>
      <vt:lpstr>Zaburzenia psychosomatyczne        u młodzieży szkolnej</vt:lpstr>
      <vt:lpstr>Definicja psychosomatyki</vt:lpstr>
      <vt:lpstr>Prezentacja programu PowerPoint</vt:lpstr>
      <vt:lpstr>Psyche i soma</vt:lpstr>
      <vt:lpstr>Objawy somatyczne  </vt:lpstr>
      <vt:lpstr>Jakie są przyczyny bólu  psychosomatycznego?</vt:lpstr>
      <vt:lpstr>Jakie są przyczyny bólu  psychosomatycznego?</vt:lpstr>
      <vt:lpstr>Zaburzenia psychosomatyczne </vt:lpstr>
      <vt:lpstr>Prezentacja programu PowerPoint</vt:lpstr>
      <vt:lpstr>Zaburzenia psychosomatyczne    u dzieci i młodzieży </vt:lpstr>
      <vt:lpstr>Prezentacja programu PowerPoint</vt:lpstr>
      <vt:lpstr>Zaburzenia psychosomatyczne    u dzieci i młodzieży</vt:lpstr>
      <vt:lpstr>Prezentacja programu PowerPoint</vt:lpstr>
      <vt:lpstr>Sposoby leczenia </vt:lpstr>
      <vt:lpstr>Prezentacja programu PowerPoint</vt:lpstr>
      <vt:lpstr>Metody relaksacyjne </vt:lpstr>
      <vt:lpstr>• Oddychanie przeponowe </vt:lpstr>
      <vt:lpstr>• Medytacja </vt:lpstr>
      <vt:lpstr>• Trening metodą Jacobsona </vt:lpstr>
      <vt:lpstr>• Muzykoterapia </vt:lpstr>
      <vt:lpstr>• Wizualizacja </vt:lpstr>
      <vt:lpstr>• Trening autogenny Schultza </vt:lpstr>
      <vt:lpstr>• Trening aktywności fal Alfa z wykorzystaniem treningu EEG Biofeedback </vt:lpstr>
      <vt:lpstr>• Technika ruchów gałek ocznych EMDR </vt:lpstr>
      <vt:lpstr>Bibliografia:  1.Chorzy ze stresu. Problemy psychosomatyczne. Kempisty E., wyd. Prószyński i S-ka, 2020 2. Człowiek w sytuacji zagrożenia zdrowia z perspektywy psychosomatyki. Wilczek E., wyd. UJ, 2019 3. Wszystko jest w twojej głowie. Opowieści o chorobach psychosomatycznych. OSullivan S., wyd. UJ, 2007 4. Zaburzenia somatyzacyjne u dzieci i młodzieży. Miernik M., NZOZ Centrum Dobrej Terapii, 2019 5. Gdy niemówione emocje stają się bólem czyli o zaburzenia psychosomatycznych u dzieci. Kruk J., 2017 6. Dolegliwości psychosomatyczne u dzieci. Zalewska-Biełło M., 2018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Zaburzenia psychosomatyczne        u młodzieży szkolnej</dc:title>
  <dc:creator>Lenovo</dc:creator>
  <cp:lastModifiedBy>Lenovo</cp:lastModifiedBy>
  <cp:revision>15</cp:revision>
  <dcterms:created xsi:type="dcterms:W3CDTF">2021-10-10T12:52:24Z</dcterms:created>
  <dcterms:modified xsi:type="dcterms:W3CDTF">2024-04-23T18:37:22Z</dcterms:modified>
</cp:coreProperties>
</file>