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77050" cy="9653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Hárok1!$H$6</c:f>
              <c:strCache>
                <c:ptCount val="1"/>
                <c:pt idx="0">
                  <c:v>teplota vody (°C)</c:v>
                </c:pt>
              </c:strCache>
            </c:strRef>
          </c:tx>
          <c:marker>
            <c:symbol val="none"/>
          </c:marker>
          <c:cat>
            <c:numRef>
              <c:f>Hárok1!$I$5:$L$5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Hárok1!$I$6:$L$6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Hárok1!$H$7</c:f>
              <c:strCache>
                <c:ptCount val="1"/>
                <c:pt idx="0">
                  <c:v>teplota glycerolu (°C)</c:v>
                </c:pt>
              </c:strCache>
            </c:strRef>
          </c:tx>
          <c:marker>
            <c:symbol val="none"/>
          </c:marker>
          <c:cat>
            <c:numRef>
              <c:f>Hárok1!$I$5:$L$5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Hárok1!$I$7:$L$7</c:f>
              <c:numCache>
                <c:formatCode>General</c:formatCode>
                <c:ptCount val="4"/>
                <c:pt idx="0">
                  <c:v>20</c:v>
                </c:pt>
                <c:pt idx="1">
                  <c:v>38</c:v>
                </c:pt>
                <c:pt idx="2">
                  <c:v>56</c:v>
                </c:pt>
                <c:pt idx="3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39648"/>
        <c:axId val="77374208"/>
      </c:lineChart>
      <c:catAx>
        <c:axId val="7733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374208"/>
        <c:crosses val="autoZero"/>
        <c:auto val="1"/>
        <c:lblAlgn val="ctr"/>
        <c:lblOffset val="100"/>
        <c:noMultiLvlLbl val="0"/>
      </c:catAx>
      <c:valAx>
        <c:axId val="7737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3396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/>
          <a:lstStyle>
            <a:lvl1pPr algn="r">
              <a:defRPr sz="1300"/>
            </a:lvl1pPr>
          </a:lstStyle>
          <a:p>
            <a:fld id="{6FFEC0A8-E5F4-4F90-B5B5-88AB75F3C8BC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69234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5404" y="9169234"/>
            <a:ext cx="2980055" cy="482679"/>
          </a:xfrm>
          <a:prstGeom prst="rect">
            <a:avLst/>
          </a:prstGeom>
        </p:spPr>
        <p:txBody>
          <a:bodyPr vert="horz" lIns="94452" tIns="47226" rIns="94452" bIns="47226" rtlCol="0" anchor="b"/>
          <a:lstStyle>
            <a:lvl1pPr algn="r">
              <a:defRPr sz="1300"/>
            </a:lvl1pPr>
          </a:lstStyle>
          <a:p>
            <a:fld id="{65F811A5-908D-4EDD-9643-2AB7D91C8C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8227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4103EB-6A6E-4DD8-A2A6-81CB88AD2DBA}" type="datetimeFigureOut">
              <a:rPr lang="sk-SK" smtClean="0"/>
              <a:t>19. 1. 2015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117DCF-6494-43B4-B4D7-57392C04BF6E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lanetavedomosti.iedu.sk/index.php/search/results/V%C3%BDmena_tepla_/_Ako_meriame_teplo,3,0,1817;1851;1867,tepeln%C3%A1_kapacita,25,7,tn,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/>
          <a:lstStyle/>
          <a:p>
            <a:r>
              <a:rPr lang="sk-SK" dirty="0" smtClean="0"/>
              <a:t>Merná tepelná kapacita látky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13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120680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Zohrievajme na platni vopred rozohriateho elektrického variča dve nádoby (</a:t>
            </a:r>
            <a:r>
              <a:rPr lang="sk-SK" sz="2400" dirty="0" err="1" smtClean="0"/>
              <a:t>obr</a:t>
            </a:r>
            <a:r>
              <a:rPr lang="sk-SK" sz="2400" dirty="0" smtClean="0"/>
              <a:t>). V jednej z nich je voda s hmotnosťou 250 g a v druhej </a:t>
            </a:r>
            <a:r>
              <a:rPr lang="sk-SK" sz="2400" dirty="0" err="1" smtClean="0"/>
              <a:t>glycerol</a:t>
            </a:r>
            <a:r>
              <a:rPr lang="sk-SK" sz="2400" dirty="0" smtClean="0"/>
              <a:t> s takou istou hmotnosťou a rovnakou začiatočnou teplotou, napr. 20°C.</a:t>
            </a:r>
            <a:endParaRPr lang="sk-SK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42386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2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Pri stálom miešaní odčitujeme teplotu vždy po uplynutí jednej minúty súčasne na oboch teplomeroch. Výsledky zapíšeme do tabuľky a zakreslíme do grafu.</a:t>
            </a:r>
            <a:endParaRPr lang="sk-SK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711722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80829"/>
              </p:ext>
            </p:extLst>
          </p:nvPr>
        </p:nvGraphicFramePr>
        <p:xfrm>
          <a:off x="2662805" y="2996952"/>
          <a:ext cx="49053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03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Z nášho pokusu môžeme usúdiť, že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zvýšenie teploty telesa pri tepelnej výmene závisí od látky</a:t>
            </a:r>
            <a:r>
              <a:rPr lang="sk-SK" sz="2400" dirty="0" smtClean="0"/>
              <a:t>. Tento výsledok bol potvrdený mnohými pokusmi s telesami z rôznych látok.</a:t>
            </a:r>
          </a:p>
          <a:p>
            <a:pPr algn="just"/>
            <a:endParaRPr lang="sk-SK" sz="2400" dirty="0"/>
          </a:p>
          <a:p>
            <a:pPr algn="just"/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Keď prijmú dve telesá z rôznych látok s rovnakou hmotnosťou rovnaké teplo, zvýši sa ich teplota rôzne. Zvýšenie teploty závisí od druhu látky.</a:t>
            </a:r>
          </a:p>
          <a:p>
            <a:pPr algn="just"/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Zistilo sa, že na zohriatie</a:t>
            </a:r>
          </a:p>
          <a:p>
            <a:pPr marL="82296" indent="0" algn="just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 kg vody o 1 °C treba dodať teplo 4 180 J = 4,2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</a:p>
          <a:p>
            <a:pPr marL="82296" indent="0" algn="just">
              <a:buNone/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 na zohriatie  </a:t>
            </a:r>
          </a:p>
          <a:p>
            <a:pPr marL="82296" indent="0" algn="just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 kg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glycerolu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1 °C potrebujeme  2,39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sk-SK" sz="2400" dirty="0" smtClean="0"/>
                  <a:t>Na zvýšenie teploty o 1°C prijmú telesá s hmotnosťou 1 kg z rôznych látok rôzne teplo. Túto vlastnosť vyjadruje veličina, ktorú nazývame </a:t>
                </a:r>
                <a:r>
                  <a:rPr lang="sk-SK" sz="24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merná tepelná kapacita látky</a:t>
                </a:r>
                <a:r>
                  <a:rPr lang="sk-SK" sz="2400" dirty="0" smtClean="0"/>
                  <a:t> a označujeme ju </a:t>
                </a:r>
                <a:r>
                  <a:rPr lang="sk-SK" sz="24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c</a:t>
                </a:r>
                <a:r>
                  <a:rPr lang="sk-SK" sz="2400" dirty="0" smtClean="0"/>
                  <a:t>.</a:t>
                </a:r>
              </a:p>
              <a:p>
                <a:pPr algn="just"/>
                <a:r>
                  <a:rPr lang="sk-SK" sz="1300" dirty="0">
                    <a:hlinkClick r:id="rId2"/>
                  </a:rPr>
                  <a:t>http://planetavedomosti.iedu.sk/index.php/search/results/V%C3%BDmena_tepla_/_</a:t>
                </a:r>
                <a:r>
                  <a:rPr lang="sk-SK" sz="1300" dirty="0" smtClean="0">
                    <a:hlinkClick r:id="rId2"/>
                  </a:rPr>
                  <a:t>Ako_meriame_teplo,3,0,1817;1851;1867,tepeln%C3%A1_kapacita,25,7,tn,1.html</a:t>
                </a:r>
                <a:endParaRPr lang="sk-SK" sz="1300" dirty="0" smtClean="0"/>
              </a:p>
              <a:p>
                <a:pPr algn="just"/>
                <a:endParaRPr lang="sk-SK" sz="2400" dirty="0" smtClean="0"/>
              </a:p>
              <a:p>
                <a:pPr algn="just"/>
                <a:r>
                  <a:rPr lang="sk-SK" sz="2400" dirty="0" smtClean="0"/>
                  <a:t>Merná tepelná kapacita </a:t>
                </a:r>
                <a:r>
                  <a:rPr lang="sk-SK" sz="2400" i="1" dirty="0" smtClean="0"/>
                  <a:t>c</a:t>
                </a:r>
                <a:r>
                  <a:rPr lang="sk-SK" sz="2400" dirty="0" smtClean="0"/>
                  <a:t> bola pre rôzne látky určená pokusmi. Jej hodnoty sa udávajú v jednotkách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sk-SK" sz="28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sk-SK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kJ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kg</m:t>
                            </m:r>
                            <m:r>
                              <a:rPr lang="sk-SK" sz="2800" b="0" i="0" smtClean="0">
                                <a:latin typeface="Cambria Math"/>
                              </a:rPr>
                              <m:t> °</m:t>
                            </m:r>
                            <m:r>
                              <m:rPr>
                                <m:sty m:val="p"/>
                              </m:rPr>
                              <a:rPr lang="sk-SK" sz="2800" b="0" i="0" smtClean="0">
                                <a:latin typeface="Cambria Math"/>
                              </a:rPr>
                              <m:t>C</m:t>
                            </m:r>
                          </m:den>
                        </m:f>
                      </m:e>
                    </m:box>
                  </m:oMath>
                </a14:m>
                <a:r>
                  <a:rPr lang="sk-SK" sz="2800" dirty="0" smtClean="0"/>
                  <a:t>.</a:t>
                </a:r>
              </a:p>
              <a:p>
                <a:pPr algn="just"/>
                <a:endParaRPr lang="sk-SK" sz="2800" dirty="0" smtClean="0"/>
              </a:p>
              <a:p>
                <a:pPr algn="just"/>
                <a:r>
                  <a:rPr lang="sk-SK" sz="2400" dirty="0" smtClean="0"/>
                  <a:t>V tabuľke sú uvedené hodnoty pre niektoré látky.</a:t>
                </a:r>
              </a:p>
              <a:p>
                <a:pPr marL="82296" indent="0" algn="just">
                  <a:buNone/>
                </a:pPr>
                <a:endParaRPr lang="sk-SK" sz="2400" dirty="0" smtClean="0"/>
              </a:p>
              <a:p>
                <a:pPr algn="just"/>
                <a:r>
                  <a:rPr lang="sk-SK" sz="2400" dirty="0" smtClean="0"/>
                  <a:t>Hodnoty </a:t>
                </a:r>
                <a:r>
                  <a:rPr lang="sk-SK" sz="2400" dirty="0"/>
                  <a:t>uvedené v tabuľke zodpovedajú začiatočnej teplote </a:t>
                </a:r>
                <a:r>
                  <a:rPr lang="sk-SK" sz="2400" dirty="0" smtClean="0"/>
                  <a:t>20°C.</a:t>
                </a:r>
                <a:endParaRPr lang="sk-SK" sz="2400" dirty="0"/>
              </a:p>
              <a:p>
                <a:pPr algn="just"/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  <a:blipFill rotWithShape="1">
                <a:blip r:embed="rId3"/>
                <a:stretch>
                  <a:fillRect t="-825" r="-122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8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580112" y="476672"/>
            <a:ext cx="3103240" cy="5760640"/>
          </a:xfrm>
        </p:spPr>
        <p:txBody>
          <a:bodyPr/>
          <a:lstStyle/>
          <a:p>
            <a:pPr algn="just"/>
            <a:r>
              <a:rPr lang="sk-SK" b="0" dirty="0" smtClean="0"/>
              <a:t>Vypočítaj približne koľkokrát je väčšia merná tepelná kapacita vody ako olova či ortuti pri rovnakej hmotnosti a rovnakom zvýšení teploty.</a:t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r>
              <a:rPr lang="sk-SK" b="0" dirty="0" smtClean="0"/>
              <a:t/>
            </a:r>
            <a:br>
              <a:rPr lang="sk-SK" b="0" dirty="0" smtClean="0"/>
            </a:br>
            <a:r>
              <a:rPr lang="sk-SK" b="0" dirty="0" err="1" smtClean="0"/>
              <a:t>Dú</a:t>
            </a:r>
            <a:r>
              <a:rPr lang="sk-SK" b="0" dirty="0" smtClean="0"/>
              <a:t>: doplňte tabuľku o hustotu látok. Čo ste si všimli?</a:t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r>
              <a:rPr lang="sk-SK" b="0" dirty="0" smtClean="0"/>
              <a:t/>
            </a:r>
            <a:br>
              <a:rPr lang="sk-SK" b="0" dirty="0" smtClean="0"/>
            </a:br>
            <a:r>
              <a:rPr lang="sk-SK" b="0" dirty="0"/>
              <a:t/>
            </a:r>
            <a:br>
              <a:rPr lang="sk-SK" b="0" dirty="0"/>
            </a:br>
            <a:endParaRPr lang="sk-SK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4127897300"/>
                  </p:ext>
                </p:extLst>
              </p:nvPr>
            </p:nvGraphicFramePr>
            <p:xfrm>
              <a:off x="539552" y="1198210"/>
              <a:ext cx="4718362" cy="47510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C    </a:t>
                          </a:r>
                          <a:r>
                            <a:rPr lang="sk-SK" sz="2000" dirty="0">
                              <a:effectLst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𝐶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sz="2000" dirty="0">
                              <a:effectLst/>
                              <a:sym typeface="Symbol"/>
                            </a:rPr>
                            <a:t>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Ρ </a:t>
                          </a:r>
                          <a:r>
                            <a:rPr lang="sk-SK" sz="2000" dirty="0">
                              <a:effectLst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sk-SK" sz="20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sk-SK" sz="2000" dirty="0">
                              <a:effectLst/>
                              <a:sym typeface="Symbol"/>
                            </a:rPr>
                            <a:t>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Olovo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Ortuť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Striebro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Meď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Oceľ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Sklo okenné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Hliník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Ľad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</a:rPr>
                            <a:t>Glycerol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0,129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0,235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0,383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0,669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0,896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2,09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2,39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 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4127897300"/>
                  </p:ext>
                </p:extLst>
              </p:nvPr>
            </p:nvGraphicFramePr>
            <p:xfrm>
              <a:off x="539552" y="1198210"/>
              <a:ext cx="4718362" cy="47510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5448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167317" t="-1124" r="-110732" b="-7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241410" t="-1124" b="-798876"/>
                          </a:stretch>
                        </a:blipFill>
                      </a:tcPr>
                    </a:tc>
                  </a:tr>
                  <a:tr h="42062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Olovo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Ortuť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Striebro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Meď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Oceľ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Sklo okenné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Hliník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Ľad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</a:rPr>
                            <a:t>Glycerol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0,129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0,139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0,235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0,383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0,46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0,669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0,896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</a:rPr>
                            <a:t>2,09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2,39</a:t>
                          </a:r>
                          <a:endParaRPr lang="sk-SK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</a:rPr>
                            <a:t> </a:t>
                          </a:r>
                          <a:endParaRPr lang="sk-SK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62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2132856"/>
            <a:ext cx="2743200" cy="2434208"/>
          </a:xfrm>
        </p:spPr>
        <p:txBody>
          <a:bodyPr/>
          <a:lstStyle/>
          <a:p>
            <a:pPr algn="just"/>
            <a:r>
              <a:rPr lang="sk-SK" sz="2400" dirty="0" smtClean="0"/>
              <a:t>Čim väčšia je hustota látky tým je merná tepelná kapacita c menšia (</a:t>
            </a:r>
            <a:r>
              <a:rPr lang="sk-SK" sz="2400" dirty="0" err="1" smtClean="0"/>
              <a:t>t.z</a:t>
            </a:r>
            <a:r>
              <a:rPr lang="sk-SK" sz="2400" dirty="0" smtClean="0"/>
              <a:t>. skôr sa zahreje a aj ochladí)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1303688672"/>
                  </p:ext>
                </p:extLst>
              </p:nvPr>
            </p:nvGraphicFramePr>
            <p:xfrm>
              <a:off x="838200" y="1143000"/>
              <a:ext cx="4718362" cy="47510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C    </a:t>
                          </a:r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𝐶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</a:t>
                          </a:r>
                          <a:endParaRPr lang="sk-SK" sz="11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Ρ </a:t>
                          </a:r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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k-SK" sz="2000">
                                      <a:effectLst/>
                                      <a:latin typeface="Cambria Math"/>
                                    </a:rPr>
                                    <m:t>𝑘𝑔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sk-SK" sz="20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sk-SK" sz="2000">
                                          <a:effectLst/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sk-SK" sz="2000"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a:t></a:t>
                          </a:r>
                          <a:endParaRPr lang="sk-SK" sz="11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 anchor="ctr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Olovo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Ortuť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Striebro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Meď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Oceľ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Sklo okenné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Hliník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Ľad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Glycerol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0,129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0,139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0,235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0,383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0,46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0,669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0,896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2,09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2,39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11 340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13 546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10 500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8 930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7 860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7400-8000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2400-2600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2 700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2100-2400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   917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1 260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1 000</a:t>
                          </a:r>
                          <a:endParaRPr lang="sk-SK" sz="2000" baseline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Zástupný symbol obsahu 3"/>
              <p:cNvGraphicFramePr>
                <a:graphicFrameLocks noGrp="1"/>
              </p:cNvGraphicFramePr>
              <p:nvPr>
                <p:ph type="pic" idx="1"/>
                <p:extLst>
                  <p:ext uri="{D42A27DB-BD31-4B8C-83A1-F6EECF244321}">
                    <p14:modId xmlns:p14="http://schemas.microsoft.com/office/powerpoint/2010/main" val="1303688672"/>
                  </p:ext>
                </p:extLst>
              </p:nvPr>
            </p:nvGraphicFramePr>
            <p:xfrm>
              <a:off x="838200" y="1143000"/>
              <a:ext cx="4718362" cy="4722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2654"/>
                    <a:gridCol w="1252956"/>
                    <a:gridCol w="1382752"/>
                  </a:tblGrid>
                  <a:tr h="5448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Látka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167317" t="-1124" r="-110732" b="-7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62826" marR="62826" marT="0" marB="0" anchor="ctr">
                        <a:blipFill rotWithShape="1">
                          <a:blip r:embed="rId2"/>
                          <a:stretch>
                            <a:fillRect l="-241410" t="-1124" b="-798876"/>
                          </a:stretch>
                        </a:blipFill>
                      </a:tcPr>
                    </a:tc>
                  </a:tr>
                  <a:tr h="4178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Olovo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Ortuť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Striebro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Meď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Železo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Oceľ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Sklo okenné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Hliník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Porcelán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Ľad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Glycerol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Voda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0,129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0,139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0,235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0,383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0,450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0,46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0,669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0,896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1,087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2,09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2,39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4,18</a:t>
                          </a:r>
                          <a:endParaRPr lang="sk-SK" sz="11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11 340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13 546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10 500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8 930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7 860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7400-8000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2400-2600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2 700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2100-2400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   917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1 260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k-SK" sz="2000" baseline="0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  1 000</a:t>
                          </a:r>
                          <a:endParaRPr lang="sk-SK" sz="2000" baseline="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2826" marR="62826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652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4"/>
          <p:cNvSpPr>
            <a:spLocks noGrp="1"/>
          </p:cNvSpPr>
          <p:nvPr>
            <p:ph idx="1"/>
          </p:nvPr>
        </p:nvSpPr>
        <p:spPr>
          <a:xfrm>
            <a:off x="1331640" y="404664"/>
            <a:ext cx="7498080" cy="4800600"/>
          </a:xfrm>
        </p:spPr>
        <p:txBody>
          <a:bodyPr/>
          <a:lstStyle/>
          <a:p>
            <a:pPr algn="just"/>
            <a:r>
              <a:rPr lang="sk-SK" dirty="0" smtClean="0"/>
              <a:t>Výpočtom sme zistili, že 1 kg vody na ohriatie o 1°C príjme asi 32-krát väčšie teplo ako olovo a 30-krát väčšie teplo ako ortuť pri rovnakej hmotnosti a rovnakom zvýšení teploty.</a:t>
            </a:r>
          </a:p>
          <a:p>
            <a:pPr algn="just"/>
            <a:r>
              <a:rPr lang="sk-SK" dirty="0" smtClean="0"/>
              <a:t>Vďaka tomu je voda výhodná na použitie v ústrednom kúrení alebo na chladenie motora automobilu.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4343400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423</Words>
  <Application>Microsoft Office PowerPoint</Application>
  <PresentationFormat>Prezentácia na obrazovke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Slnovrat</vt:lpstr>
      <vt:lpstr>Merná tepelná kapacita látky</vt:lpstr>
      <vt:lpstr>Prezentácia programu PowerPoint</vt:lpstr>
      <vt:lpstr>Prezentácia programu PowerPoint</vt:lpstr>
      <vt:lpstr>Prezentácia programu PowerPoint</vt:lpstr>
      <vt:lpstr>Prezentácia programu PowerPoint</vt:lpstr>
      <vt:lpstr>Vypočítaj približne koľkokrát je väčšia merná tepelná kapacita vody ako olova či ortuti pri rovnakej hmotnosti a rovnakom zvýšení teploty.   Dú: doplňte tabuľku o hustotu látok. Čo ste si všimli?    </vt:lpstr>
      <vt:lpstr>Čim väčšia je hustota látky tým je merná tepelná kapacita c menšia (t.z. skôr sa zahreje a aj ochladí)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Merná tepelná kapacita látky</dc:title>
  <dc:creator>Ucitel</dc:creator>
  <cp:lastModifiedBy>Ucitel</cp:lastModifiedBy>
  <cp:revision>20</cp:revision>
  <cp:lastPrinted>2014-01-26T19:59:45Z</cp:lastPrinted>
  <dcterms:created xsi:type="dcterms:W3CDTF">2013-01-15T20:11:38Z</dcterms:created>
  <dcterms:modified xsi:type="dcterms:W3CDTF">2015-01-19T20:44:13Z</dcterms:modified>
</cp:coreProperties>
</file>