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F11FD3-4568-4263-B8F0-3D9F97B191B1}" type="datetimeFigureOut">
              <a:rPr lang="sk-SK" smtClean="0"/>
              <a:t>24.09.2018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7D2349-457C-425D-95CB-FE005195D20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KQxtm20Mz9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xi-rp04USn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Meranie teploty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09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4172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sk-SK" sz="2400" dirty="0"/>
              <a:t>Využitie bimetalického pásika – v </a:t>
            </a:r>
            <a:r>
              <a:rPr lang="sk-SK" sz="2400" dirty="0" smtClean="0"/>
              <a:t>teplomeroch, v </a:t>
            </a:r>
            <a:r>
              <a:rPr lang="sk-SK" sz="2400" dirty="0"/>
              <a:t>termostatoch</a:t>
            </a:r>
          </a:p>
          <a:p>
            <a:pPr marL="45720" indent="0" algn="just">
              <a:buNone/>
            </a:pPr>
            <a:r>
              <a:rPr lang="sk-SK" sz="2400" dirty="0"/>
              <a:t>V praxi musíme dávať pozor na rozťažnosť kovových častí:</a:t>
            </a:r>
          </a:p>
          <a:p>
            <a:pPr lvl="1" algn="just"/>
            <a:r>
              <a:rPr lang="sk-SK" sz="2400" dirty="0"/>
              <a:t> </a:t>
            </a:r>
            <a:r>
              <a:rPr lang="sk-SK" sz="2400"/>
              <a:t>pri </a:t>
            </a:r>
            <a:r>
              <a:rPr lang="sk-SK" sz="2400" smtClean="0"/>
              <a:t>stavbe </a:t>
            </a:r>
            <a:r>
              <a:rPr lang="sk-SK" sz="2400" dirty="0"/>
              <a:t>železníc, mostov</a:t>
            </a:r>
          </a:p>
          <a:p>
            <a:pPr lvl="1" algn="just"/>
            <a:r>
              <a:rPr lang="sk-SK" sz="2400" dirty="0"/>
              <a:t> a teplovodoch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04" y="3817952"/>
            <a:ext cx="3339244" cy="251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8444"/>
            <a:ext cx="3347864" cy="25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43000"/>
          </a:xfrm>
        </p:spPr>
        <p:txBody>
          <a:bodyPr/>
          <a:lstStyle/>
          <a:p>
            <a:pPr algn="l"/>
            <a:r>
              <a:rPr lang="sk-SK" sz="3600" dirty="0" smtClean="0"/>
              <a:t>Bimetalický teplomer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632848" cy="3762752"/>
          </a:xfrm>
        </p:spPr>
        <p:txBody>
          <a:bodyPr/>
          <a:lstStyle/>
          <a:p>
            <a:pPr algn="just"/>
            <a:r>
              <a:rPr lang="sk-SK" dirty="0" smtClean="0"/>
              <a:t>Pásik </a:t>
            </a:r>
            <a:r>
              <a:rPr lang="sk-SK" dirty="0" err="1" smtClean="0"/>
              <a:t>dvojkovu</a:t>
            </a:r>
            <a:r>
              <a:rPr lang="sk-SK" dirty="0" smtClean="0"/>
              <a:t> (bimetal) je v bimetalickom teplomery zvinutý do špirály tak, že kov, ktorý sa pri zahrievaní predlžuje viac, je na vypuklej strane závitu. Vonkajší koniec špirály je upevnený. Vnútorný koniec je spojený s otáčavou ručičkou. Pri zohrievaní sa špirála skrúca a tlačí na ručičku, pri ochladzovaní uvoľňuje. Stupnica býva tiež v stupňoch Celzia.</a:t>
            </a:r>
          </a:p>
          <a:p>
            <a:pPr algn="just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www.youtube.com/watch?v=KQxtm20Mz9M</a:t>
            </a:r>
            <a:endParaRPr lang="sk-SK" dirty="0" smtClean="0"/>
          </a:p>
          <a:p>
            <a:pPr algn="just"/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18302"/>
            <a:ext cx="2095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75464"/>
            <a:ext cx="2095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sk-SK" sz="3600" dirty="0" smtClean="0"/>
              <a:t>Meranie</a:t>
            </a:r>
            <a:r>
              <a:rPr lang="sk-SK" sz="3200" dirty="0" smtClean="0"/>
              <a:t> teploty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6976864" cy="2520280"/>
          </a:xfrm>
        </p:spPr>
        <p:txBody>
          <a:bodyPr/>
          <a:lstStyle/>
          <a:p>
            <a:r>
              <a:rPr lang="sk-SK" dirty="0" smtClean="0"/>
              <a:t>Je dôležité:</a:t>
            </a:r>
          </a:p>
          <a:p>
            <a:pPr lvl="2"/>
            <a:r>
              <a:rPr lang="sk-SK" dirty="0"/>
              <a:t>v</a:t>
            </a:r>
            <a:r>
              <a:rPr lang="sk-SK" dirty="0" smtClean="0"/>
              <a:t> meteorológií</a:t>
            </a:r>
          </a:p>
          <a:p>
            <a:pPr lvl="2"/>
            <a:r>
              <a:rPr lang="sk-SK" dirty="0"/>
              <a:t>v</a:t>
            </a:r>
            <a:r>
              <a:rPr lang="sk-SK" dirty="0" smtClean="0"/>
              <a:t>o vedeckých výskumoch</a:t>
            </a:r>
          </a:p>
          <a:p>
            <a:pPr lvl="2"/>
            <a:r>
              <a:rPr lang="sk-SK" dirty="0"/>
              <a:t>v</a:t>
            </a:r>
            <a:r>
              <a:rPr lang="sk-SK" dirty="0" smtClean="0"/>
              <a:t> medicíne</a:t>
            </a:r>
          </a:p>
          <a:p>
            <a:pPr lvl="2"/>
            <a:r>
              <a:rPr lang="sk-SK" dirty="0"/>
              <a:t>v</a:t>
            </a:r>
            <a:r>
              <a:rPr lang="sk-SK" dirty="0" smtClean="0"/>
              <a:t> priemysle (jadrové elektrárne, práca s horľavinami a pod.)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8" y="3356992"/>
            <a:ext cx="41243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84" y="3044300"/>
            <a:ext cx="4584551" cy="27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pPr algn="l"/>
            <a:r>
              <a:rPr lang="sk-SK" sz="3200" dirty="0" smtClean="0"/>
              <a:t>História teplomerov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6912768" cy="4194800"/>
          </a:xfrm>
        </p:spPr>
        <p:txBody>
          <a:bodyPr/>
          <a:lstStyle/>
          <a:p>
            <a:r>
              <a:rPr lang="sk-SK" dirty="0" err="1" smtClean="0"/>
              <a:t>Galileo</a:t>
            </a:r>
            <a:r>
              <a:rPr lang="sk-SK" dirty="0" smtClean="0"/>
              <a:t> </a:t>
            </a:r>
            <a:r>
              <a:rPr lang="sk-SK" dirty="0" err="1" smtClean="0"/>
              <a:t>Galilei</a:t>
            </a:r>
            <a:r>
              <a:rPr lang="sk-SK" dirty="0" smtClean="0"/>
              <a:t> ako prvý sa usiloval merať teplotu - </a:t>
            </a:r>
            <a:r>
              <a:rPr lang="sk-SK" dirty="0" err="1" smtClean="0"/>
              <a:t>termoskop</a:t>
            </a:r>
            <a:endParaRPr lang="sk-SK" dirty="0" smtClean="0"/>
          </a:p>
          <a:p>
            <a:r>
              <a:rPr lang="sk-SK" dirty="0" smtClean="0"/>
              <a:t>Prvý ortuťový teplomer zostrojil D. G. </a:t>
            </a:r>
            <a:r>
              <a:rPr lang="sk-SK" dirty="0" err="1" smtClean="0"/>
              <a:t>Fahrenheit</a:t>
            </a:r>
            <a:r>
              <a:rPr lang="sk-SK" dirty="0" smtClean="0"/>
              <a:t> v r. 1714 </a:t>
            </a:r>
          </a:p>
          <a:p>
            <a:r>
              <a:rPr lang="sk-SK" dirty="0" smtClean="0"/>
              <a:t>Našu stupnicu zaviedol švédsky fyzik A. </a:t>
            </a:r>
            <a:r>
              <a:rPr lang="sk-SK" dirty="0"/>
              <a:t>C</a:t>
            </a:r>
            <a:r>
              <a:rPr lang="sk-SK" dirty="0" smtClean="0"/>
              <a:t>elzius v roku 1742.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61" y="404664"/>
            <a:ext cx="15811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03" y="3506421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61" y="5949280"/>
            <a:ext cx="1057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55" y="3996655"/>
            <a:ext cx="17526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143000"/>
          </a:xfrm>
        </p:spPr>
        <p:txBody>
          <a:bodyPr/>
          <a:lstStyle/>
          <a:p>
            <a:pPr algn="l"/>
            <a:r>
              <a:rPr lang="sk-SK" sz="3600" dirty="0" smtClean="0"/>
              <a:t>Na akom princípe pracujú teplomery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5544616" cy="324036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Pokus: </a:t>
            </a: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www.youtube.com/watch?v=xi-rp04USnM</a:t>
            </a:r>
            <a:endParaRPr lang="sk-SK" dirty="0" smtClean="0"/>
          </a:p>
          <a:p>
            <a:pPr algn="just"/>
            <a:r>
              <a:rPr lang="sk-SK" b="1" dirty="0" smtClean="0">
                <a:solidFill>
                  <a:srgbClr val="C00000"/>
                </a:solidFill>
              </a:rPr>
              <a:t>Kvapaliny so zvyšovaním teploty zväčšujú svoj objem. Pri ochladzovaní sa ich objem znižuje</a:t>
            </a:r>
            <a:r>
              <a:rPr lang="sk-SK" dirty="0" smtClean="0"/>
              <a:t>.</a:t>
            </a:r>
          </a:p>
          <a:p>
            <a:pPr algn="just"/>
            <a:r>
              <a:rPr lang="sk-SK" dirty="0" smtClean="0"/>
              <a:t>Niektoré kvapaliny, ako napr. ortuť a lieh, sa pri </a:t>
            </a:r>
            <a:r>
              <a:rPr lang="sk-SK" b="1" dirty="0" smtClean="0">
                <a:solidFill>
                  <a:srgbClr val="FF0000"/>
                </a:solidFill>
              </a:rPr>
              <a:t>rovnakých zmenách teploty </a:t>
            </a:r>
            <a:r>
              <a:rPr lang="sk-SK" dirty="0" smtClean="0"/>
              <a:t>rozťahujú a sťahujú </a:t>
            </a:r>
            <a:r>
              <a:rPr lang="sk-SK" b="1" dirty="0" smtClean="0">
                <a:solidFill>
                  <a:srgbClr val="FF0000"/>
                </a:solidFill>
              </a:rPr>
              <a:t>o rovnaké objemy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1238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031064" cy="445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43000"/>
          </a:xfrm>
        </p:spPr>
        <p:txBody>
          <a:bodyPr/>
          <a:lstStyle/>
          <a:p>
            <a:pPr algn="l"/>
            <a:r>
              <a:rPr lang="sk-SK" sz="3600" dirty="0" smtClean="0"/>
              <a:t>Teplota ako fyzikálna veličina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043608" y="1412776"/>
            <a:ext cx="7704856" cy="4482832"/>
          </a:xfrm>
        </p:spPr>
        <p:txBody>
          <a:bodyPr>
            <a:normAutofit/>
          </a:bodyPr>
          <a:lstStyle/>
          <a:p>
            <a:pPr algn="just"/>
            <a:r>
              <a:rPr lang="sk-SK" sz="3200" dirty="0" smtClean="0">
                <a:solidFill>
                  <a:srgbClr val="C00000"/>
                </a:solidFill>
              </a:rPr>
              <a:t>Teplota je fyzikálna veličina označujeme ju malé t. Jednotkou teploty je stupeň Celzia.</a:t>
            </a:r>
          </a:p>
          <a:p>
            <a:pPr marL="45720" indent="0" algn="just">
              <a:buNone/>
            </a:pPr>
            <a:r>
              <a:rPr lang="sk-SK" sz="3200" dirty="0" smtClean="0">
                <a:solidFill>
                  <a:srgbClr val="C00000"/>
                </a:solidFill>
              </a:rPr>
              <a:t>		t = 52°C</a:t>
            </a:r>
            <a:endParaRPr lang="sk-S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68960"/>
            <a:ext cx="1349593" cy="33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4" y="404664"/>
            <a:ext cx="2933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12511" cy="792088"/>
          </a:xfrm>
        </p:spPr>
        <p:txBody>
          <a:bodyPr/>
          <a:lstStyle/>
          <a:p>
            <a:pPr algn="l"/>
            <a:r>
              <a:rPr lang="sk-SK" sz="3600" dirty="0" smtClean="0"/>
              <a:t>Druhy teplomerov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6400800" cy="4122792"/>
          </a:xfrm>
        </p:spPr>
        <p:txBody>
          <a:bodyPr/>
          <a:lstStyle/>
          <a:p>
            <a:pPr marL="45720" indent="0">
              <a:buNone/>
            </a:pPr>
            <a:r>
              <a:rPr lang="sk-SK" sz="1800" dirty="0" smtClean="0"/>
              <a:t>Podľa použitia</a:t>
            </a:r>
          </a:p>
          <a:p>
            <a:pPr lvl="1"/>
            <a:r>
              <a:rPr lang="sk-SK" sz="1600" dirty="0"/>
              <a:t>l</a:t>
            </a:r>
            <a:r>
              <a:rPr lang="sk-SK" sz="1600" dirty="0" smtClean="0"/>
              <a:t>aboratórny</a:t>
            </a:r>
          </a:p>
          <a:p>
            <a:pPr lvl="1"/>
            <a:r>
              <a:rPr lang="sk-SK" sz="1600" dirty="0"/>
              <a:t>l</a:t>
            </a:r>
            <a:r>
              <a:rPr lang="sk-SK" sz="1600" dirty="0" smtClean="0"/>
              <a:t>ekársky</a:t>
            </a:r>
          </a:p>
          <a:p>
            <a:pPr lvl="1"/>
            <a:r>
              <a:rPr lang="sk-SK" sz="1600" dirty="0"/>
              <a:t>v</a:t>
            </a:r>
            <a:r>
              <a:rPr lang="sk-SK" sz="1600" dirty="0" smtClean="0"/>
              <a:t>onkajší</a:t>
            </a:r>
          </a:p>
          <a:p>
            <a:pPr lvl="1"/>
            <a:r>
              <a:rPr lang="sk-SK" sz="1600" dirty="0"/>
              <a:t>i</a:t>
            </a:r>
            <a:r>
              <a:rPr lang="sk-SK" sz="1600" dirty="0" smtClean="0"/>
              <a:t>zbový</a:t>
            </a:r>
            <a:endParaRPr lang="sk-SK" sz="1600" dirty="0" smtClean="0"/>
          </a:p>
          <a:p>
            <a:pPr marL="45720" indent="0">
              <a:buNone/>
            </a:pPr>
            <a:r>
              <a:rPr lang="sk-SK" sz="1800" dirty="0" smtClean="0"/>
              <a:t>Podľa princípu merania</a:t>
            </a:r>
          </a:p>
          <a:p>
            <a:pPr lvl="1"/>
            <a:r>
              <a:rPr lang="sk-SK" sz="1600" dirty="0"/>
              <a:t>k</a:t>
            </a:r>
            <a:r>
              <a:rPr lang="sk-SK" sz="1600" dirty="0" smtClean="0"/>
              <a:t>vapalinový (ortuťový, liehový)</a:t>
            </a:r>
          </a:p>
          <a:p>
            <a:pPr lvl="1"/>
            <a:r>
              <a:rPr lang="sk-SK" sz="1600" dirty="0"/>
              <a:t>b</a:t>
            </a:r>
            <a:r>
              <a:rPr lang="sk-SK" sz="1600" dirty="0" smtClean="0"/>
              <a:t>imetalický</a:t>
            </a:r>
          </a:p>
          <a:p>
            <a:pPr lvl="1"/>
            <a:r>
              <a:rPr lang="sk-SK" sz="1600" dirty="0"/>
              <a:t>d</a:t>
            </a:r>
            <a:r>
              <a:rPr lang="sk-SK" sz="1600" dirty="0" smtClean="0"/>
              <a:t>igitálny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04" y="1196753"/>
            <a:ext cx="24600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8263"/>
            <a:ext cx="1730749" cy="173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11" y="4365104"/>
            <a:ext cx="1728193" cy="158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3"/>
            <a:ext cx="98101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88263"/>
            <a:ext cx="1639069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780" y="280194"/>
            <a:ext cx="6512511" cy="1143000"/>
          </a:xfrm>
        </p:spPr>
        <p:txBody>
          <a:bodyPr/>
          <a:lstStyle/>
          <a:p>
            <a:pPr algn="l"/>
            <a:r>
              <a:rPr lang="sk-SK" sz="3600" dirty="0" smtClean="0"/>
              <a:t>Zloženie teplomera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85192" y="1484783"/>
            <a:ext cx="6400800" cy="4896545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Vo vnútri skleneného obalu je nádobka s ortuťou (liehom) spojená s tenkou rúrkou, z ktorej je vyčerpaný vzduch. Rúrka je na konci zatavená. Pri istej teplote vypĺňa ortuť len nádobku. Ak nádobku s ortuťou zahrievame, objem ortuti sa zväčší a ortuť stúpa do rúrky. Po ochladení sa vracia späť do nádobky.</a:t>
            </a:r>
          </a:p>
          <a:p>
            <a:pPr algn="just"/>
            <a:r>
              <a:rPr lang="sk-SK" dirty="0" smtClean="0"/>
              <a:t>Pri tenkej rúrke je stupnica, aby sme mohli odčítať meranú teplotu. Všetky dieliky sú rovnaké. V našej krajine sa používa stupeň Celzia – Celziov stupeň.</a:t>
            </a:r>
          </a:p>
          <a:p>
            <a:pPr algn="just"/>
            <a:r>
              <a:rPr lang="sk-SK" dirty="0" smtClean="0"/>
              <a:t>0°C – teplota topiaceho sa ľadu</a:t>
            </a:r>
          </a:p>
          <a:p>
            <a:pPr algn="just"/>
            <a:r>
              <a:rPr lang="sk-SK" dirty="0" smtClean="0"/>
              <a:t>100°C – teplota vriacej vody.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51694"/>
            <a:ext cx="2127250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248472" cy="1143000"/>
          </a:xfrm>
        </p:spPr>
        <p:txBody>
          <a:bodyPr/>
          <a:lstStyle/>
          <a:p>
            <a:pPr algn="l"/>
            <a:r>
              <a:rPr lang="sk-SK" sz="3600" dirty="0" smtClean="0"/>
              <a:t>Meranie teploty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3960440" cy="496855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sk-SK" dirty="0" smtClean="0"/>
              <a:t>Skôr ako začneme merať teplotu si zistíme:</a:t>
            </a:r>
          </a:p>
          <a:p>
            <a:pPr algn="just"/>
            <a:r>
              <a:rPr lang="sk-SK" dirty="0" smtClean="0"/>
              <a:t>V akých jednotkách je zostrojená stupnica teplomera.</a:t>
            </a:r>
          </a:p>
          <a:p>
            <a:pPr algn="just"/>
            <a:r>
              <a:rPr lang="sk-SK" dirty="0" smtClean="0"/>
              <a:t>Aký teplotný rozdiel zodpovedá najmenšiemu dieliku stupnice (na obr. 8 v knihe – 1 dielik = 1°C)</a:t>
            </a:r>
          </a:p>
          <a:p>
            <a:pPr algn="just"/>
            <a:r>
              <a:rPr lang="sk-SK" dirty="0" smtClean="0"/>
              <a:t>Aký je merací rozsah stupnice. Akú najmenšiu a akú najväčšiu teplotu môžem daným teplomerom odmerať. (na obr. 8 v knihe od -10°C do 100°C.)</a:t>
            </a:r>
          </a:p>
          <a:p>
            <a:pPr algn="just"/>
            <a:r>
              <a:rPr lang="sk-SK" dirty="0" smtClean="0"/>
              <a:t>Na stupnicu sa pozeráme vždy kolmo.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29542" y="475396"/>
            <a:ext cx="443494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k-SK" sz="3400" dirty="0" smtClean="0"/>
              <a:t>Lekársky teplomer</a:t>
            </a:r>
            <a:endParaRPr lang="sk-SK" sz="3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97" y="3933056"/>
            <a:ext cx="3810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910811" y="1473123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sk-SK" dirty="0" smtClean="0"/>
              <a:t>Stupnica má rozsah od 34,5 °C do 42°C.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sk-SK" dirty="0" smtClean="0"/>
              <a:t>1 dielik = 0,1°C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sk-SK" dirty="0" smtClean="0"/>
              <a:t>Po odmeraní teploty tela ortuť neklesne nakoľko nad nádobkou je zúžené miesto a pri ochladení ortuť zmenšuje svoj objem (klesá do nádobky), no v zúženom mieste sa pretrhne a späť ju dostaneme len prudkým zatrasením.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67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sz="2800" dirty="0" smtClean="0"/>
              <a:t>Zmena dĺžky kovových týči pri zahrievaní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208912" cy="4698856"/>
          </a:xfrm>
        </p:spPr>
        <p:txBody>
          <a:bodyPr/>
          <a:lstStyle/>
          <a:p>
            <a:pPr algn="just"/>
            <a:r>
              <a:rPr lang="sk-SK" dirty="0" smtClean="0"/>
              <a:t>Pri zahrievaní kovových tyčí z rôznych materiálov tyče zväčšia svoju dĺžku rôzne. (pokus s </a:t>
            </a:r>
            <a:r>
              <a:rPr lang="sk-SK" dirty="0" err="1" smtClean="0"/>
              <a:t>dilatometrom</a:t>
            </a:r>
            <a:r>
              <a:rPr lang="sk-SK" dirty="0" smtClean="0"/>
              <a:t>).</a:t>
            </a:r>
          </a:p>
          <a:p>
            <a:pPr algn="just"/>
            <a:r>
              <a:rPr lang="sk-SK" dirty="0" smtClean="0"/>
              <a:t>Spojením takých tyčí do </a:t>
            </a:r>
            <a:r>
              <a:rPr lang="sk-SK" dirty="0" err="1" smtClean="0"/>
              <a:t>dvojkovového</a:t>
            </a:r>
            <a:r>
              <a:rPr lang="sk-SK" dirty="0" smtClean="0"/>
              <a:t> pásika dostaneme bimetalický pásik, ktorý sa pri zahrievaní stáča (nakoľko sa jeden kov predlžuje viac a druhý menej).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4" y="3212976"/>
            <a:ext cx="3799168" cy="2621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0582"/>
            <a:ext cx="4161778" cy="1705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27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528</Words>
  <Application>Microsoft Office PowerPoint</Application>
  <PresentationFormat>Prezentácia na obrazovke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Aerodynamika</vt:lpstr>
      <vt:lpstr>Meranie teploty</vt:lpstr>
      <vt:lpstr>Meranie teploty</vt:lpstr>
      <vt:lpstr>História teplomerov</vt:lpstr>
      <vt:lpstr>Na akom princípe pracujú teplomery</vt:lpstr>
      <vt:lpstr>Teplota ako fyzikálna veličina</vt:lpstr>
      <vt:lpstr>Druhy teplomerov</vt:lpstr>
      <vt:lpstr>Zloženie teplomera</vt:lpstr>
      <vt:lpstr>Meranie teploty</vt:lpstr>
      <vt:lpstr>Zmena dĺžky kovových týči pri zahrievaní</vt:lpstr>
      <vt:lpstr>Prezentácia programu PowerPoint</vt:lpstr>
      <vt:lpstr>Bimetalický teplomer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Meranie teploty</dc:title>
  <dc:creator>Ucitel</dc:creator>
  <cp:lastModifiedBy>User</cp:lastModifiedBy>
  <cp:revision>24</cp:revision>
  <dcterms:created xsi:type="dcterms:W3CDTF">2012-09-24T18:38:20Z</dcterms:created>
  <dcterms:modified xsi:type="dcterms:W3CDTF">2018-09-24T11:39:47Z</dcterms:modified>
</cp:coreProperties>
</file>