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9" r:id="rId4"/>
    <p:sldId id="258" r:id="rId5"/>
    <p:sldId id="260" r:id="rId6"/>
    <p:sldId id="261" r:id="rId7"/>
    <p:sldId id="263" r:id="rId8"/>
    <p:sldId id="264" r:id="rId9"/>
    <p:sldId id="265" r:id="rId10"/>
    <p:sldId id="267" r:id="rId11"/>
    <p:sldId id="268" r:id="rId12"/>
    <p:sldId id="266" r:id="rId13"/>
    <p:sldId id="269" r:id="rId14"/>
    <p:sldId id="270" r:id="rId15"/>
    <p:sldId id="271" r:id="rId16"/>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86" autoAdjust="0"/>
    <p:restoredTop sz="94660"/>
  </p:normalViewPr>
  <p:slideViewPr>
    <p:cSldViewPr>
      <p:cViewPr>
        <p:scale>
          <a:sx n="100" d="100"/>
          <a:sy n="100" d="100"/>
        </p:scale>
        <p:origin x="-1104" y="442"/>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861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sk-SK"/>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sk-SK"/>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sk-SK" smtClean="0"/>
              <a:t>Click to edit Master text styles</a:t>
            </a:r>
          </a:p>
          <a:p>
            <a:pPr lvl="1"/>
            <a:r>
              <a:rPr lang="ru-RU" altLang="sk-SK" smtClean="0"/>
              <a:t>Second level</a:t>
            </a:r>
          </a:p>
          <a:p>
            <a:pPr lvl="2"/>
            <a:r>
              <a:rPr lang="ru-RU" altLang="sk-SK" smtClean="0"/>
              <a:t>Third level</a:t>
            </a:r>
          </a:p>
          <a:p>
            <a:pPr lvl="3"/>
            <a:r>
              <a:rPr lang="ru-RU" altLang="sk-SK" smtClean="0"/>
              <a:t>Fourth level</a:t>
            </a:r>
          </a:p>
          <a:p>
            <a:pPr lvl="4"/>
            <a:r>
              <a:rPr lang="ru-RU" altLang="sk-SK"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sk-SK"/>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2417C2A1-C6C8-4887-80DE-54EFEA7F2825}" type="slidenum">
              <a:rPr lang="ru-RU" altLang="sk-SK"/>
              <a:pPr/>
              <a:t>‹#›</a:t>
            </a:fld>
            <a:endParaRPr lang="ru-RU" altLang="sk-SK"/>
          </a:p>
        </p:txBody>
      </p:sp>
    </p:spTree>
    <p:extLst>
      <p:ext uri="{BB962C8B-B14F-4D97-AF65-F5344CB8AC3E}">
        <p14:creationId xmlns:p14="http://schemas.microsoft.com/office/powerpoint/2010/main" val="34262212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50825" y="2541588"/>
            <a:ext cx="5903913" cy="1109662"/>
          </a:xfrm>
          <a:effectLst>
            <a:outerShdw dist="17961" dir="2700000" algn="ctr" rotWithShape="0">
              <a:schemeClr val="bg2"/>
            </a:outerShdw>
          </a:effectLst>
        </p:spPr>
        <p:txBody>
          <a:bodyPr/>
          <a:lstStyle>
            <a:lvl1pPr algn="l">
              <a:defRPr sz="3200"/>
            </a:lvl1pPr>
          </a:lstStyle>
          <a:p>
            <a:pPr lvl="0"/>
            <a:r>
              <a:rPr lang="sk-SK" altLang="sk-SK" noProof="0" smtClean="0"/>
              <a:t>Upravte štýly predlohy textu</a:t>
            </a:r>
            <a:endParaRPr lang="ru-RU" altLang="sk-SK" noProof="0" smtClean="0"/>
          </a:p>
        </p:txBody>
      </p:sp>
      <p:sp>
        <p:nvSpPr>
          <p:cNvPr id="5123" name="Rectangle 3"/>
          <p:cNvSpPr>
            <a:spLocks noGrp="1" noChangeArrowheads="1"/>
          </p:cNvSpPr>
          <p:nvPr>
            <p:ph type="subTitle" idx="1"/>
          </p:nvPr>
        </p:nvSpPr>
        <p:spPr>
          <a:xfrm>
            <a:off x="250825" y="3429000"/>
            <a:ext cx="5903913" cy="696913"/>
          </a:xfrm>
          <a:effectLst>
            <a:outerShdw dist="17961" dir="2700000" algn="ctr" rotWithShape="0">
              <a:schemeClr val="bg2"/>
            </a:outerShdw>
          </a:effectLst>
        </p:spPr>
        <p:txBody>
          <a:bodyPr/>
          <a:lstStyle>
            <a:lvl1pPr marL="0" indent="0">
              <a:buFontTx/>
              <a:buNone/>
              <a:defRPr sz="2400" b="1"/>
            </a:lvl1pPr>
          </a:lstStyle>
          <a:p>
            <a:pPr lvl="0"/>
            <a:r>
              <a:rPr lang="sk-SK" altLang="sk-SK" noProof="0" smtClean="0"/>
              <a:t>Upravte štýl predlohy podnadpisov</a:t>
            </a:r>
            <a:endParaRPr lang="ru-RU" altLang="sk-SK"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extLst>
      <p:ext uri="{BB962C8B-B14F-4D97-AF65-F5344CB8AC3E}">
        <p14:creationId xmlns:p14="http://schemas.microsoft.com/office/powerpoint/2010/main" val="120289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497638" y="41275"/>
            <a:ext cx="1962150" cy="5978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611188" y="41275"/>
            <a:ext cx="5734050" cy="5978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extLst>
      <p:ext uri="{BB962C8B-B14F-4D97-AF65-F5344CB8AC3E}">
        <p14:creationId xmlns:p14="http://schemas.microsoft.com/office/powerpoint/2010/main" val="2190463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extLst>
      <p:ext uri="{BB962C8B-B14F-4D97-AF65-F5344CB8AC3E}">
        <p14:creationId xmlns:p14="http://schemas.microsoft.com/office/powerpoint/2010/main" val="421516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Tree>
    <p:extLst>
      <p:ext uri="{BB962C8B-B14F-4D97-AF65-F5344CB8AC3E}">
        <p14:creationId xmlns:p14="http://schemas.microsoft.com/office/powerpoint/2010/main" val="3783906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611188" y="1341438"/>
            <a:ext cx="38481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11688" y="1341438"/>
            <a:ext cx="3848100" cy="46783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extLst>
      <p:ext uri="{BB962C8B-B14F-4D97-AF65-F5344CB8AC3E}">
        <p14:creationId xmlns:p14="http://schemas.microsoft.com/office/powerpoint/2010/main" val="4038000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Tree>
    <p:extLst>
      <p:ext uri="{BB962C8B-B14F-4D97-AF65-F5344CB8AC3E}">
        <p14:creationId xmlns:p14="http://schemas.microsoft.com/office/powerpoint/2010/main" val="165983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Tree>
    <p:extLst>
      <p:ext uri="{BB962C8B-B14F-4D97-AF65-F5344CB8AC3E}">
        <p14:creationId xmlns:p14="http://schemas.microsoft.com/office/powerpoint/2010/main" val="1695067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996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40661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Tree>
    <p:extLst>
      <p:ext uri="{BB962C8B-B14F-4D97-AF65-F5344CB8AC3E}">
        <p14:creationId xmlns:p14="http://schemas.microsoft.com/office/powerpoint/2010/main" val="313081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27088" y="41275"/>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k-SK" altLang="sk-SK" smtClean="0"/>
              <a:t>Upravte štýly predlohy textu</a:t>
            </a:r>
            <a:endParaRPr lang="ru-RU" altLang="sk-SK" smtClean="0"/>
          </a:p>
        </p:txBody>
      </p:sp>
      <p:sp>
        <p:nvSpPr>
          <p:cNvPr id="1027" name="Rectangle 3"/>
          <p:cNvSpPr>
            <a:spLocks noGrp="1" noChangeArrowheads="1"/>
          </p:cNvSpPr>
          <p:nvPr>
            <p:ph type="body" idx="1"/>
          </p:nvPr>
        </p:nvSpPr>
        <p:spPr bwMode="auto">
          <a:xfrm>
            <a:off x="611188" y="1341438"/>
            <a:ext cx="7848600" cy="467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k-SK" altLang="sk-SK" smtClean="0"/>
              <a:t>Upravte štýl predlohy textu.</a:t>
            </a:r>
          </a:p>
          <a:p>
            <a:pPr lvl="1"/>
            <a:r>
              <a:rPr lang="sk-SK" altLang="sk-SK" smtClean="0"/>
              <a:t>Druhá úroveň</a:t>
            </a:r>
          </a:p>
          <a:p>
            <a:pPr lvl="2"/>
            <a:r>
              <a:rPr lang="sk-SK" altLang="sk-SK" smtClean="0"/>
              <a:t>Tretia úroveň</a:t>
            </a:r>
          </a:p>
          <a:p>
            <a:pPr lvl="3"/>
            <a:r>
              <a:rPr lang="sk-SK" altLang="sk-SK" smtClean="0"/>
              <a:t>Štvrtá úroveň</a:t>
            </a:r>
          </a:p>
          <a:p>
            <a:pPr lvl="4"/>
            <a:r>
              <a:rPr lang="sk-SK" altLang="sk-SK" smtClean="0"/>
              <a:t>Piata úroveň</a:t>
            </a:r>
            <a:endParaRPr lang="ru-RU" altLang="sk-SK"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rtl="0" eaLnBrk="1" fontAlgn="base" hangingPunct="1">
        <a:spcBef>
          <a:spcPct val="0"/>
        </a:spcBef>
        <a:spcAft>
          <a:spcPct val="0"/>
        </a:spcAft>
        <a:defRPr sz="3600" b="1">
          <a:solidFill>
            <a:srgbClr val="080808"/>
          </a:solidFill>
          <a:latin typeface="+mj-lt"/>
          <a:ea typeface="+mj-ea"/>
          <a:cs typeface="+mj-cs"/>
        </a:defRPr>
      </a:lvl1pPr>
      <a:lvl2pPr algn="r" rtl="0" eaLnBrk="1" fontAlgn="base" hangingPunct="1">
        <a:spcBef>
          <a:spcPct val="0"/>
        </a:spcBef>
        <a:spcAft>
          <a:spcPct val="0"/>
        </a:spcAft>
        <a:defRPr sz="3600" b="1">
          <a:solidFill>
            <a:srgbClr val="080808"/>
          </a:solidFill>
          <a:latin typeface="Arial" charset="0"/>
        </a:defRPr>
      </a:lvl2pPr>
      <a:lvl3pPr algn="r" rtl="0" eaLnBrk="1" fontAlgn="base" hangingPunct="1">
        <a:spcBef>
          <a:spcPct val="0"/>
        </a:spcBef>
        <a:spcAft>
          <a:spcPct val="0"/>
        </a:spcAft>
        <a:defRPr sz="3600" b="1">
          <a:solidFill>
            <a:srgbClr val="080808"/>
          </a:solidFill>
          <a:latin typeface="Arial" charset="0"/>
        </a:defRPr>
      </a:lvl3pPr>
      <a:lvl4pPr algn="r" rtl="0" eaLnBrk="1" fontAlgn="base" hangingPunct="1">
        <a:spcBef>
          <a:spcPct val="0"/>
        </a:spcBef>
        <a:spcAft>
          <a:spcPct val="0"/>
        </a:spcAft>
        <a:defRPr sz="3600" b="1">
          <a:solidFill>
            <a:srgbClr val="080808"/>
          </a:solidFill>
          <a:latin typeface="Arial" charset="0"/>
        </a:defRPr>
      </a:lvl4pPr>
      <a:lvl5pPr algn="r" rtl="0" eaLnBrk="1" fontAlgn="base" hangingPunct="1">
        <a:spcBef>
          <a:spcPct val="0"/>
        </a:spcBef>
        <a:spcAft>
          <a:spcPct val="0"/>
        </a:spcAft>
        <a:defRPr sz="3600" b="1">
          <a:solidFill>
            <a:srgbClr val="080808"/>
          </a:solidFill>
          <a:latin typeface="Arial" charset="0"/>
        </a:defRPr>
      </a:lvl5pPr>
      <a:lvl6pPr marL="457200" algn="r" rtl="0" eaLnBrk="1" fontAlgn="base" hangingPunct="1">
        <a:spcBef>
          <a:spcPct val="0"/>
        </a:spcBef>
        <a:spcAft>
          <a:spcPct val="0"/>
        </a:spcAft>
        <a:defRPr sz="3600" b="1">
          <a:solidFill>
            <a:srgbClr val="080808"/>
          </a:solidFill>
          <a:latin typeface="Arial" charset="0"/>
        </a:defRPr>
      </a:lvl6pPr>
      <a:lvl7pPr marL="914400" algn="r" rtl="0" eaLnBrk="1" fontAlgn="base" hangingPunct="1">
        <a:spcBef>
          <a:spcPct val="0"/>
        </a:spcBef>
        <a:spcAft>
          <a:spcPct val="0"/>
        </a:spcAft>
        <a:defRPr sz="3600" b="1">
          <a:solidFill>
            <a:srgbClr val="080808"/>
          </a:solidFill>
          <a:latin typeface="Arial" charset="0"/>
        </a:defRPr>
      </a:lvl7pPr>
      <a:lvl8pPr marL="1371600" algn="r" rtl="0" eaLnBrk="1" fontAlgn="base" hangingPunct="1">
        <a:spcBef>
          <a:spcPct val="0"/>
        </a:spcBef>
        <a:spcAft>
          <a:spcPct val="0"/>
        </a:spcAft>
        <a:defRPr sz="3600" b="1">
          <a:solidFill>
            <a:srgbClr val="080808"/>
          </a:solidFill>
          <a:latin typeface="Arial" charset="0"/>
        </a:defRPr>
      </a:lvl8pPr>
      <a:lvl9pPr marL="1828800" algn="r" rtl="0" eaLnBrk="1" fontAlgn="base" hangingPunct="1">
        <a:spcBef>
          <a:spcPct val="0"/>
        </a:spcBef>
        <a:spcAft>
          <a:spcPct val="0"/>
        </a:spcAft>
        <a:defRPr sz="3600" b="1">
          <a:solidFill>
            <a:srgbClr val="080808"/>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07504" y="2996952"/>
            <a:ext cx="5256583" cy="720725"/>
          </a:xfrm>
        </p:spPr>
        <p:txBody>
          <a:bodyPr/>
          <a:lstStyle/>
          <a:p>
            <a:r>
              <a:rPr lang="en-US" altLang="sk-SK" sz="3000" dirty="0" smtClean="0">
                <a:solidFill>
                  <a:schemeClr val="bg1"/>
                </a:solidFill>
                <a:latin typeface="Tahoma" pitchFamily="34" charset="0"/>
              </a:rPr>
              <a:t>Memory of Europe: Historical intersections and their</a:t>
            </a:r>
            <a:r>
              <a:rPr lang="sk-SK" altLang="sk-SK" sz="3000" dirty="0" smtClean="0">
                <a:solidFill>
                  <a:schemeClr val="bg1"/>
                </a:solidFill>
                <a:latin typeface="Tahoma" pitchFamily="34" charset="0"/>
              </a:rPr>
              <a:t> </a:t>
            </a:r>
            <a:r>
              <a:rPr lang="en-US" altLang="sk-SK" sz="3000" dirty="0" smtClean="0">
                <a:solidFill>
                  <a:schemeClr val="bg1"/>
                </a:solidFill>
                <a:latin typeface="Tahoma" pitchFamily="34" charset="0"/>
              </a:rPr>
              <a:t>message for the contemporary generation</a:t>
            </a:r>
            <a:endParaRPr lang="en-US" altLang="sk-SK" sz="3000" dirty="0">
              <a:solidFill>
                <a:schemeClr val="bg1"/>
              </a:solidFill>
              <a:latin typeface="Tahoma" pitchFamily="34" charset="0"/>
            </a:endParaRPr>
          </a:p>
        </p:txBody>
      </p:sp>
      <p:sp>
        <p:nvSpPr>
          <p:cNvPr id="34829" name="Rectangle 13"/>
          <p:cNvSpPr>
            <a:spLocks noGrp="1" noChangeArrowheads="1"/>
          </p:cNvSpPr>
          <p:nvPr>
            <p:ph type="subTitle" idx="1"/>
          </p:nvPr>
        </p:nvSpPr>
        <p:spPr>
          <a:xfrm>
            <a:off x="251520" y="5013176"/>
            <a:ext cx="2590800" cy="647700"/>
          </a:xfrm>
        </p:spPr>
        <p:txBody>
          <a:bodyPr/>
          <a:lstStyle/>
          <a:p>
            <a:r>
              <a:rPr lang="sk-SK" altLang="sk-SK" dirty="0" smtClean="0">
                <a:solidFill>
                  <a:schemeClr val="bg1"/>
                </a:solidFill>
              </a:rPr>
              <a:t>PaedDr. Eva </a:t>
            </a:r>
            <a:r>
              <a:rPr lang="sk-SK" altLang="sk-SK" dirty="0" err="1" smtClean="0">
                <a:solidFill>
                  <a:schemeClr val="bg1"/>
                </a:solidFill>
              </a:rPr>
              <a:t>Szanyiová</a:t>
            </a:r>
            <a:endParaRPr lang="uk-UA" altLang="sk-SK" dirty="0">
              <a:solidFill>
                <a:schemeClr val="bg1"/>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124" y="6059781"/>
            <a:ext cx="2812876" cy="803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5688631" cy="723900"/>
          </a:xfrm>
        </p:spPr>
        <p:txBody>
          <a:bodyPr/>
          <a:lstStyle/>
          <a:p>
            <a:pPr marL="0" indent="0">
              <a:lnSpc>
                <a:spcPct val="90000"/>
              </a:lnSpc>
            </a:pPr>
            <a:r>
              <a:rPr lang="sk-SK" sz="2800" dirty="0" err="1" smtClean="0"/>
              <a:t>Description</a:t>
            </a:r>
            <a:r>
              <a:rPr lang="sk-SK" sz="2800" dirty="0" smtClean="0"/>
              <a:t> </a:t>
            </a:r>
            <a:r>
              <a:rPr lang="sk-SK" sz="2800" dirty="0" err="1" smtClean="0"/>
              <a:t>of</a:t>
            </a:r>
            <a:r>
              <a:rPr lang="sk-SK" sz="2800" dirty="0" smtClean="0"/>
              <a:t> </a:t>
            </a:r>
            <a:r>
              <a:rPr lang="sk-SK" sz="2800" dirty="0" err="1" smtClean="0"/>
              <a:t>the</a:t>
            </a:r>
            <a:r>
              <a:rPr lang="sk-SK" sz="2800" dirty="0" smtClean="0"/>
              <a:t> </a:t>
            </a:r>
            <a:r>
              <a:rPr lang="sk-SK" sz="2800" dirty="0" err="1" smtClean="0"/>
              <a:t>activity</a:t>
            </a:r>
            <a:r>
              <a:rPr lang="sk-SK" sz="2800" dirty="0" smtClean="0"/>
              <a:t>: </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marL="0" indent="0">
              <a:lnSpc>
                <a:spcPct val="90000"/>
              </a:lnSpc>
              <a:buNone/>
            </a:pPr>
            <a:r>
              <a:rPr lang="en-US" sz="2400" dirty="0" smtClean="0"/>
              <a:t>Contemporary witnesses and monuments of WWII </a:t>
            </a:r>
            <a:r>
              <a:rPr lang="sk-SK" sz="2400" dirty="0" smtClean="0"/>
              <a:t>- </a:t>
            </a:r>
            <a:r>
              <a:rPr lang="en-US" sz="2400" dirty="0" smtClean="0"/>
              <a:t>ice breaking activities to make students more comfortable about working in teams with new student</a:t>
            </a:r>
            <a:r>
              <a:rPr lang="sk-SK" sz="2400" dirty="0" smtClean="0"/>
              <a:t> (</a:t>
            </a:r>
            <a:r>
              <a:rPr lang="en-US" sz="2400" dirty="0" smtClean="0"/>
              <a:t>teachers of the host country</a:t>
            </a:r>
            <a:r>
              <a:rPr lang="sk-SK" sz="2400" dirty="0" smtClean="0"/>
              <a:t>)</a:t>
            </a:r>
          </a:p>
          <a:p>
            <a:pPr marL="0" indent="0">
              <a:lnSpc>
                <a:spcPct val="90000"/>
              </a:lnSpc>
              <a:buNone/>
            </a:pPr>
            <a:r>
              <a:rPr lang="sk-SK" sz="2400" dirty="0" smtClean="0"/>
              <a:t>- </a:t>
            </a:r>
            <a:r>
              <a:rPr lang="en-US" sz="2400" dirty="0" smtClean="0"/>
              <a:t>presentations of each school, city and country the partners are from</a:t>
            </a:r>
            <a:r>
              <a:rPr lang="sk-SK" sz="2400" dirty="0" smtClean="0"/>
              <a:t> (</a:t>
            </a:r>
            <a:r>
              <a:rPr lang="en-US" sz="2400" dirty="0" smtClean="0"/>
              <a:t>PowerPoint presentation or a video</a:t>
            </a:r>
            <a:r>
              <a:rPr lang="sk-SK" sz="2400" dirty="0" smtClean="0"/>
              <a:t>)</a:t>
            </a:r>
          </a:p>
          <a:p>
            <a:pPr>
              <a:lnSpc>
                <a:spcPct val="90000"/>
              </a:lnSpc>
              <a:buFontTx/>
              <a:buChar char="-"/>
            </a:pPr>
            <a:r>
              <a:rPr lang="en-US" sz="2400" dirty="0" smtClean="0"/>
              <a:t>a questionnaire which will be evaluated during LTTA C1</a:t>
            </a:r>
            <a:r>
              <a:rPr lang="sk-SK" sz="2400" dirty="0" smtClean="0"/>
              <a:t>- </a:t>
            </a:r>
            <a:r>
              <a:rPr lang="en-US" sz="2400" dirty="0" smtClean="0"/>
              <a:t>to gather some information about students´ awareness of the causes, events during the WWII and its consequences</a:t>
            </a:r>
            <a:endParaRPr lang="sk-SK" sz="2400" dirty="0" smtClean="0"/>
          </a:p>
          <a:p>
            <a:pPr>
              <a:lnSpc>
                <a:spcPct val="90000"/>
              </a:lnSpc>
              <a:buFontTx/>
              <a:buChar char="-"/>
            </a:pPr>
            <a:r>
              <a:rPr lang="en-US" sz="2400" dirty="0" smtClean="0"/>
              <a:t>a project logo competition</a:t>
            </a:r>
            <a:r>
              <a:rPr lang="sk-SK" sz="2400" dirty="0" smtClean="0"/>
              <a:t> - t</a:t>
            </a:r>
            <a:r>
              <a:rPr lang="en-US" sz="2400" dirty="0" smtClean="0"/>
              <a:t>his logo will be used throughout all the on-going project activities.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34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1944216" cy="723900"/>
          </a:xfrm>
        </p:spPr>
        <p:txBody>
          <a:bodyPr/>
          <a:lstStyle/>
          <a:p>
            <a:pPr marL="0" indent="0">
              <a:lnSpc>
                <a:spcPct val="90000"/>
              </a:lnSpc>
            </a:pPr>
            <a:r>
              <a:rPr lang="sk-SK" altLang="sk-SK" sz="2800" dirty="0" err="1" smtClean="0">
                <a:latin typeface="Verdana" pitchFamily="34" charset="0"/>
                <a:ea typeface="굴림" charset="-127"/>
              </a:rPr>
              <a:t>October</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a:lnSpc>
                <a:spcPct val="90000"/>
              </a:lnSpc>
              <a:buFontTx/>
              <a:buChar char="-"/>
            </a:pPr>
            <a:r>
              <a:rPr lang="sk-SK" sz="2400" dirty="0" smtClean="0"/>
              <a:t>i</a:t>
            </a:r>
            <a:r>
              <a:rPr lang="en-US" sz="2400" dirty="0" err="1" smtClean="0"/>
              <a:t>nterview</a:t>
            </a:r>
            <a:r>
              <a:rPr lang="sk-SK" sz="2400" dirty="0" smtClean="0"/>
              <a:t>s </a:t>
            </a:r>
            <a:r>
              <a:rPr lang="sk-SK" sz="2400" dirty="0" err="1" smtClean="0"/>
              <a:t>of</a:t>
            </a:r>
            <a:r>
              <a:rPr lang="en-US" sz="2400" dirty="0" smtClean="0"/>
              <a:t> contemporary witness</a:t>
            </a:r>
            <a:r>
              <a:rPr lang="sk-SK" sz="2400" dirty="0" smtClean="0"/>
              <a:t>es</a:t>
            </a:r>
            <a:r>
              <a:rPr lang="en-US" sz="2400" dirty="0" smtClean="0"/>
              <a:t> of WWII who will talk about their personal experience with the war and how it affected their lives and lives of their loved ones but also the country itself ( political, economic, social situation). </a:t>
            </a:r>
            <a:endParaRPr lang="sk-SK" sz="2400" dirty="0" smtClean="0"/>
          </a:p>
          <a:p>
            <a:pPr>
              <a:lnSpc>
                <a:spcPct val="90000"/>
              </a:lnSpc>
              <a:buFontTx/>
              <a:buChar char="-"/>
            </a:pPr>
            <a:r>
              <a:rPr lang="en-US" sz="2400" dirty="0" smtClean="0"/>
              <a:t>visiting </a:t>
            </a:r>
            <a:r>
              <a:rPr lang="sk-SK" sz="2400" dirty="0" err="1" smtClean="0"/>
              <a:t>of</a:t>
            </a:r>
            <a:r>
              <a:rPr lang="sk-SK" sz="2400" dirty="0" smtClean="0"/>
              <a:t> </a:t>
            </a:r>
            <a:r>
              <a:rPr lang="sk-SK" sz="2400" dirty="0" err="1" smtClean="0"/>
              <a:t>the</a:t>
            </a:r>
            <a:r>
              <a:rPr lang="sk-SK" sz="2400" dirty="0" smtClean="0"/>
              <a:t> </a:t>
            </a:r>
            <a:r>
              <a:rPr lang="en-US" sz="2400" dirty="0" smtClean="0"/>
              <a:t>monuments of WWII – </a:t>
            </a:r>
            <a:r>
              <a:rPr lang="en-US" sz="2400" dirty="0" err="1" smtClean="0"/>
              <a:t>Údolie</a:t>
            </a:r>
            <a:r>
              <a:rPr lang="en-US" sz="2400" dirty="0" smtClean="0"/>
              <a:t> </a:t>
            </a:r>
            <a:r>
              <a:rPr lang="en-US" sz="2400" dirty="0" err="1" smtClean="0"/>
              <a:t>smrti</a:t>
            </a:r>
            <a:r>
              <a:rPr lang="en-US" sz="2400" dirty="0" smtClean="0"/>
              <a:t>/</a:t>
            </a:r>
            <a:r>
              <a:rPr lang="en-US" sz="2400" dirty="0" err="1" smtClean="0"/>
              <a:t>Banská</a:t>
            </a:r>
            <a:r>
              <a:rPr lang="en-US" sz="2400" dirty="0" smtClean="0"/>
              <a:t> </a:t>
            </a:r>
            <a:r>
              <a:rPr lang="en-US" sz="2400" dirty="0" err="1" smtClean="0"/>
              <a:t>Bystrica</a:t>
            </a:r>
            <a:r>
              <a:rPr lang="en-US" sz="2400" dirty="0" smtClean="0"/>
              <a:t> museum of WWII</a:t>
            </a:r>
            <a:endParaRPr lang="sk-SK" sz="2400" dirty="0" smtClean="0"/>
          </a:p>
          <a:p>
            <a:pPr>
              <a:lnSpc>
                <a:spcPct val="90000"/>
              </a:lnSpc>
              <a:buFontTx/>
              <a:buChar char="-"/>
            </a:pPr>
            <a:r>
              <a:rPr lang="en-US" sz="2400" dirty="0" smtClean="0"/>
              <a:t>worksheets for students to complete during the visit to the museums</a:t>
            </a:r>
            <a:r>
              <a:rPr lang="sk-SK" sz="2400" dirty="0" smtClean="0"/>
              <a:t> (Slovak </a:t>
            </a:r>
            <a:r>
              <a:rPr lang="sk-SK" sz="2400" dirty="0" err="1" smtClean="0"/>
              <a:t>teachers</a:t>
            </a:r>
            <a:r>
              <a:rPr lang="sk-SK" sz="2400" dirty="0" smtClean="0"/>
              <a:t>)</a:t>
            </a:r>
            <a:r>
              <a:rPr lang="en-US" sz="2400" dirty="0" smtClean="0"/>
              <a:t>. </a:t>
            </a:r>
            <a:endParaRPr lang="sk-SK" sz="2400" dirty="0" smtClean="0"/>
          </a:p>
          <a:p>
            <a:pPr>
              <a:lnSpc>
                <a:spcPct val="90000"/>
              </a:lnSpc>
              <a:buFontTx/>
              <a:buChar char="-"/>
            </a:pPr>
            <a:r>
              <a:rPr lang="en-US" sz="2400" dirty="0" err="1" smtClean="0"/>
              <a:t>creat</a:t>
            </a:r>
            <a:r>
              <a:rPr lang="sk-SK" sz="2400" dirty="0" err="1" smtClean="0"/>
              <a:t>ing</a:t>
            </a:r>
            <a:r>
              <a:rPr lang="en-US" sz="2400" dirty="0" smtClean="0"/>
              <a:t> a historical documentary movie, illustrated comic, slam poetry, songs or paintings. Each group will work on a different task and the outcomes from this meeting will be used in the final outcome and will be integrated in the curriculums of the participating schools.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953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1412776"/>
            <a:ext cx="8353425" cy="4278312"/>
          </a:xfrm>
        </p:spPr>
        <p:txBody>
          <a:bodyPr/>
          <a:lstStyle/>
          <a:p>
            <a:r>
              <a:rPr lang="en-US" altLang="ko-KR" b="1" dirty="0" smtClean="0">
                <a:solidFill>
                  <a:schemeClr val="bg1"/>
                </a:solidFill>
                <a:latin typeface="+mn-lt"/>
                <a:ea typeface="+mn-ea"/>
                <a:cs typeface="+mn-cs"/>
              </a:rPr>
              <a:t>Short-term joint staff training events</a:t>
            </a:r>
          </a:p>
        </p:txBody>
      </p:sp>
      <p:pic>
        <p:nvPicPr>
          <p:cNvPr id="19353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38" t="27889" r="17437" b="32556"/>
          <a:stretch/>
        </p:blipFill>
        <p:spPr bwMode="auto">
          <a:xfrm>
            <a:off x="827584" y="2852936"/>
            <a:ext cx="7818120" cy="271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4144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5688631" cy="723900"/>
          </a:xfrm>
        </p:spPr>
        <p:txBody>
          <a:bodyPr/>
          <a:lstStyle/>
          <a:p>
            <a:pPr marL="0" indent="0">
              <a:lnSpc>
                <a:spcPct val="90000"/>
              </a:lnSpc>
            </a:pPr>
            <a:r>
              <a:rPr lang="sk-SK" sz="2800" dirty="0" err="1" smtClean="0"/>
              <a:t>Description</a:t>
            </a:r>
            <a:r>
              <a:rPr lang="sk-SK" sz="2800" dirty="0" smtClean="0"/>
              <a:t> </a:t>
            </a:r>
            <a:r>
              <a:rPr lang="sk-SK" sz="2800" dirty="0" err="1" smtClean="0"/>
              <a:t>of</a:t>
            </a:r>
            <a:r>
              <a:rPr lang="sk-SK" sz="2800" dirty="0" smtClean="0"/>
              <a:t> </a:t>
            </a:r>
            <a:r>
              <a:rPr lang="sk-SK" sz="2800" dirty="0" err="1" smtClean="0"/>
              <a:t>the</a:t>
            </a:r>
            <a:r>
              <a:rPr lang="sk-SK" sz="2800" dirty="0" smtClean="0"/>
              <a:t> </a:t>
            </a:r>
            <a:r>
              <a:rPr lang="sk-SK" sz="2800" dirty="0" err="1" smtClean="0"/>
              <a:t>activity</a:t>
            </a:r>
            <a:r>
              <a:rPr lang="sk-SK" sz="2800" dirty="0" smtClean="0"/>
              <a:t>: </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a:lnSpc>
                <a:spcPct val="90000"/>
              </a:lnSpc>
              <a:buFontTx/>
              <a:buChar char="-"/>
            </a:pPr>
            <a:r>
              <a:rPr lang="en-US" sz="2400" dirty="0" smtClean="0"/>
              <a:t>to create a team of teacher-experts who will focus on exchange of good practices and they will work our new methodologies and lesson plans dedicated to teaching history in an innovative and interactive way. </a:t>
            </a:r>
            <a:endParaRPr lang="sk-SK" sz="2400" dirty="0" smtClean="0"/>
          </a:p>
          <a:p>
            <a:pPr>
              <a:lnSpc>
                <a:spcPct val="90000"/>
              </a:lnSpc>
              <a:buFontTx/>
              <a:buChar char="-"/>
            </a:pPr>
            <a:r>
              <a:rPr lang="en-US" sz="2400" dirty="0" smtClean="0"/>
              <a:t>Each school will choose a teacher of history who will cooperate during the assigned week. </a:t>
            </a:r>
            <a:endParaRPr lang="sk-SK" sz="2400" dirty="0" smtClean="0"/>
          </a:p>
          <a:p>
            <a:pPr>
              <a:lnSpc>
                <a:spcPct val="90000"/>
              </a:lnSpc>
              <a:buFontTx/>
              <a:buChar char="-"/>
            </a:pPr>
            <a:r>
              <a:rPr lang="en-US" sz="2400" dirty="0" smtClean="0"/>
              <a:t>The history teachers will start the chain of staff training events as the topic of the project is focused on WWII history. </a:t>
            </a:r>
            <a:endParaRPr lang="sk-SK" sz="2400" dirty="0" smtClean="0"/>
          </a:p>
          <a:p>
            <a:pPr>
              <a:lnSpc>
                <a:spcPct val="90000"/>
              </a:lnSpc>
              <a:buFontTx/>
              <a:buChar char="-"/>
            </a:pPr>
            <a:r>
              <a:rPr lang="en-US" sz="2400" dirty="0" smtClean="0"/>
              <a:t>As learning history for the contemporary generation is boring, this team of teachers will create new interactive and innovative methodologies and lesson plans for the students.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2387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5688631" cy="723900"/>
          </a:xfrm>
        </p:spPr>
        <p:txBody>
          <a:bodyPr/>
          <a:lstStyle/>
          <a:p>
            <a:pPr marL="0" indent="0">
              <a:lnSpc>
                <a:spcPct val="90000"/>
              </a:lnSpc>
            </a:pPr>
            <a:r>
              <a:rPr lang="sk-SK" sz="2800" dirty="0" err="1" smtClean="0"/>
              <a:t>Description</a:t>
            </a:r>
            <a:r>
              <a:rPr lang="sk-SK" sz="2800" dirty="0" smtClean="0"/>
              <a:t> </a:t>
            </a:r>
            <a:r>
              <a:rPr lang="sk-SK" sz="2800" dirty="0" err="1" smtClean="0"/>
              <a:t>of</a:t>
            </a:r>
            <a:r>
              <a:rPr lang="sk-SK" sz="2800" dirty="0" smtClean="0"/>
              <a:t> </a:t>
            </a:r>
            <a:r>
              <a:rPr lang="sk-SK" sz="2800" dirty="0" err="1" smtClean="0"/>
              <a:t>the</a:t>
            </a:r>
            <a:r>
              <a:rPr lang="sk-SK" sz="2800" dirty="0" smtClean="0"/>
              <a:t> </a:t>
            </a:r>
            <a:r>
              <a:rPr lang="sk-SK" sz="2800" dirty="0" err="1" smtClean="0"/>
              <a:t>activity</a:t>
            </a:r>
            <a:r>
              <a:rPr lang="sk-SK" sz="2800" dirty="0" smtClean="0"/>
              <a:t>: </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a:lnSpc>
                <a:spcPct val="90000"/>
              </a:lnSpc>
              <a:buFontTx/>
              <a:buChar char="-"/>
            </a:pPr>
            <a:r>
              <a:rPr lang="en-US" sz="2400" dirty="0" smtClean="0"/>
              <a:t>During this event the history teachers will focus on enriching the curriculum with more effective ways of teaching history and developing new content which would enhance the students´ interest and awareness. </a:t>
            </a:r>
            <a:endParaRPr lang="sk-SK" sz="2400" dirty="0" smtClean="0"/>
          </a:p>
          <a:p>
            <a:pPr>
              <a:lnSpc>
                <a:spcPct val="90000"/>
              </a:lnSpc>
              <a:buFontTx/>
              <a:buChar char="-"/>
            </a:pPr>
            <a:r>
              <a:rPr lang="en-US" sz="2400" dirty="0" smtClean="0"/>
              <a:t>The teachers will focus on the rise of militarism and dictators in different countries. </a:t>
            </a:r>
            <a:endParaRPr lang="sk-SK" sz="2400" dirty="0" smtClean="0"/>
          </a:p>
          <a:p>
            <a:pPr>
              <a:lnSpc>
                <a:spcPct val="90000"/>
              </a:lnSpc>
              <a:buFontTx/>
              <a:buChar char="-"/>
            </a:pPr>
            <a:r>
              <a:rPr lang="en-US" sz="2400" dirty="0" smtClean="0"/>
              <a:t>They will tailor interactive classes that go beyond manuals and sheets of dates and events.</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104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3284984"/>
            <a:ext cx="8353425" cy="2406104"/>
          </a:xfrm>
        </p:spPr>
        <p:txBody>
          <a:bodyPr/>
          <a:lstStyle/>
          <a:p>
            <a:pPr marL="0" indent="0" algn="ctr">
              <a:buNone/>
            </a:pPr>
            <a:r>
              <a:rPr lang="sk-SK" altLang="ko-KR" b="1" dirty="0" smtClean="0">
                <a:solidFill>
                  <a:schemeClr val="tx2"/>
                </a:solidFill>
                <a:latin typeface="+mn-lt"/>
                <a:ea typeface="+mn-ea"/>
                <a:cs typeface="+mn-cs"/>
              </a:rPr>
              <a:t>THANK YOU FOR YOUR ATTENTION</a:t>
            </a:r>
            <a:endParaRPr lang="en-US" altLang="ko-KR" b="1" dirty="0" smtClean="0">
              <a:solidFill>
                <a:schemeClr val="tx2"/>
              </a:solidFill>
              <a:latin typeface="+mn-lt"/>
              <a:ea typeface="+mn-ea"/>
              <a:cs typeface="+mn-cs"/>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9069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8888" y="0"/>
            <a:ext cx="5616575" cy="649288"/>
          </a:xfrm>
        </p:spPr>
        <p:txBody>
          <a:bodyPr/>
          <a:lstStyle/>
          <a:p>
            <a:pPr algn="l"/>
            <a:r>
              <a:rPr lang="en-US" altLang="sk-SK" sz="4000">
                <a:latin typeface="Tahoma" pitchFamily="34" charset="0"/>
              </a:rPr>
              <a:t>Second Page</a:t>
            </a:r>
            <a:endParaRPr lang="uk-UA" altLang="sk-SK" sz="4000">
              <a:latin typeface="Tahoma" pitchFamily="34" charset="0"/>
            </a:endParaRPr>
          </a:p>
        </p:txBody>
      </p:sp>
      <p:sp>
        <p:nvSpPr>
          <p:cNvPr id="36867" name="Rectangle 3"/>
          <p:cNvSpPr>
            <a:spLocks noGrp="1" noChangeArrowheads="1"/>
          </p:cNvSpPr>
          <p:nvPr>
            <p:ph type="body" idx="1"/>
          </p:nvPr>
        </p:nvSpPr>
        <p:spPr>
          <a:xfrm>
            <a:off x="250825" y="1484313"/>
            <a:ext cx="8353425" cy="4278312"/>
          </a:xfrm>
        </p:spPr>
        <p:txBody>
          <a:bodyPr/>
          <a:lstStyle/>
          <a:p>
            <a:pPr marL="0" indent="0">
              <a:lnSpc>
                <a:spcPct val="90000"/>
              </a:lnSpc>
              <a:buNone/>
            </a:pPr>
            <a:endParaRPr lang="sk-SK" altLang="ko-KR" sz="2000" b="1" dirty="0" smtClean="0">
              <a:latin typeface="Verdana" pitchFamily="34" charset="0"/>
              <a:ea typeface="굴림" charset="-127"/>
            </a:endParaRPr>
          </a:p>
          <a:p>
            <a:pPr marL="0" indent="0">
              <a:lnSpc>
                <a:spcPct val="90000"/>
              </a:lnSpc>
              <a:buNone/>
            </a:pPr>
            <a:endParaRPr lang="sk-SK" altLang="ko-KR" sz="2000" b="1" dirty="0">
              <a:latin typeface="Verdana" pitchFamily="34" charset="0"/>
              <a:ea typeface="굴림" charset="-127"/>
            </a:endParaRPr>
          </a:p>
          <a:p>
            <a:pPr marL="0" indent="0">
              <a:lnSpc>
                <a:spcPct val="90000"/>
              </a:lnSpc>
              <a:buNone/>
            </a:pPr>
            <a:r>
              <a:rPr lang="en-US" altLang="ko-KR" sz="2000" b="1" dirty="0" err="1" smtClean="0">
                <a:latin typeface="Verdana" pitchFamily="34" charset="0"/>
                <a:ea typeface="굴림" charset="-127"/>
              </a:rPr>
              <a:t>Organisations</a:t>
            </a:r>
            <a:r>
              <a:rPr lang="sk-SK" altLang="ko-KR" sz="2000" b="1" dirty="0" smtClean="0">
                <a:latin typeface="Verdana" pitchFamily="34" charset="0"/>
                <a:ea typeface="굴림" charset="-127"/>
              </a:rPr>
              <a:t>:</a:t>
            </a:r>
          </a:p>
          <a:p>
            <a:pPr>
              <a:lnSpc>
                <a:spcPct val="90000"/>
              </a:lnSpc>
            </a:pPr>
            <a:r>
              <a:rPr lang="sk-SK" altLang="ko-KR" sz="2000" b="1" dirty="0" smtClean="0">
                <a:latin typeface="Verdana" pitchFamily="34" charset="0"/>
                <a:ea typeface="굴림" charset="-127"/>
              </a:rPr>
              <a:t>Slovakia: </a:t>
            </a:r>
            <a:r>
              <a:rPr lang="en-US" altLang="ko-KR" sz="2000" b="1" dirty="0" err="1" smtClean="0">
                <a:latin typeface="Verdana" pitchFamily="34" charset="0"/>
                <a:ea typeface="굴림" charset="-127"/>
              </a:rPr>
              <a:t>Gymnazium</a:t>
            </a:r>
            <a:r>
              <a:rPr lang="en-US" altLang="ko-KR" sz="2000" b="1" dirty="0" smtClean="0">
                <a:latin typeface="Verdana" pitchFamily="34" charset="0"/>
                <a:ea typeface="굴림" charset="-127"/>
              </a:rPr>
              <a:t> </a:t>
            </a:r>
            <a:r>
              <a:rPr lang="en-US" altLang="ko-KR" sz="2000" b="1" dirty="0" err="1" smtClean="0">
                <a:latin typeface="Verdana" pitchFamily="34" charset="0"/>
                <a:ea typeface="굴림" charset="-127"/>
              </a:rPr>
              <a:t>Pavla</a:t>
            </a:r>
            <a:r>
              <a:rPr lang="en-US" altLang="ko-KR" sz="2000" b="1" dirty="0" smtClean="0">
                <a:latin typeface="Verdana" pitchFamily="34" charset="0"/>
                <a:ea typeface="굴림" charset="-127"/>
              </a:rPr>
              <a:t> </a:t>
            </a:r>
            <a:r>
              <a:rPr lang="en-US" altLang="ko-KR" sz="2000" b="1" dirty="0" err="1" smtClean="0">
                <a:latin typeface="Verdana" pitchFamily="34" charset="0"/>
                <a:ea typeface="굴림" charset="-127"/>
              </a:rPr>
              <a:t>Jozefa</a:t>
            </a:r>
            <a:r>
              <a:rPr lang="en-US" altLang="ko-KR" sz="2000" b="1" dirty="0" smtClean="0">
                <a:latin typeface="Verdana" pitchFamily="34" charset="0"/>
                <a:ea typeface="굴림" charset="-127"/>
              </a:rPr>
              <a:t> </a:t>
            </a:r>
            <a:r>
              <a:rPr lang="en-US" altLang="ko-KR" sz="2000" b="1" dirty="0" err="1" smtClean="0">
                <a:latin typeface="Verdana" pitchFamily="34" charset="0"/>
                <a:ea typeface="굴림" charset="-127"/>
              </a:rPr>
              <a:t>Safarika</a:t>
            </a:r>
            <a:r>
              <a:rPr lang="en-US" altLang="ko-KR" sz="2000" b="1" dirty="0" smtClean="0">
                <a:latin typeface="Verdana" pitchFamily="34" charset="0"/>
                <a:ea typeface="굴림" charset="-127"/>
              </a:rPr>
              <a:t> - </a:t>
            </a:r>
            <a:r>
              <a:rPr lang="en-US" altLang="ko-KR" sz="2000" b="1" dirty="0" err="1" smtClean="0">
                <a:latin typeface="Verdana" pitchFamily="34" charset="0"/>
                <a:ea typeface="굴림" charset="-127"/>
              </a:rPr>
              <a:t>Pavol</a:t>
            </a:r>
            <a:r>
              <a:rPr lang="en-US" altLang="ko-KR" sz="2000" b="1" dirty="0" smtClean="0">
                <a:latin typeface="Verdana" pitchFamily="34" charset="0"/>
                <a:ea typeface="굴림" charset="-127"/>
              </a:rPr>
              <a:t> </a:t>
            </a:r>
            <a:r>
              <a:rPr lang="en-US" altLang="ko-KR" sz="2000" b="1" dirty="0" err="1" smtClean="0">
                <a:latin typeface="Verdana" pitchFamily="34" charset="0"/>
                <a:ea typeface="굴림" charset="-127"/>
              </a:rPr>
              <a:t>Jozef</a:t>
            </a:r>
            <a:r>
              <a:rPr lang="en-US" altLang="ko-KR" sz="2000" b="1" dirty="0" smtClean="0">
                <a:latin typeface="Verdana" pitchFamily="34" charset="0"/>
                <a:ea typeface="굴림" charset="-127"/>
              </a:rPr>
              <a:t> </a:t>
            </a:r>
            <a:r>
              <a:rPr lang="en-US" altLang="ko-KR" sz="2000" b="1" dirty="0" err="1" smtClean="0">
                <a:latin typeface="Verdana" pitchFamily="34" charset="0"/>
                <a:ea typeface="굴림" charset="-127"/>
              </a:rPr>
              <a:t>Safarik</a:t>
            </a:r>
            <a:r>
              <a:rPr lang="sk-SK" altLang="ko-KR" sz="2000" b="1" dirty="0">
                <a:latin typeface="Verdana" pitchFamily="34" charset="0"/>
                <a:ea typeface="굴림" charset="-127"/>
              </a:rPr>
              <a:t> </a:t>
            </a:r>
            <a:r>
              <a:rPr lang="en-US" altLang="ko-KR" sz="2000" b="1" dirty="0" err="1" smtClean="0">
                <a:latin typeface="Verdana" pitchFamily="34" charset="0"/>
                <a:ea typeface="굴림" charset="-127"/>
              </a:rPr>
              <a:t>Gimnazium</a:t>
            </a:r>
            <a:endParaRPr lang="sk-SK" altLang="ko-KR" sz="2000" b="1" dirty="0" smtClean="0">
              <a:latin typeface="Verdana" pitchFamily="34" charset="0"/>
              <a:ea typeface="굴림" charset="-127"/>
            </a:endParaRPr>
          </a:p>
          <a:p>
            <a:pPr>
              <a:lnSpc>
                <a:spcPct val="90000"/>
              </a:lnSpc>
            </a:pPr>
            <a:r>
              <a:rPr lang="en-US" altLang="ko-KR" sz="2000" b="1" dirty="0" smtClean="0">
                <a:latin typeface="Verdana" pitchFamily="34" charset="0"/>
                <a:ea typeface="굴림" charset="-127"/>
              </a:rPr>
              <a:t>Greece</a:t>
            </a:r>
            <a:r>
              <a:rPr lang="sk-SK" altLang="ko-KR" sz="2000" b="1" dirty="0" smtClean="0">
                <a:latin typeface="Verdana" pitchFamily="34" charset="0"/>
                <a:ea typeface="굴림" charset="-127"/>
              </a:rPr>
              <a:t>: </a:t>
            </a:r>
            <a:r>
              <a:rPr lang="en-US" altLang="ko-KR" sz="2000" b="1" dirty="0" err="1" smtClean="0">
                <a:latin typeface="Verdana" pitchFamily="34" charset="0"/>
                <a:ea typeface="굴림" charset="-127"/>
              </a:rPr>
              <a:t>Geniko</a:t>
            </a:r>
            <a:r>
              <a:rPr lang="en-US" altLang="ko-KR" sz="2000" b="1" dirty="0" smtClean="0">
                <a:latin typeface="Verdana" pitchFamily="34" charset="0"/>
                <a:ea typeface="굴림" charset="-127"/>
              </a:rPr>
              <a:t> </a:t>
            </a:r>
            <a:r>
              <a:rPr lang="en-US" altLang="ko-KR" sz="2000" b="1" dirty="0" err="1" smtClean="0">
                <a:latin typeface="Verdana" pitchFamily="34" charset="0"/>
                <a:ea typeface="굴림" charset="-127"/>
              </a:rPr>
              <a:t>Lykeio</a:t>
            </a:r>
            <a:r>
              <a:rPr lang="en-US" altLang="ko-KR" sz="2000" b="1" dirty="0" smtClean="0">
                <a:latin typeface="Verdana" pitchFamily="34" charset="0"/>
                <a:ea typeface="굴림" charset="-127"/>
              </a:rPr>
              <a:t> </a:t>
            </a:r>
            <a:r>
              <a:rPr lang="en-US" altLang="ko-KR" sz="2000" b="1" dirty="0" err="1" smtClean="0">
                <a:latin typeface="Verdana" pitchFamily="34" charset="0"/>
                <a:ea typeface="굴림" charset="-127"/>
              </a:rPr>
              <a:t>Mouzakiou</a:t>
            </a:r>
            <a:endParaRPr lang="sk-SK" altLang="ko-KR" sz="2000" b="1" dirty="0" smtClean="0">
              <a:latin typeface="Verdana" pitchFamily="34" charset="0"/>
              <a:ea typeface="굴림" charset="-127"/>
            </a:endParaRPr>
          </a:p>
          <a:p>
            <a:pPr>
              <a:lnSpc>
                <a:spcPct val="90000"/>
              </a:lnSpc>
            </a:pPr>
            <a:r>
              <a:rPr lang="en-US" altLang="ko-KR" sz="2000" b="1" dirty="0" smtClean="0">
                <a:latin typeface="Verdana" pitchFamily="34" charset="0"/>
                <a:ea typeface="굴림" charset="-127"/>
              </a:rPr>
              <a:t>Italy</a:t>
            </a:r>
            <a:r>
              <a:rPr lang="sk-SK" altLang="ko-KR" sz="2000" b="1" dirty="0" smtClean="0">
                <a:latin typeface="Verdana" pitchFamily="34" charset="0"/>
                <a:ea typeface="굴림" charset="-127"/>
              </a:rPr>
              <a:t>: </a:t>
            </a:r>
            <a:r>
              <a:rPr lang="en-US" altLang="ko-KR" sz="2000" b="1" dirty="0" smtClean="0">
                <a:latin typeface="Verdana" pitchFamily="34" charset="0"/>
                <a:ea typeface="굴림" charset="-127"/>
              </a:rPr>
              <a:t>I.I.S.S. CANUDO </a:t>
            </a:r>
            <a:endParaRPr lang="sk-SK" altLang="ko-KR" sz="2000" b="1" dirty="0" smtClean="0">
              <a:latin typeface="Verdana" pitchFamily="34" charset="0"/>
              <a:ea typeface="굴림" charset="-127"/>
            </a:endParaRPr>
          </a:p>
          <a:p>
            <a:pPr>
              <a:lnSpc>
                <a:spcPct val="90000"/>
              </a:lnSpc>
            </a:pPr>
            <a:r>
              <a:rPr lang="sk-SK" altLang="ko-KR" sz="2000" b="1" dirty="0" err="1" smtClean="0">
                <a:latin typeface="Verdana" pitchFamily="34" charset="0"/>
                <a:ea typeface="굴림" charset="-127"/>
              </a:rPr>
              <a:t>Poland</a:t>
            </a:r>
            <a:r>
              <a:rPr lang="sk-SK" altLang="ko-KR" sz="2000" b="1" dirty="0" smtClean="0">
                <a:latin typeface="Verdana" pitchFamily="34" charset="0"/>
                <a:ea typeface="굴림" charset="-127"/>
              </a:rPr>
              <a:t>: I </a:t>
            </a:r>
            <a:r>
              <a:rPr lang="sk-SK" altLang="ko-KR" sz="2000" b="1" dirty="0" err="1" smtClean="0">
                <a:latin typeface="Verdana" pitchFamily="34" charset="0"/>
                <a:ea typeface="굴림" charset="-127"/>
              </a:rPr>
              <a:t>Liceum</a:t>
            </a:r>
            <a:r>
              <a:rPr lang="sk-SK" altLang="ko-KR" sz="2000" b="1" dirty="0" smtClean="0">
                <a:latin typeface="Verdana" pitchFamily="34" charset="0"/>
                <a:ea typeface="굴림" charset="-127"/>
              </a:rPr>
              <a:t> </a:t>
            </a:r>
            <a:r>
              <a:rPr lang="sk-SK" altLang="ko-KR" sz="2000" b="1" dirty="0" err="1" smtClean="0">
                <a:latin typeface="Verdana" pitchFamily="34" charset="0"/>
                <a:ea typeface="굴림" charset="-127"/>
              </a:rPr>
              <a:t>Ogolnoksztalcace</a:t>
            </a:r>
            <a:r>
              <a:rPr lang="sk-SK" altLang="ko-KR" sz="2000" b="1" dirty="0" smtClean="0">
                <a:latin typeface="Verdana" pitchFamily="34" charset="0"/>
                <a:ea typeface="굴림" charset="-127"/>
              </a:rPr>
              <a:t> im. St. </a:t>
            </a:r>
            <a:r>
              <a:rPr lang="sk-SK" altLang="ko-KR" sz="2000" b="1" dirty="0" err="1" smtClean="0">
                <a:latin typeface="Verdana" pitchFamily="34" charset="0"/>
                <a:ea typeface="굴림" charset="-127"/>
              </a:rPr>
              <a:t>Dubois</a:t>
            </a:r>
            <a:endParaRPr lang="sk-SK" altLang="ko-KR" sz="2000" b="1" dirty="0" smtClean="0">
              <a:latin typeface="Verdana" pitchFamily="34" charset="0"/>
              <a:ea typeface="굴림" charset="-127"/>
            </a:endParaRPr>
          </a:p>
          <a:p>
            <a:pPr>
              <a:lnSpc>
                <a:spcPct val="90000"/>
              </a:lnSpc>
            </a:pPr>
            <a:endParaRPr lang="sk-SK" altLang="ko-KR" sz="2000" b="1" dirty="0">
              <a:latin typeface="Verdana" pitchFamily="34" charset="0"/>
              <a:ea typeface="굴림" charset="-127"/>
            </a:endParaRPr>
          </a:p>
          <a:p>
            <a:pPr marL="0" indent="0">
              <a:lnSpc>
                <a:spcPct val="90000"/>
              </a:lnSpc>
              <a:buNone/>
            </a:pPr>
            <a:endParaRPr lang="sk-SK" altLang="ko-KR" sz="2000" b="1" dirty="0" smtClean="0">
              <a:latin typeface="Verdana" pitchFamily="34" charset="0"/>
              <a:ea typeface="굴림" charset="-127"/>
            </a:endParaRPr>
          </a:p>
          <a:p>
            <a:pPr>
              <a:lnSpc>
                <a:spcPct val="90000"/>
              </a:lnSpc>
            </a:pPr>
            <a:r>
              <a:rPr lang="sk-SK" altLang="ko-KR" sz="2000" b="1" dirty="0" err="1" smtClean="0">
                <a:latin typeface="Verdana" pitchFamily="34" charset="0"/>
                <a:ea typeface="Verdana" panose="020B0604030504040204" pitchFamily="34" charset="0"/>
              </a:rPr>
              <a:t>Total</a:t>
            </a:r>
            <a:r>
              <a:rPr lang="sk-SK" altLang="ko-KR" sz="2000" b="1" dirty="0" smtClean="0">
                <a:latin typeface="Verdana" pitchFamily="34" charset="0"/>
                <a:ea typeface="Verdana" panose="020B0604030504040204" pitchFamily="34" charset="0"/>
              </a:rPr>
              <a:t> </a:t>
            </a:r>
            <a:r>
              <a:rPr lang="sk-SK" altLang="ko-KR" sz="2000" b="1" dirty="0" err="1" smtClean="0">
                <a:latin typeface="Verdana" pitchFamily="34" charset="0"/>
                <a:ea typeface="Verdana" panose="020B0604030504040204" pitchFamily="34" charset="0"/>
              </a:rPr>
              <a:t>budget</a:t>
            </a:r>
            <a:r>
              <a:rPr lang="sk-SK" altLang="ko-KR" sz="2000" b="1" dirty="0" smtClean="0">
                <a:latin typeface="Verdana" pitchFamily="34" charset="0"/>
                <a:ea typeface="Verdana" panose="020B0604030504040204" pitchFamily="34" charset="0"/>
              </a:rPr>
              <a:t>:</a:t>
            </a:r>
          </a:p>
          <a:p>
            <a:pPr>
              <a:lnSpc>
                <a:spcPct val="90000"/>
              </a:lnSpc>
            </a:pPr>
            <a:r>
              <a:rPr lang="sk-SK" altLang="ko-KR" sz="2000" b="1" dirty="0" err="1" smtClean="0">
                <a:latin typeface="Verdana" pitchFamily="34" charset="0"/>
                <a:ea typeface="Verdana" panose="020B0604030504040204" pitchFamily="34" charset="0"/>
              </a:rPr>
              <a:t>Total</a:t>
            </a:r>
            <a:r>
              <a:rPr lang="sk-SK" altLang="ko-KR" sz="2000" b="1" dirty="0" smtClean="0">
                <a:latin typeface="Verdana" pitchFamily="34" charset="0"/>
                <a:ea typeface="Verdana" panose="020B0604030504040204" pitchFamily="34" charset="0"/>
              </a:rPr>
              <a:t> grant: 131.988 EUR </a:t>
            </a:r>
          </a:p>
          <a:p>
            <a:pPr>
              <a:lnSpc>
                <a:spcPct val="90000"/>
              </a:lnSpc>
            </a:pPr>
            <a:r>
              <a:rPr lang="sk-SK" sz="2000" b="1" dirty="0" err="1" smtClean="0">
                <a:latin typeface="Verdana" panose="020B0604030504040204" pitchFamily="34" charset="0"/>
                <a:ea typeface="Verdana" panose="020B0604030504040204" pitchFamily="34" charset="0"/>
              </a:rPr>
              <a:t>Our</a:t>
            </a:r>
            <a:r>
              <a:rPr lang="sk-SK" sz="2000" b="1" dirty="0" smtClean="0">
                <a:latin typeface="Verdana" panose="020B0604030504040204" pitchFamily="34" charset="0"/>
                <a:ea typeface="Verdana" panose="020B0604030504040204" pitchFamily="34" charset="0"/>
              </a:rPr>
              <a:t> </a:t>
            </a:r>
            <a:r>
              <a:rPr lang="sk-SK" sz="2000" b="1" dirty="0" err="1" smtClean="0">
                <a:latin typeface="Verdana" panose="020B0604030504040204" pitchFamily="34" charset="0"/>
                <a:ea typeface="Verdana" panose="020B0604030504040204" pitchFamily="34" charset="0"/>
              </a:rPr>
              <a:t>school</a:t>
            </a:r>
            <a:r>
              <a:rPr lang="sk-SK" sz="2000" b="1" dirty="0" smtClean="0">
                <a:latin typeface="Verdana" panose="020B0604030504040204" pitchFamily="34" charset="0"/>
                <a:ea typeface="Verdana" panose="020B0604030504040204" pitchFamily="34" charset="0"/>
              </a:rPr>
              <a:t> : </a:t>
            </a:r>
            <a:r>
              <a:rPr lang="sk-SK" altLang="ko-KR" sz="2000" b="1" dirty="0" smtClean="0">
                <a:latin typeface="Verdana" pitchFamily="34" charset="0"/>
                <a:ea typeface="Verdana" panose="020B0604030504040204" pitchFamily="34" charset="0"/>
              </a:rPr>
              <a:t>37.497,00 EUR</a:t>
            </a:r>
            <a:endParaRPr lang="uk-UA" altLang="sk-SK" sz="20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258889" y="0"/>
            <a:ext cx="3529136" cy="649288"/>
          </a:xfrm>
        </p:spPr>
        <p:txBody>
          <a:bodyPr/>
          <a:lstStyle/>
          <a:p>
            <a:pPr marL="0" indent="0">
              <a:lnSpc>
                <a:spcPct val="90000"/>
              </a:lnSpc>
            </a:pPr>
            <a:r>
              <a:rPr lang="en-US" altLang="ko-KR" sz="4000" dirty="0">
                <a:latin typeface="Verdana" pitchFamily="34" charset="0"/>
                <a:ea typeface="굴림" charset="-127"/>
              </a:rPr>
              <a:t>Main topics</a:t>
            </a:r>
          </a:p>
        </p:txBody>
      </p:sp>
      <p:sp>
        <p:nvSpPr>
          <p:cNvPr id="36867" name="Rectangle 3"/>
          <p:cNvSpPr>
            <a:spLocks noGrp="1" noChangeArrowheads="1"/>
          </p:cNvSpPr>
          <p:nvPr>
            <p:ph type="body" idx="1"/>
          </p:nvPr>
        </p:nvSpPr>
        <p:spPr>
          <a:xfrm>
            <a:off x="250825" y="1484313"/>
            <a:ext cx="8353425" cy="4278312"/>
          </a:xfrm>
        </p:spPr>
        <p:txBody>
          <a:bodyPr/>
          <a:lstStyle/>
          <a:p>
            <a:pPr>
              <a:lnSpc>
                <a:spcPct val="90000"/>
              </a:lnSpc>
            </a:pPr>
            <a:r>
              <a:rPr lang="en-US" altLang="ko-KR" sz="2000" b="1" dirty="0" smtClean="0">
                <a:latin typeface="Verdana" pitchFamily="34" charset="0"/>
                <a:ea typeface="굴림" charset="-127"/>
              </a:rPr>
              <a:t>The first module will focus on</a:t>
            </a:r>
            <a:r>
              <a:rPr lang="sk-SK" altLang="ko-KR" sz="2000" b="1" dirty="0" smtClean="0">
                <a:latin typeface="Verdana" pitchFamily="34" charset="0"/>
                <a:ea typeface="굴림" charset="-127"/>
              </a:rPr>
              <a:t> </a:t>
            </a:r>
            <a:r>
              <a:rPr lang="en-US" altLang="ko-KR" sz="2000" b="1" dirty="0" smtClean="0">
                <a:latin typeface="Verdana" pitchFamily="34" charset="0"/>
                <a:ea typeface="굴림" charset="-127"/>
              </a:rPr>
              <a:t>Contemporary witnesses and monuments of WWII. </a:t>
            </a:r>
            <a:endParaRPr lang="sk-SK" altLang="ko-KR" sz="2000" b="1" dirty="0" smtClean="0">
              <a:latin typeface="Verdana" pitchFamily="34" charset="0"/>
              <a:ea typeface="굴림" charset="-127"/>
            </a:endParaRPr>
          </a:p>
          <a:p>
            <a:pPr>
              <a:lnSpc>
                <a:spcPct val="90000"/>
              </a:lnSpc>
            </a:pPr>
            <a:r>
              <a:rPr lang="en-US" altLang="ko-KR" sz="2000" b="1" dirty="0" smtClean="0">
                <a:latin typeface="Verdana" pitchFamily="34" charset="0"/>
                <a:ea typeface="굴림" charset="-127"/>
              </a:rPr>
              <a:t>Within the second module” The Great Depression as one of the causes of WWII” students</a:t>
            </a:r>
            <a:r>
              <a:rPr lang="sk-SK" altLang="ko-KR" sz="2000" b="1" dirty="0" smtClean="0">
                <a:latin typeface="Verdana" pitchFamily="34" charset="0"/>
                <a:ea typeface="굴림" charset="-127"/>
              </a:rPr>
              <a:t> </a:t>
            </a:r>
            <a:r>
              <a:rPr lang="en-US" altLang="ko-KR" sz="2000" b="1" dirty="0" smtClean="0">
                <a:latin typeface="Verdana" pitchFamily="34" charset="0"/>
                <a:ea typeface="굴림" charset="-127"/>
              </a:rPr>
              <a:t>will learn more about the events that led to the WWII. </a:t>
            </a:r>
            <a:endParaRPr lang="sk-SK" altLang="ko-KR" sz="2000" b="1" dirty="0" smtClean="0">
              <a:latin typeface="Verdana" pitchFamily="34" charset="0"/>
              <a:ea typeface="굴림" charset="-127"/>
            </a:endParaRPr>
          </a:p>
          <a:p>
            <a:pPr>
              <a:lnSpc>
                <a:spcPct val="90000"/>
              </a:lnSpc>
            </a:pPr>
            <a:r>
              <a:rPr lang="en-US" altLang="ko-KR" sz="2000" b="1" dirty="0" smtClean="0">
                <a:latin typeface="Verdana" pitchFamily="34" charset="0"/>
                <a:ea typeface="굴림" charset="-127"/>
              </a:rPr>
              <a:t>The activities in the third module will be carried out in “Cooperation with the regional</a:t>
            </a:r>
            <a:r>
              <a:rPr lang="sk-SK" altLang="ko-KR" sz="2000" b="1" dirty="0" smtClean="0">
                <a:latin typeface="Verdana" pitchFamily="34" charset="0"/>
                <a:ea typeface="굴림" charset="-127"/>
              </a:rPr>
              <a:t> </a:t>
            </a:r>
            <a:r>
              <a:rPr lang="en-US" altLang="ko-KR" sz="2000" b="1" dirty="0" smtClean="0">
                <a:latin typeface="Verdana" pitchFamily="34" charset="0"/>
                <a:ea typeface="굴림" charset="-127"/>
              </a:rPr>
              <a:t>institutions representing survivors of WWII”. Here students will co-operate with regional archives. </a:t>
            </a:r>
            <a:endParaRPr lang="sk-SK" altLang="ko-KR" sz="2000" b="1" dirty="0" smtClean="0">
              <a:latin typeface="Verdana" pitchFamily="34" charset="0"/>
              <a:ea typeface="굴림" charset="-127"/>
            </a:endParaRPr>
          </a:p>
          <a:p>
            <a:pPr>
              <a:lnSpc>
                <a:spcPct val="90000"/>
              </a:lnSpc>
            </a:pPr>
            <a:r>
              <a:rPr lang="en-US" altLang="ko-KR" sz="2000" b="1" dirty="0" smtClean="0">
                <a:latin typeface="Verdana" pitchFamily="34" charset="0"/>
                <a:ea typeface="굴림" charset="-127"/>
              </a:rPr>
              <a:t>The fourth module will focus on a board</a:t>
            </a:r>
            <a:r>
              <a:rPr lang="sk-SK" altLang="ko-KR" sz="2000" b="1" dirty="0" smtClean="0">
                <a:latin typeface="Verdana" pitchFamily="34" charset="0"/>
                <a:ea typeface="굴림" charset="-127"/>
              </a:rPr>
              <a:t> </a:t>
            </a:r>
            <a:r>
              <a:rPr lang="en-US" altLang="ko-KR" sz="2000" b="1" dirty="0" smtClean="0">
                <a:latin typeface="Verdana" pitchFamily="34" charset="0"/>
                <a:ea typeface="굴림" charset="-127"/>
              </a:rPr>
              <a:t>game involving all the results from the meeting with the witnesses, and from the cooperation with the archives and regional institutions. </a:t>
            </a:r>
            <a:endParaRPr lang="uk-UA" altLang="sk-SK" sz="20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3344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4" y="260648"/>
            <a:ext cx="7127875" cy="723900"/>
          </a:xfrm>
        </p:spPr>
        <p:txBody>
          <a:bodyPr/>
          <a:lstStyle/>
          <a:p>
            <a:pPr algn="l"/>
            <a:r>
              <a:rPr lang="sk-SK" altLang="sk-SK" sz="2800" dirty="0" smtClean="0">
                <a:solidFill>
                  <a:schemeClr val="tx1"/>
                </a:solidFill>
              </a:rPr>
              <a:t/>
            </a:r>
            <a:br>
              <a:rPr lang="sk-SK" altLang="sk-SK" sz="2800" dirty="0" smtClean="0">
                <a:solidFill>
                  <a:schemeClr val="tx1"/>
                </a:solidFill>
              </a:rPr>
            </a:br>
            <a:r>
              <a:rPr lang="en-US" altLang="sk-SK" sz="2800" dirty="0" smtClean="0">
                <a:solidFill>
                  <a:schemeClr val="tx1"/>
                </a:solidFill>
              </a:rPr>
              <a:t>Short-term</a:t>
            </a:r>
            <a:r>
              <a:rPr lang="sk-SK" altLang="sk-SK" sz="2800" dirty="0" smtClean="0">
                <a:solidFill>
                  <a:schemeClr val="tx1"/>
                </a:solidFill>
              </a:rPr>
              <a:t> </a:t>
            </a:r>
            <a:r>
              <a:rPr lang="en-US" altLang="sk-SK" sz="2800" dirty="0" smtClean="0">
                <a:solidFill>
                  <a:schemeClr val="tx1"/>
                </a:solidFill>
              </a:rPr>
              <a:t>exchanges of</a:t>
            </a:r>
            <a:r>
              <a:rPr lang="sk-SK" altLang="sk-SK" sz="2800" dirty="0" smtClean="0">
                <a:solidFill>
                  <a:schemeClr val="tx1"/>
                </a:solidFill>
              </a:rPr>
              <a:t> </a:t>
            </a:r>
            <a:r>
              <a:rPr lang="en-US" altLang="sk-SK" sz="2800" dirty="0" smtClean="0">
                <a:solidFill>
                  <a:schemeClr val="tx1"/>
                </a:solidFill>
              </a:rPr>
              <a:t>groups of</a:t>
            </a:r>
            <a:r>
              <a:rPr lang="sk-SK" altLang="sk-SK" sz="2800" dirty="0" smtClean="0">
                <a:solidFill>
                  <a:schemeClr val="tx1"/>
                </a:solidFill>
              </a:rPr>
              <a:t> </a:t>
            </a:r>
            <a:r>
              <a:rPr lang="en-US" altLang="sk-SK" sz="2800" dirty="0" smtClean="0">
                <a:solidFill>
                  <a:schemeClr val="tx1"/>
                </a:solidFill>
              </a:rPr>
              <a:t>pupils</a:t>
            </a:r>
            <a:br>
              <a:rPr lang="en-US" altLang="sk-SK" sz="2800" dirty="0" smtClean="0">
                <a:solidFill>
                  <a:schemeClr val="tx1"/>
                </a:solidFill>
              </a:rPr>
            </a:br>
            <a:endParaRPr lang="en-US" altLang="sk-SK" sz="2800" dirty="0">
              <a:solidFill>
                <a:schemeClr val="tx1"/>
              </a:solidFill>
            </a:endParaRPr>
          </a:p>
        </p:txBody>
      </p:sp>
      <p:sp>
        <p:nvSpPr>
          <p:cNvPr id="114691" name="Rectangle 3"/>
          <p:cNvSpPr>
            <a:spLocks noGrp="1" noChangeArrowheads="1"/>
          </p:cNvSpPr>
          <p:nvPr>
            <p:ph type="body" idx="1"/>
          </p:nvPr>
        </p:nvSpPr>
        <p:spPr>
          <a:xfrm>
            <a:off x="1919288" y="1052513"/>
            <a:ext cx="7116762" cy="5616575"/>
          </a:xfrm>
        </p:spPr>
        <p:txBody>
          <a:bodyPr/>
          <a:lstStyle/>
          <a:p>
            <a:r>
              <a:rPr lang="sk-SK" dirty="0" smtClean="0"/>
              <a:t>10-2020 - Slovakia: </a:t>
            </a:r>
            <a:r>
              <a:rPr lang="en-US" dirty="0" smtClean="0"/>
              <a:t>Contemporary witnesses and monuments of WWII</a:t>
            </a:r>
            <a:endParaRPr lang="sk-SK" dirty="0" smtClean="0"/>
          </a:p>
          <a:p>
            <a:r>
              <a:rPr lang="sk-SK" dirty="0" smtClean="0"/>
              <a:t>04-2021 - </a:t>
            </a:r>
            <a:r>
              <a:rPr lang="sk-SK" dirty="0" err="1" smtClean="0"/>
              <a:t>Poland</a:t>
            </a:r>
            <a:r>
              <a:rPr lang="sk-SK" dirty="0" smtClean="0"/>
              <a:t>: </a:t>
            </a:r>
            <a:r>
              <a:rPr lang="en-US" dirty="0" smtClean="0"/>
              <a:t>The Great Depression as one of the causes of WWII</a:t>
            </a:r>
            <a:endParaRPr lang="sk-SK" dirty="0" smtClean="0"/>
          </a:p>
          <a:p>
            <a:r>
              <a:rPr lang="sk-SK" dirty="0" smtClean="0"/>
              <a:t>10-2021 - </a:t>
            </a:r>
            <a:r>
              <a:rPr lang="sk-SK" dirty="0" err="1" smtClean="0"/>
              <a:t>Greece</a:t>
            </a:r>
            <a:r>
              <a:rPr lang="sk-SK" dirty="0" smtClean="0"/>
              <a:t>: </a:t>
            </a:r>
            <a:r>
              <a:rPr lang="en-US" dirty="0" smtClean="0"/>
              <a:t>Cooperation with the regional institutions representing survivors of WWII</a:t>
            </a:r>
            <a:endParaRPr lang="sk-SK" dirty="0" smtClean="0"/>
          </a:p>
          <a:p>
            <a:r>
              <a:rPr lang="sk-SK" dirty="0" smtClean="0"/>
              <a:t>04-2022 - </a:t>
            </a:r>
            <a:r>
              <a:rPr lang="sk-SK" dirty="0" err="1" smtClean="0"/>
              <a:t>Italy</a:t>
            </a:r>
            <a:r>
              <a:rPr lang="sk-SK" dirty="0" smtClean="0"/>
              <a:t>: </a:t>
            </a:r>
            <a:r>
              <a:rPr lang="en-US" dirty="0" smtClean="0"/>
              <a:t>Literature focusing on WWII module</a:t>
            </a:r>
            <a:endParaRPr lang="en-US" altLang="sk-SK"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4" y="260648"/>
            <a:ext cx="7127875" cy="723900"/>
          </a:xfrm>
        </p:spPr>
        <p:txBody>
          <a:bodyPr/>
          <a:lstStyle/>
          <a:p>
            <a:pPr algn="l"/>
            <a:r>
              <a:rPr lang="sk-SK" altLang="sk-SK" sz="2800" dirty="0" smtClean="0">
                <a:solidFill>
                  <a:schemeClr val="tx1"/>
                </a:solidFill>
              </a:rPr>
              <a:t/>
            </a:r>
            <a:br>
              <a:rPr lang="sk-SK" altLang="sk-SK" sz="2800" dirty="0" smtClean="0">
                <a:solidFill>
                  <a:schemeClr val="tx1"/>
                </a:solidFill>
              </a:rPr>
            </a:br>
            <a:r>
              <a:rPr lang="en-US" altLang="sk-SK" sz="2800" dirty="0" smtClean="0">
                <a:solidFill>
                  <a:schemeClr val="tx1"/>
                </a:solidFill>
              </a:rPr>
              <a:t>Short-term joint</a:t>
            </a:r>
            <a:r>
              <a:rPr lang="sk-SK" altLang="sk-SK" sz="2800" dirty="0" smtClean="0">
                <a:solidFill>
                  <a:schemeClr val="tx1"/>
                </a:solidFill>
              </a:rPr>
              <a:t> </a:t>
            </a:r>
            <a:r>
              <a:rPr lang="en-US" altLang="sk-SK" sz="2800" dirty="0" smtClean="0">
                <a:solidFill>
                  <a:schemeClr val="tx1"/>
                </a:solidFill>
              </a:rPr>
              <a:t>staff training</a:t>
            </a:r>
            <a:r>
              <a:rPr lang="sk-SK" altLang="sk-SK" sz="2800" dirty="0" smtClean="0">
                <a:solidFill>
                  <a:schemeClr val="tx1"/>
                </a:solidFill>
              </a:rPr>
              <a:t> </a:t>
            </a:r>
            <a:r>
              <a:rPr lang="en-US" altLang="sk-SK" sz="2800" dirty="0" smtClean="0">
                <a:solidFill>
                  <a:schemeClr val="tx1"/>
                </a:solidFill>
              </a:rPr>
              <a:t>events</a:t>
            </a:r>
            <a:br>
              <a:rPr lang="en-US" altLang="sk-SK" sz="2800" dirty="0" smtClean="0">
                <a:solidFill>
                  <a:schemeClr val="tx1"/>
                </a:solidFill>
              </a:rPr>
            </a:br>
            <a:endParaRPr lang="en-US" altLang="sk-SK" sz="2800" dirty="0">
              <a:solidFill>
                <a:schemeClr val="tx1"/>
              </a:solidFill>
            </a:endParaRPr>
          </a:p>
        </p:txBody>
      </p:sp>
      <p:sp>
        <p:nvSpPr>
          <p:cNvPr id="114691" name="Rectangle 3"/>
          <p:cNvSpPr>
            <a:spLocks noGrp="1" noChangeArrowheads="1"/>
          </p:cNvSpPr>
          <p:nvPr>
            <p:ph type="body" idx="1"/>
          </p:nvPr>
        </p:nvSpPr>
        <p:spPr>
          <a:xfrm>
            <a:off x="1919288" y="1052513"/>
            <a:ext cx="7116762" cy="5616575"/>
          </a:xfrm>
        </p:spPr>
        <p:txBody>
          <a:bodyPr/>
          <a:lstStyle/>
          <a:p>
            <a:r>
              <a:rPr lang="sk-SK" sz="2400" dirty="0" smtClean="0"/>
              <a:t>10-2020 - Slovakia: </a:t>
            </a:r>
            <a:r>
              <a:rPr lang="en-US" sz="2400" dirty="0" smtClean="0"/>
              <a:t>Innovative </a:t>
            </a:r>
            <a:r>
              <a:rPr lang="en-US" sz="2400" dirty="0" err="1" smtClean="0"/>
              <a:t>crosscurricular</a:t>
            </a:r>
            <a:r>
              <a:rPr lang="en-US" sz="2400" dirty="0" smtClean="0"/>
              <a:t> methodologies and lesson plans - Rise of militarism and dictators during the WWII</a:t>
            </a:r>
            <a:endParaRPr lang="sk-SK" sz="2400" dirty="0" smtClean="0"/>
          </a:p>
          <a:p>
            <a:r>
              <a:rPr lang="sk-SK" sz="2400" dirty="0" smtClean="0"/>
              <a:t>04-2021 - </a:t>
            </a:r>
            <a:r>
              <a:rPr lang="sk-SK" sz="2400" dirty="0" err="1" smtClean="0"/>
              <a:t>Poland</a:t>
            </a:r>
            <a:r>
              <a:rPr lang="sk-SK" sz="2400" dirty="0" smtClean="0"/>
              <a:t>: </a:t>
            </a:r>
            <a:r>
              <a:rPr lang="en-US" sz="2400" dirty="0" smtClean="0"/>
              <a:t>Innovative </a:t>
            </a:r>
            <a:r>
              <a:rPr lang="en-US" sz="2400" dirty="0" err="1" smtClean="0"/>
              <a:t>crosscurricular</a:t>
            </a:r>
            <a:r>
              <a:rPr lang="en-US" sz="2400" dirty="0" smtClean="0"/>
              <a:t> methodologies and lesson plans - Technological advancement caused by WWII</a:t>
            </a:r>
            <a:endParaRPr lang="sk-SK" sz="2400" dirty="0" smtClean="0"/>
          </a:p>
          <a:p>
            <a:r>
              <a:rPr lang="sk-SK" sz="2400" dirty="0" smtClean="0"/>
              <a:t>10-2021 - </a:t>
            </a:r>
            <a:r>
              <a:rPr lang="sk-SK" sz="2400" dirty="0" err="1" smtClean="0"/>
              <a:t>Greece</a:t>
            </a:r>
            <a:r>
              <a:rPr lang="sk-SK" sz="2400" dirty="0" smtClean="0"/>
              <a:t>: </a:t>
            </a:r>
            <a:r>
              <a:rPr lang="en-US" sz="2400" dirty="0" smtClean="0"/>
              <a:t>Innovative </a:t>
            </a:r>
            <a:r>
              <a:rPr lang="en-US" sz="2400" dirty="0" err="1" smtClean="0"/>
              <a:t>crosscurricular</a:t>
            </a:r>
            <a:r>
              <a:rPr lang="en-US" sz="2400" dirty="0" smtClean="0"/>
              <a:t> methodologies and lesson plans - Economic situation before and after WWII</a:t>
            </a:r>
            <a:endParaRPr lang="sk-SK" sz="2400" dirty="0" smtClean="0"/>
          </a:p>
          <a:p>
            <a:r>
              <a:rPr lang="sk-SK" sz="2400" dirty="0" smtClean="0"/>
              <a:t>04-2022 - </a:t>
            </a:r>
            <a:r>
              <a:rPr lang="sk-SK" sz="2400" dirty="0" err="1" smtClean="0"/>
              <a:t>Italy</a:t>
            </a:r>
            <a:r>
              <a:rPr lang="sk-SK" sz="2400" dirty="0" smtClean="0"/>
              <a:t>: </a:t>
            </a:r>
            <a:r>
              <a:rPr lang="en-US" sz="2400" dirty="0" smtClean="0"/>
              <a:t>Innovative </a:t>
            </a:r>
            <a:r>
              <a:rPr lang="en-US" sz="2400" dirty="0" err="1" smtClean="0"/>
              <a:t>crosscurricular</a:t>
            </a:r>
            <a:r>
              <a:rPr lang="en-US" sz="2400" dirty="0" smtClean="0"/>
              <a:t> methodologies and lesson plans - WWII literary heroes </a:t>
            </a:r>
            <a:endParaRPr lang="en-US" altLang="sk-SK" sz="24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301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1412776"/>
            <a:ext cx="8353425" cy="4278312"/>
          </a:xfrm>
        </p:spPr>
        <p:txBody>
          <a:bodyPr/>
          <a:lstStyle/>
          <a:p>
            <a:pPr marL="0" indent="0">
              <a:lnSpc>
                <a:spcPct val="90000"/>
              </a:lnSpc>
              <a:buNone/>
            </a:pPr>
            <a:r>
              <a:rPr lang="en-US" altLang="ko-KR" b="1" dirty="0" smtClean="0">
                <a:latin typeface="Verdana" pitchFamily="34" charset="0"/>
                <a:ea typeface="굴림" charset="-127"/>
              </a:rPr>
              <a:t>Creating a School team</a:t>
            </a:r>
            <a:r>
              <a:rPr lang="sk-SK" altLang="ko-KR" b="1" dirty="0" smtClean="0">
                <a:latin typeface="Verdana" pitchFamily="34" charset="0"/>
                <a:ea typeface="굴림" charset="-127"/>
              </a:rPr>
              <a:t>: </a:t>
            </a:r>
            <a:r>
              <a:rPr lang="en-US" altLang="ko-KR" b="1" dirty="0" smtClean="0">
                <a:latin typeface="Verdana" pitchFamily="34" charset="0"/>
                <a:ea typeface="굴림" charset="-127"/>
              </a:rPr>
              <a:t>Students and teachers</a:t>
            </a:r>
            <a:endParaRPr lang="sk-SK" altLang="ko-KR" b="1" dirty="0" smtClean="0">
              <a:latin typeface="Verdana" pitchFamily="34" charset="0"/>
              <a:ea typeface="굴림" charset="-127"/>
            </a:endParaRPr>
          </a:p>
          <a:p>
            <a:pPr marL="0" indent="0">
              <a:lnSpc>
                <a:spcPct val="90000"/>
              </a:lnSpc>
              <a:buNone/>
            </a:pPr>
            <a:r>
              <a:rPr lang="sk-SK" altLang="sk-SK" b="1" dirty="0" smtClean="0">
                <a:latin typeface="Verdana" pitchFamily="34" charset="0"/>
                <a:ea typeface="굴림" charset="-127"/>
              </a:rPr>
              <a:t>September:</a:t>
            </a:r>
          </a:p>
          <a:p>
            <a:pPr marL="0" indent="0">
              <a:lnSpc>
                <a:spcPct val="90000"/>
              </a:lnSpc>
              <a:buNone/>
            </a:pPr>
            <a:r>
              <a:rPr lang="en-US" sz="2400" dirty="0" smtClean="0"/>
              <a:t>“Let us introduce ourselves” Each partner school works on the project preparation phase: </a:t>
            </a:r>
            <a:endParaRPr lang="sk-SK" sz="2400" dirty="0" smtClean="0"/>
          </a:p>
          <a:p>
            <a:pPr marL="0" indent="0">
              <a:lnSpc>
                <a:spcPct val="90000"/>
              </a:lnSpc>
              <a:buNone/>
            </a:pPr>
            <a:r>
              <a:rPr lang="en-US" sz="2400" dirty="0" smtClean="0"/>
              <a:t>● Zoom meeting of the teachers involved is planned at the beginning to discuss the rules and to set up the instructions ● Selection of students who will participate in the project will be carried out. </a:t>
            </a:r>
            <a:endParaRPr lang="sk-SK" sz="2400" dirty="0" smtClean="0"/>
          </a:p>
          <a:p>
            <a:pPr marL="0" indent="0">
              <a:lnSpc>
                <a:spcPct val="90000"/>
              </a:lnSpc>
              <a:buNone/>
            </a:pPr>
            <a:r>
              <a:rPr lang="en-US" sz="2400" dirty="0" smtClean="0"/>
              <a:t>● Presentation of the project and discussion of the time schedule with the involved students and the project plans will be presented at the parental meeting and at the meeting with the school staff. </a:t>
            </a:r>
            <a:endParaRPr lang="uk-UA" altLang="sk-SK" sz="2400" b="1" dirty="0">
              <a:latin typeface="Verdana" panose="020B0604030504040204" pitchFamily="34" charset="0"/>
              <a:ea typeface="Verdana" panose="020B0604030504040204" pitchFamily="34"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861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4" y="260648"/>
            <a:ext cx="2592287" cy="723900"/>
          </a:xfrm>
        </p:spPr>
        <p:txBody>
          <a:bodyPr/>
          <a:lstStyle/>
          <a:p>
            <a:pPr marL="0" indent="0">
              <a:lnSpc>
                <a:spcPct val="90000"/>
              </a:lnSpc>
            </a:pPr>
            <a:r>
              <a:rPr lang="sk-SK" altLang="sk-SK" sz="2800" dirty="0" smtClean="0">
                <a:latin typeface="Verdana" pitchFamily="34" charset="0"/>
                <a:ea typeface="굴림" charset="-127"/>
              </a:rPr>
              <a:t>September</a:t>
            </a:r>
            <a:r>
              <a:rPr lang="sk-SK" altLang="sk-SK" sz="2800" dirty="0">
                <a:latin typeface="Verdana" pitchFamily="34" charset="0"/>
                <a:ea typeface="굴림" charset="-127"/>
              </a:rPr>
              <a:t>:</a:t>
            </a:r>
          </a:p>
        </p:txBody>
      </p:sp>
      <p:sp>
        <p:nvSpPr>
          <p:cNvPr id="114691" name="Rectangle 3"/>
          <p:cNvSpPr>
            <a:spLocks noGrp="1" noChangeArrowheads="1"/>
          </p:cNvSpPr>
          <p:nvPr>
            <p:ph type="body" idx="1"/>
          </p:nvPr>
        </p:nvSpPr>
        <p:spPr>
          <a:xfrm>
            <a:off x="1919288" y="1052513"/>
            <a:ext cx="7116762" cy="5616575"/>
          </a:xfrm>
        </p:spPr>
        <p:txBody>
          <a:bodyPr/>
          <a:lstStyle/>
          <a:p>
            <a:pPr marL="0" indent="0">
              <a:lnSpc>
                <a:spcPct val="90000"/>
              </a:lnSpc>
              <a:buNone/>
            </a:pPr>
            <a:r>
              <a:rPr lang="en-US" sz="2400" dirty="0" smtClean="0"/>
              <a:t>● Dividing students from each participating country to groups, these groups will be responsible for different project activities </a:t>
            </a:r>
            <a:endParaRPr lang="sk-SK" sz="2400" dirty="0" smtClean="0"/>
          </a:p>
          <a:p>
            <a:pPr marL="0" indent="0">
              <a:lnSpc>
                <a:spcPct val="90000"/>
              </a:lnSpc>
              <a:buNone/>
            </a:pPr>
            <a:r>
              <a:rPr lang="en-US" sz="2400" dirty="0" smtClean="0"/>
              <a:t>● Appointing teachers to lead groups of students ● Implementation of the virtual space (Zoom, Messenger, Facebook, Blog, Google drive, Instagram, homepage, etc.) </a:t>
            </a:r>
            <a:endParaRPr lang="sk-SK" sz="2400" dirty="0" smtClean="0"/>
          </a:p>
          <a:p>
            <a:pPr marL="0" indent="0">
              <a:lnSpc>
                <a:spcPct val="90000"/>
              </a:lnSpc>
              <a:buNone/>
            </a:pPr>
            <a:r>
              <a:rPr lang="en-US" sz="2400" dirty="0" smtClean="0"/>
              <a:t>● Creating a project-logo – each school will organize a project logo competition, they will choose the best </a:t>
            </a:r>
            <a:endParaRPr lang="sk-SK" sz="2400" dirty="0" smtClean="0"/>
          </a:p>
          <a:p>
            <a:pPr marL="0" indent="0">
              <a:lnSpc>
                <a:spcPct val="90000"/>
              </a:lnSpc>
              <a:buNone/>
            </a:pPr>
            <a:r>
              <a:rPr lang="en-US" sz="2400" dirty="0" smtClean="0"/>
              <a:t>● Project management online Kick-off meeting focused on the project plans and project cycle. </a:t>
            </a:r>
            <a:endParaRPr lang="sk-SK" sz="2400" dirty="0" smtClean="0"/>
          </a:p>
          <a:p>
            <a:pPr marL="0" indent="0">
              <a:lnSpc>
                <a:spcPct val="90000"/>
              </a:lnSpc>
              <a:buNone/>
            </a:pPr>
            <a:r>
              <a:rPr lang="en-US" sz="2400" dirty="0" smtClean="0"/>
              <a:t>● Dissemination plans will be created. </a:t>
            </a:r>
            <a:endParaRPr lang="sk-SK" sz="2400" dirty="0" smtClean="0"/>
          </a:p>
          <a:p>
            <a:pPr marL="0" indent="0">
              <a:lnSpc>
                <a:spcPct val="90000"/>
              </a:lnSpc>
              <a:buNone/>
            </a:pPr>
            <a:r>
              <a:rPr lang="en-US" sz="2400" dirty="0" smtClean="0"/>
              <a:t>● The project coordinators in each country will work out the evaluation, impact, quality control and the risk management plans. </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568"/>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029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7705" y="260648"/>
            <a:ext cx="1944216" cy="723900"/>
          </a:xfrm>
        </p:spPr>
        <p:txBody>
          <a:bodyPr/>
          <a:lstStyle/>
          <a:p>
            <a:pPr marL="0" indent="0">
              <a:lnSpc>
                <a:spcPct val="90000"/>
              </a:lnSpc>
            </a:pPr>
            <a:r>
              <a:rPr lang="sk-SK" altLang="sk-SK" sz="2800" dirty="0" err="1" smtClean="0">
                <a:latin typeface="Verdana" pitchFamily="34" charset="0"/>
                <a:ea typeface="굴림" charset="-127"/>
              </a:rPr>
              <a:t>October</a:t>
            </a:r>
            <a:endParaRPr lang="sk-SK" altLang="sk-SK" sz="2800" dirty="0">
              <a:latin typeface="Verdana" pitchFamily="34" charset="0"/>
              <a:ea typeface="굴림" charset="-127"/>
            </a:endParaRPr>
          </a:p>
        </p:txBody>
      </p:sp>
      <p:sp>
        <p:nvSpPr>
          <p:cNvPr id="114691" name="Rectangle 3"/>
          <p:cNvSpPr>
            <a:spLocks noGrp="1" noChangeArrowheads="1"/>
          </p:cNvSpPr>
          <p:nvPr>
            <p:ph type="body" idx="1"/>
          </p:nvPr>
        </p:nvSpPr>
        <p:spPr>
          <a:xfrm>
            <a:off x="1919288" y="1052513"/>
            <a:ext cx="7116762" cy="5616575"/>
          </a:xfrm>
        </p:spPr>
        <p:txBody>
          <a:bodyPr/>
          <a:lstStyle/>
          <a:p>
            <a:pPr marL="0" indent="0">
              <a:lnSpc>
                <a:spcPct val="90000"/>
              </a:lnSpc>
              <a:buNone/>
            </a:pPr>
            <a:r>
              <a:rPr lang="en-US" sz="2400" dirty="0" smtClean="0"/>
              <a:t>● Preparation phase: Class-room project work with learners: Module 1: Contemporary witnesses and monuments of WWII Students prepare a video/presentation about their school, city, country focused mostly on the history and how has their country changed in the past few years. </a:t>
            </a:r>
            <a:endParaRPr lang="sk-SK" sz="2400" dirty="0" smtClean="0"/>
          </a:p>
          <a:p>
            <a:pPr marL="0" indent="0">
              <a:lnSpc>
                <a:spcPct val="90000"/>
              </a:lnSpc>
              <a:buNone/>
            </a:pPr>
            <a:r>
              <a:rPr lang="en-US" sz="2400" dirty="0" smtClean="0"/>
              <a:t>● Preparing a questionnaire to the student community about “What do you know about the WWII and its impact on our country</a:t>
            </a:r>
            <a:endParaRPr lang="sk-SK" sz="2400" dirty="0" smtClean="0"/>
          </a:p>
          <a:p>
            <a:pPr marL="0" indent="0">
              <a:lnSpc>
                <a:spcPct val="90000"/>
              </a:lnSpc>
              <a:buNone/>
            </a:pPr>
            <a:r>
              <a:rPr lang="en-US" sz="2400" dirty="0" smtClean="0"/>
              <a:t>● Dissemination activities- informing the students, teachers and parents about the </a:t>
            </a:r>
            <a:r>
              <a:rPr lang="en-US" sz="2400" dirty="0" err="1" smtClean="0"/>
              <a:t>projectand</a:t>
            </a:r>
            <a:r>
              <a:rPr lang="en-US" sz="2400" dirty="0" smtClean="0"/>
              <a:t> project plans: school website, Newsletter, eTwinning, local media announcements.</a:t>
            </a:r>
            <a:endParaRPr lang="uk-UA" altLang="sk-SK" sz="2400" b="1" dirty="0">
              <a:latin typeface="Verdana" panose="020B0604030504040204" pitchFamily="34" charset="0"/>
              <a:ea typeface="Verdana" panose="020B060403050404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414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51520" y="1412776"/>
            <a:ext cx="8353425" cy="4278312"/>
          </a:xfrm>
        </p:spPr>
        <p:txBody>
          <a:bodyPr/>
          <a:lstStyle/>
          <a:p>
            <a:r>
              <a:rPr lang="en-US" altLang="ko-KR" b="1" dirty="0" smtClean="0">
                <a:solidFill>
                  <a:schemeClr val="bg1"/>
                </a:solidFill>
                <a:latin typeface="+mn-lt"/>
                <a:ea typeface="+mn-ea"/>
                <a:cs typeface="+mn-cs"/>
              </a:rPr>
              <a:t>Short-term exchanges of groups of</a:t>
            </a:r>
            <a:r>
              <a:rPr lang="sk-SK" altLang="ko-KR" b="1" dirty="0" smtClean="0">
                <a:solidFill>
                  <a:schemeClr val="bg1"/>
                </a:solidFill>
                <a:latin typeface="+mn-lt"/>
                <a:ea typeface="+mn-ea"/>
                <a:cs typeface="+mn-cs"/>
              </a:rPr>
              <a:t> </a:t>
            </a:r>
            <a:r>
              <a:rPr lang="en-US" altLang="ko-KR" b="1" dirty="0" smtClean="0">
                <a:solidFill>
                  <a:schemeClr val="bg1"/>
                </a:solidFill>
                <a:latin typeface="+mn-lt"/>
                <a:ea typeface="+mn-ea"/>
                <a:cs typeface="+mn-cs"/>
              </a:rPr>
              <a:t>pupils</a:t>
            </a:r>
          </a:p>
        </p:txBody>
      </p:sp>
      <p:pic>
        <p:nvPicPr>
          <p:cNvPr id="1925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25" t="37222" r="18374" b="22222"/>
          <a:stretch/>
        </p:blipFill>
        <p:spPr bwMode="auto">
          <a:xfrm>
            <a:off x="539552" y="2541270"/>
            <a:ext cx="7741920" cy="278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6338975"/>
            <a:ext cx="1835696" cy="524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9261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sk-SK"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sk-SK"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34</TotalTime>
  <Words>1012</Words>
  <Application>Microsoft Office PowerPoint</Application>
  <PresentationFormat>Prezentácia na obrazovke (4:3)</PresentationFormat>
  <Paragraphs>68</Paragraphs>
  <Slides>15</Slides>
  <Notes>0</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template</vt:lpstr>
      <vt:lpstr>Memory of Europe: Historical intersections and their message for the contemporary generation</vt:lpstr>
      <vt:lpstr>Second Page</vt:lpstr>
      <vt:lpstr>Main topics</vt:lpstr>
      <vt:lpstr> Short-term exchanges of groups of pupils </vt:lpstr>
      <vt:lpstr> Short-term joint staff training events </vt:lpstr>
      <vt:lpstr>Prezentácia programu PowerPoint</vt:lpstr>
      <vt:lpstr>September:</vt:lpstr>
      <vt:lpstr>October</vt:lpstr>
      <vt:lpstr>Prezentácia programu PowerPoint</vt:lpstr>
      <vt:lpstr>Description of the activity: </vt:lpstr>
      <vt:lpstr>October</vt:lpstr>
      <vt:lpstr>Prezentácia programu PowerPoint</vt:lpstr>
      <vt:lpstr>Description of the activity: </vt:lpstr>
      <vt:lpstr>Description of the activity: </vt:lpstr>
      <vt:lpstr>Prezentácia programu PowerPoint</vt:lpstr>
    </vt:vector>
  </TitlesOfParts>
  <Company>HP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Memory of Europe: Historical intersections and their message for the contemporary generation</dc:title>
  <dc:creator>421949322146</dc:creator>
  <cp:lastModifiedBy>421949322146</cp:lastModifiedBy>
  <cp:revision>5</cp:revision>
  <dcterms:created xsi:type="dcterms:W3CDTF">2020-09-20T15:30:15Z</dcterms:created>
  <dcterms:modified xsi:type="dcterms:W3CDTF">2020-09-20T16:06:55Z</dcterms:modified>
</cp:coreProperties>
</file>